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6"/>
  </p:notesMasterIdLst>
  <p:sldIdLst>
    <p:sldId id="256" r:id="rId2"/>
    <p:sldId id="337" r:id="rId3"/>
    <p:sldId id="293" r:id="rId4"/>
    <p:sldId id="266" r:id="rId5"/>
    <p:sldId id="285" r:id="rId6"/>
    <p:sldId id="296" r:id="rId7"/>
    <p:sldId id="338" r:id="rId8"/>
    <p:sldId id="264" r:id="rId9"/>
    <p:sldId id="277" r:id="rId10"/>
    <p:sldId id="309" r:id="rId11"/>
    <p:sldId id="324" r:id="rId12"/>
    <p:sldId id="269" r:id="rId13"/>
    <p:sldId id="287" r:id="rId14"/>
    <p:sldId id="29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FFFF00"/>
    <a:srgbClr val="282A76"/>
    <a:srgbClr val="00FF00"/>
    <a:srgbClr val="CC9900"/>
    <a:srgbClr val="FFCC66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 varScale="1">
        <p:scale>
          <a:sx n="83" d="100"/>
          <a:sy n="83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E91A39-B4C2-4C17-ABD8-8C5E7C2A7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BD4565-FE45-450C-9C24-76E0F7496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796F-CBB8-4FD4-83E2-09548A4CE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6415ED0-BB71-4EFA-BC8E-8D8BB7D2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231D-90C9-43D2-892C-2D373E379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F6767-8A18-4C4F-A125-FBCA7F270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8179-EF87-40E2-8E37-BE903BB68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DE54-5423-4DAB-B799-81B34F3B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CFE7-0A41-425F-98F2-1907E36E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AB7B-2F20-45BC-9BB6-2AF0BADF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46AD-B2A5-4FB8-9813-9199E4CE8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C3E43-AEE6-4F72-B714-BEDA8668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E7A9E0-02B9-4BAA-8007-0ADA4240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2" r:id="rId2"/>
    <p:sldLayoutId id="2147483860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1" r:id="rId9"/>
    <p:sldLayoutId id="2147483858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16811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libri" pitchFamily="34" charset="0"/>
              </a:rPr>
              <a:t>Антропогенез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286750" cy="2428875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FF00"/>
                </a:solidFill>
                <a:latin typeface="Calibri" pitchFamily="34" charset="0"/>
              </a:rPr>
              <a:t>Гипотезы возникновения человека.</a:t>
            </a:r>
          </a:p>
          <a:p>
            <a:pPr eaLnBrk="1" hangingPunct="1"/>
            <a:r>
              <a:rPr lang="ru-RU" sz="4000" dirty="0" smtClean="0">
                <a:solidFill>
                  <a:srgbClr val="FFFF00"/>
                </a:solidFill>
                <a:latin typeface="Calibri" pitchFamily="34" charset="0"/>
              </a:rPr>
              <a:t>Сходство и различия человека и </a:t>
            </a:r>
            <a:r>
              <a:rPr lang="ru-RU" sz="4000" dirty="0" smtClean="0">
                <a:solidFill>
                  <a:srgbClr val="FFFF00"/>
                </a:solidFill>
                <a:latin typeface="Calibri" pitchFamily="34" charset="0"/>
              </a:rPr>
              <a:t>животных</a:t>
            </a:r>
          </a:p>
          <a:p>
            <a:pPr eaLnBrk="1" hangingPunct="1"/>
            <a:r>
              <a:rPr lang="ru-RU" sz="4000" dirty="0" smtClean="0">
                <a:solidFill>
                  <a:srgbClr val="FFFF00"/>
                </a:solidFill>
                <a:latin typeface="Calibri" pitchFamily="34" charset="0"/>
              </a:rPr>
              <a:t>Часть 2</a:t>
            </a:r>
            <a:r>
              <a:rPr lang="ru-RU" sz="40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ru-RU" sz="40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r>
              <a:rPr lang="ru-RU" sz="2000" dirty="0" smtClean="0"/>
              <a:t>Автор: Першина О. В.</a:t>
            </a:r>
          </a:p>
          <a:p>
            <a:pPr eaLnBrk="1" hangingPunct="1"/>
            <a:r>
              <a:rPr lang="ru-RU" sz="2000" dirty="0" smtClean="0"/>
              <a:t>Учитель биологии </a:t>
            </a:r>
          </a:p>
          <a:p>
            <a:pPr eaLnBrk="1" hangingPunct="1"/>
            <a:r>
              <a:rPr lang="ru-RU" sz="2000" dirty="0" smtClean="0"/>
              <a:t>ГБОУ СОШ №405</a:t>
            </a:r>
          </a:p>
          <a:p>
            <a:pPr eaLnBrk="1" hangingPunct="1"/>
            <a:r>
              <a:rPr lang="ru-RU" sz="2000" dirty="0" smtClean="0"/>
              <a:t>Москва 2012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D3ECB3-518B-476A-83B3-AC8A4FBE191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675"/>
            <a:ext cx="8286808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/>
              <a:t>Морфологические доказательства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(атавизмы –возврат к предкам)</a:t>
            </a:r>
            <a:r>
              <a:rPr lang="ru-RU" sz="3100" dirty="0" smtClean="0">
                <a:latin typeface="Calibri" pitchFamily="34" charset="0"/>
              </a:rPr>
              <a:t> </a:t>
            </a:r>
            <a:endParaRPr lang="ru-RU" sz="3100" dirty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6D487A-AB80-48FB-AA4F-2763C8F6F903}" type="slidenum">
              <a:rPr lang="ru-RU" smtClean="0"/>
              <a:pPr/>
              <a:t>10</a:t>
            </a:fld>
            <a:endParaRPr lang="ru-RU" smtClean="0"/>
          </a:p>
        </p:txBody>
      </p:sp>
      <p:pic>
        <p:nvPicPr>
          <p:cNvPr id="23556" name="Picture 2" descr="C:\Users\Марина\Documents\Новая папка\5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88" y="1857375"/>
            <a:ext cx="2500312" cy="3500438"/>
          </a:xfrm>
          <a:noFill/>
        </p:spPr>
      </p:pic>
      <p:sp>
        <p:nvSpPr>
          <p:cNvPr id="23557" name="Прямоугольник 7"/>
          <p:cNvSpPr>
            <a:spLocks noChangeArrowheads="1"/>
          </p:cNvSpPr>
          <p:nvPr/>
        </p:nvSpPr>
        <p:spPr bwMode="auto">
          <a:xfrm>
            <a:off x="2786063" y="1500188"/>
            <a:ext cx="57864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/>
            <a:r>
              <a:rPr lang="ru-RU" sz="2800" b="1">
                <a:solidFill>
                  <a:srgbClr val="003300"/>
                </a:solidFill>
                <a:latin typeface="Calibri" pitchFamily="34" charset="0"/>
              </a:rPr>
              <a:t>   </a:t>
            </a:r>
            <a:r>
              <a:rPr lang="ru-RU" sz="3200" b="1">
                <a:solidFill>
                  <a:srgbClr val="003300"/>
                </a:solidFill>
                <a:latin typeface="Calibri" pitchFamily="34" charset="0"/>
              </a:rPr>
              <a:t>К атавизмам (необычайно сильно развитым рудиментам) </a:t>
            </a:r>
          </a:p>
          <a:p>
            <a:pPr marL="273050" indent="-273050"/>
            <a:r>
              <a:rPr lang="ru-RU" sz="3200" b="1">
                <a:solidFill>
                  <a:srgbClr val="003300"/>
                </a:solidFill>
                <a:latin typeface="Calibri" pitchFamily="34" charset="0"/>
              </a:rPr>
              <a:t>   относятся наружный хвост,</a:t>
            </a:r>
          </a:p>
          <a:p>
            <a:pPr marL="273050" indent="-273050"/>
            <a:r>
              <a:rPr lang="ru-RU" sz="3200" b="1">
                <a:solidFill>
                  <a:srgbClr val="003300"/>
                </a:solidFill>
                <a:latin typeface="Calibri" pitchFamily="34" charset="0"/>
              </a:rPr>
              <a:t>   с которым очень редко, но  рождаются люди; обильный волосяной </a:t>
            </a:r>
          </a:p>
          <a:p>
            <a:pPr marL="273050" indent="-273050"/>
            <a:r>
              <a:rPr lang="ru-RU" sz="3200" b="1">
                <a:solidFill>
                  <a:srgbClr val="003300"/>
                </a:solidFill>
                <a:latin typeface="Calibri" pitchFamily="34" charset="0"/>
              </a:rPr>
              <a:t>   покров на лице и теле; многососковость, сильно развитые клыки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675"/>
            <a:ext cx="885828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/>
              <a:t>Морфологические доказательства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(атавизмы –возврат к предкам)</a:t>
            </a:r>
            <a:r>
              <a:rPr lang="ru-RU" sz="3100" dirty="0" smtClean="0">
                <a:latin typeface="Calibri" pitchFamily="34" charset="0"/>
              </a:rPr>
              <a:t> </a:t>
            </a:r>
            <a:endParaRPr lang="ru-RU" sz="3100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031F51-F068-4A01-886B-7961532B5887}" type="slidenum">
              <a:rPr lang="ru-RU" smtClean="0"/>
              <a:pPr/>
              <a:t>11</a:t>
            </a:fld>
            <a:endParaRPr lang="ru-RU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38" y="2357438"/>
            <a:ext cx="235743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0" y="1571625"/>
            <a:ext cx="3167063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675"/>
            <a:ext cx="8072494" cy="60799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Биохимические доказательства</a:t>
            </a: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857500" y="928688"/>
            <a:ext cx="6143625" cy="56435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У обезьян есть АВО система </a:t>
            </a:r>
          </a:p>
          <a:p>
            <a:pPr eaLnBrk="1" hangingPunct="1"/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крови (у шимпанзе — АВО,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   как у человека, у других человекообразных обезьян АВ).</a:t>
            </a:r>
          </a:p>
          <a:p>
            <a:pPr eaLnBrk="1" hangingPunct="1"/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Резус фактор сначала был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    обнаружен у макаки резус.</a:t>
            </a:r>
          </a:p>
          <a:p>
            <a:pPr eaLnBrk="1" hangingPunct="1"/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Кровь карликового шимпанзе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   бонобо можно переливать человеку.</a:t>
            </a:r>
          </a:p>
          <a:p>
            <a:pPr eaLnBrk="1" hangingPunct="1"/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У человека  и человекообразных обезьян  очень близкая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   структура гемоглобина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   и  других белков.</a:t>
            </a:r>
          </a:p>
          <a:p>
            <a:pPr eaLnBrk="1" hangingPunct="1"/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7AA86E-8819-40D1-8321-3E574FA01D54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1857375"/>
            <a:ext cx="25003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675"/>
            <a:ext cx="814393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Биохимические доказательства </a:t>
            </a:r>
            <a:r>
              <a:rPr lang="ru-RU" sz="3100" dirty="0" smtClean="0"/>
              <a:t>(дополнительно)</a:t>
            </a:r>
            <a:endParaRPr lang="ru-RU" sz="3100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гормон соматотропин взаимозаменяем у человека и шимпанзе;</a:t>
            </a:r>
          </a:p>
          <a:p>
            <a:pPr eaLnBrk="1" hangingPunct="1"/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молекула гормона инсулина человека и макаки отличается двумя аминокислотными заменами.</a:t>
            </a:r>
          </a:p>
          <a:p>
            <a:pPr eaLnBrk="1" hangingPunct="1"/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аминокислотная последовательность белка -  цитохрома С (104 аминокислоты) у человека и шимпанзе одинаковая;</a:t>
            </a:r>
          </a:p>
          <a:p>
            <a:pPr eaLnBrk="1" hangingPunct="1"/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Сравнение белков человека и шимпанзе показало, что  в 44 белках последовательности аминокислот отличаются у них лишь на 1%.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8E7818-6B15-44AB-87ED-0D4D132CD852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675"/>
            <a:ext cx="7929618" cy="75087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Биохимические доказательства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214313" y="1609725"/>
            <a:ext cx="7929562" cy="48466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3300"/>
                </a:solidFill>
                <a:latin typeface="Calibri" pitchFamily="34" charset="0"/>
              </a:rPr>
              <a:t>степень гибридизации ДНК </a:t>
            </a:r>
          </a:p>
          <a:p>
            <a:pPr eaLnBrk="1" hangingPunct="1"/>
            <a:r>
              <a:rPr lang="ru-RU" sz="3600" b="1" smtClean="0">
                <a:solidFill>
                  <a:srgbClr val="003300"/>
                </a:solidFill>
                <a:latin typeface="Calibri" pitchFamily="34" charset="0"/>
              </a:rPr>
              <a:t>человека и шимпанзе равна 90-98 %,</a:t>
            </a:r>
          </a:p>
          <a:p>
            <a:pPr eaLnBrk="1" hangingPunct="1"/>
            <a:r>
              <a:rPr lang="ru-RU" sz="3600" b="1" smtClean="0">
                <a:solidFill>
                  <a:srgbClr val="003300"/>
                </a:solidFill>
                <a:latin typeface="Calibri" pitchFamily="34" charset="0"/>
              </a:rPr>
              <a:t> человека и гиббона — 76 %, </a:t>
            </a:r>
          </a:p>
          <a:p>
            <a:pPr eaLnBrk="1" hangingPunct="1"/>
            <a:r>
              <a:rPr lang="ru-RU" sz="3600" b="1" smtClean="0">
                <a:solidFill>
                  <a:srgbClr val="003300"/>
                </a:solidFill>
                <a:latin typeface="Calibri" pitchFamily="34" charset="0"/>
              </a:rPr>
              <a:t>человека и макаки - 66 %;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821EEC-1FA1-452B-AC37-5F1309FB71ED}" type="slidenum">
              <a:rPr lang="ru-RU" smtClean="0"/>
              <a:pPr/>
              <a:t>14</a:t>
            </a:fld>
            <a:endParaRPr lang="ru-RU" smtClean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15140" y="3500438"/>
            <a:ext cx="1849438" cy="280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175100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Доказательства происхождения человека </a:t>
            </a:r>
            <a:br>
              <a:rPr lang="ru-RU" dirty="0" smtClean="0"/>
            </a:br>
            <a:r>
              <a:rPr lang="ru-RU" dirty="0" smtClean="0"/>
              <a:t>от животных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5720" y="3357562"/>
            <a:ext cx="2892415" cy="1200329"/>
          </a:xfrm>
          <a:prstGeom prst="rect">
            <a:avLst/>
          </a:prstGeom>
          <a:solidFill>
            <a:srgbClr val="D4FC9A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3300"/>
                </a:solidFill>
                <a:latin typeface="Arial" charset="0"/>
              </a:rPr>
              <a:t>Морфологические (Сравнительно </a:t>
            </a:r>
            <a:r>
              <a:rPr lang="ru-RU" sz="2400" dirty="0">
                <a:solidFill>
                  <a:srgbClr val="003300"/>
                </a:solidFill>
                <a:latin typeface="Arial" charset="0"/>
              </a:rPr>
              <a:t>–</a:t>
            </a:r>
            <a:r>
              <a:rPr lang="ru-RU" sz="2400" dirty="0" smtClean="0">
                <a:solidFill>
                  <a:srgbClr val="003300"/>
                </a:solidFill>
                <a:latin typeface="Arial" charset="0"/>
              </a:rPr>
              <a:t>анатомические)</a:t>
            </a:r>
            <a:endParaRPr lang="ru-RU" sz="2400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62475" y="3408352"/>
            <a:ext cx="236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429256" y="3714752"/>
            <a:ext cx="2714644" cy="466725"/>
          </a:xfrm>
          <a:prstGeom prst="rect">
            <a:avLst/>
          </a:prstGeom>
          <a:solidFill>
            <a:srgbClr val="D4FC9A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300"/>
                </a:solidFill>
                <a:latin typeface="Arial" charset="0"/>
              </a:rPr>
              <a:t>Физиологические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072066" y="4929198"/>
            <a:ext cx="2952750" cy="466725"/>
          </a:xfrm>
          <a:prstGeom prst="rect">
            <a:avLst/>
          </a:prstGeom>
          <a:solidFill>
            <a:srgbClr val="D4FC9A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3300"/>
                </a:solidFill>
                <a:latin typeface="Arial" charset="0"/>
              </a:rPr>
              <a:t>Эмбриологические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14282" y="2500306"/>
            <a:ext cx="3168650" cy="466725"/>
          </a:xfrm>
          <a:prstGeom prst="rect">
            <a:avLst/>
          </a:prstGeom>
          <a:solidFill>
            <a:srgbClr val="D4FC9A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3300"/>
                </a:solidFill>
                <a:latin typeface="Arial" charset="0"/>
              </a:rPr>
              <a:t>Палеонтологические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250488" y="2327265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928662" y="5000636"/>
            <a:ext cx="2520950" cy="466725"/>
          </a:xfrm>
          <a:prstGeom prst="rect">
            <a:avLst/>
          </a:prstGeom>
          <a:solidFill>
            <a:srgbClr val="D4FC9A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003300"/>
                </a:solidFill>
                <a:latin typeface="Arial" charset="0"/>
              </a:rPr>
              <a:t>Биохимические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43042" y="6000768"/>
            <a:ext cx="2714644" cy="461665"/>
          </a:xfrm>
          <a:prstGeom prst="rect">
            <a:avLst/>
          </a:prstGeom>
          <a:solidFill>
            <a:srgbClr val="D4FC9A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3300"/>
                </a:solidFill>
                <a:latin typeface="Arial" charset="0"/>
              </a:rPr>
              <a:t>Цитологические</a:t>
            </a:r>
            <a:endParaRPr lang="ru-RU" sz="2400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9191625" y="302735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Text Box 10"/>
          <p:cNvSpPr txBox="1">
            <a:spLocks noGrp="1" noChangeArrowheads="1"/>
          </p:cNvSpPr>
          <p:nvPr>
            <p:ph idx="1"/>
          </p:nvPr>
        </p:nvSpPr>
        <p:spPr bwMode="auto">
          <a:xfrm>
            <a:off x="5214942" y="2571744"/>
            <a:ext cx="2900386" cy="461665"/>
          </a:xfrm>
          <a:prstGeom prst="rect">
            <a:avLst/>
          </a:prstGeom>
          <a:solidFill>
            <a:srgbClr val="D4FC9A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3300"/>
                </a:solidFill>
                <a:latin typeface="Arial" charset="0"/>
              </a:rPr>
              <a:t>Иммунологические </a:t>
            </a:r>
            <a:endParaRPr lang="ru-RU" sz="2400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714876" y="6000768"/>
            <a:ext cx="2808288" cy="466725"/>
          </a:xfrm>
          <a:prstGeom prst="rect">
            <a:avLst/>
          </a:prstGeom>
          <a:solidFill>
            <a:srgbClr val="D4FC9A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3300"/>
                </a:solidFill>
                <a:latin typeface="Arial" charset="0"/>
              </a:rPr>
              <a:t>Этологическое</a:t>
            </a:r>
            <a:endParaRPr lang="ru-RU" sz="2400" dirty="0">
              <a:solidFill>
                <a:srgbClr val="003300"/>
              </a:solidFill>
              <a:latin typeface="Arial" charset="0"/>
            </a:endParaRPr>
          </a:p>
        </p:txBody>
      </p:sp>
      <p:cxnSp>
        <p:nvCxnSpPr>
          <p:cNvPr id="21" name="Прямая со стрелкой 20"/>
          <p:cNvCxnSpPr>
            <a:stCxn id="2" idx="2"/>
          </p:cNvCxnSpPr>
          <p:nvPr/>
        </p:nvCxnSpPr>
        <p:spPr>
          <a:xfrm rot="5400000">
            <a:off x="1899402" y="3852073"/>
            <a:ext cx="3892599" cy="261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2"/>
          </p:cNvCxnSpPr>
          <p:nvPr/>
        </p:nvCxnSpPr>
        <p:spPr>
          <a:xfrm rot="16200000" flipH="1">
            <a:off x="2470906" y="3542483"/>
            <a:ext cx="3964037" cy="952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2"/>
          </p:cNvCxnSpPr>
          <p:nvPr/>
        </p:nvCxnSpPr>
        <p:spPr>
          <a:xfrm rot="5400000">
            <a:off x="2113716" y="3137693"/>
            <a:ext cx="2963905" cy="761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2"/>
          </p:cNvCxnSpPr>
          <p:nvPr/>
        </p:nvCxnSpPr>
        <p:spPr>
          <a:xfrm rot="16200000" flipH="1">
            <a:off x="3221005" y="2792384"/>
            <a:ext cx="2821029" cy="1309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" idx="2"/>
          </p:cNvCxnSpPr>
          <p:nvPr/>
        </p:nvCxnSpPr>
        <p:spPr>
          <a:xfrm rot="5400000">
            <a:off x="2828096" y="2423313"/>
            <a:ext cx="1535145" cy="761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" idx="2"/>
          </p:cNvCxnSpPr>
          <p:nvPr/>
        </p:nvCxnSpPr>
        <p:spPr>
          <a:xfrm rot="16200000" flipH="1">
            <a:off x="3863947" y="2149442"/>
            <a:ext cx="1606583" cy="1381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" idx="2"/>
          </p:cNvCxnSpPr>
          <p:nvPr/>
        </p:nvCxnSpPr>
        <p:spPr>
          <a:xfrm rot="5400000">
            <a:off x="3435319" y="1816090"/>
            <a:ext cx="320699" cy="761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" idx="2"/>
          </p:cNvCxnSpPr>
          <p:nvPr/>
        </p:nvCxnSpPr>
        <p:spPr>
          <a:xfrm rot="16200000" flipH="1">
            <a:off x="4435451" y="1577938"/>
            <a:ext cx="463575" cy="1381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50" y="3571875"/>
            <a:ext cx="46196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675"/>
            <a:ext cx="8001056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/>
              <a:t>Морфологические доказательства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(сходство размеров тела)</a:t>
            </a:r>
            <a:endParaRPr lang="ru-RU" sz="3100" dirty="0"/>
          </a:p>
        </p:txBody>
      </p:sp>
      <p:sp>
        <p:nvSpPr>
          <p:cNvPr id="17412" name="Содержимое 2"/>
          <p:cNvSpPr>
            <a:spLocks noGrp="1"/>
          </p:cNvSpPr>
          <p:nvPr>
            <p:ph idx="1"/>
          </p:nvPr>
        </p:nvSpPr>
        <p:spPr>
          <a:xfrm>
            <a:off x="285750" y="1571625"/>
            <a:ext cx="5329238" cy="3748088"/>
          </a:xfrm>
        </p:spPr>
        <p:txBody>
          <a:bodyPr/>
          <a:lstStyle/>
          <a:p>
            <a:pPr eaLnBrk="1" hangingPunct="1"/>
            <a:r>
              <a:rPr lang="ru-RU" smtClean="0"/>
              <a:t>Размеры тела: </a:t>
            </a:r>
          </a:p>
          <a:p>
            <a:pPr eaLnBrk="1" hangingPunct="1"/>
            <a:r>
              <a:rPr lang="ru-RU" smtClean="0"/>
              <a:t>человек 175см\70кг,</a:t>
            </a:r>
          </a:p>
          <a:p>
            <a:pPr eaLnBrk="1" hangingPunct="1"/>
            <a:r>
              <a:rPr lang="ru-RU" smtClean="0"/>
              <a:t> шимпанзе -150см\50кг,</a:t>
            </a:r>
          </a:p>
          <a:p>
            <a:pPr eaLnBrk="1" hangingPunct="1"/>
            <a:r>
              <a:rPr lang="ru-RU" smtClean="0"/>
              <a:t> орангутанг – 150см\100кг,</a:t>
            </a:r>
          </a:p>
          <a:p>
            <a:pPr eaLnBrk="1" hangingPunct="1"/>
            <a:r>
              <a:rPr lang="ru-RU" smtClean="0"/>
              <a:t>горилла – 200см/200кг,</a:t>
            </a:r>
          </a:p>
          <a:p>
            <a:pPr eaLnBrk="1" hangingPunct="1"/>
            <a:r>
              <a:rPr lang="ru-RU" smtClean="0"/>
              <a:t> все остальные приматы размером с собаку или кошку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741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8B8A4B-C180-413E-84E6-4B5DBF76C3AE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642918"/>
            <a:ext cx="8072494" cy="14630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Морфологические доказательства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(Сходство в строении тела)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endParaRPr lang="ru-RU" sz="2700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7267575" cy="46704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3300"/>
                </a:solidFill>
                <a:latin typeface="Calibri" pitchFamily="34" charset="0"/>
              </a:rPr>
              <a:t>Наибольшая  близость у человека с шимпанзе и гориллой.</a:t>
            </a:r>
          </a:p>
          <a:p>
            <a:pPr eaLnBrk="1" hangingPunct="1"/>
            <a:r>
              <a:rPr lang="ru-RU" sz="3600" b="1" smtClean="0">
                <a:solidFill>
                  <a:srgbClr val="003300"/>
                </a:solidFill>
                <a:latin typeface="Calibri" pitchFamily="34" charset="0"/>
              </a:rPr>
              <a:t>У человека и гориллы 385 общих анатомических признаков, </a:t>
            </a:r>
          </a:p>
          <a:p>
            <a:pPr eaLnBrk="1" hangingPunct="1"/>
            <a:r>
              <a:rPr lang="ru-RU" sz="3600" b="1" smtClean="0">
                <a:solidFill>
                  <a:srgbClr val="003300"/>
                </a:solidFill>
                <a:latin typeface="Calibri" pitchFamily="34" charset="0"/>
              </a:rPr>
              <a:t>У человека и шимпанзе – 369 общих анатомических признаков,</a:t>
            </a:r>
          </a:p>
          <a:p>
            <a:pPr eaLnBrk="1" hangingPunct="1"/>
            <a:r>
              <a:rPr lang="ru-RU" sz="3600" b="1" smtClean="0">
                <a:solidFill>
                  <a:srgbClr val="003300"/>
                </a:solidFill>
                <a:latin typeface="Calibri" pitchFamily="34" charset="0"/>
              </a:rPr>
              <a:t>У человека и орангутанга  -359 общих анатомических признаков</a:t>
            </a:r>
          </a:p>
          <a:p>
            <a:pPr eaLnBrk="1" hangingPunct="1"/>
            <a:endParaRPr lang="ru-RU" smtClean="0"/>
          </a:p>
        </p:txBody>
      </p:sp>
      <p:sp>
        <p:nvSpPr>
          <p:cNvPr id="1843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4E2215-AD0C-42A1-BFBD-EFDA137CA737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8072494" cy="121442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/>
              <a:t>Морфологические доказательства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/>
              <a:t>(дополнительно)</a:t>
            </a:r>
            <a:endParaRPr lang="ru-RU" sz="3100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7715250" cy="50990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b="1" smtClean="0">
                <a:solidFill>
                  <a:srgbClr val="003300"/>
                </a:solidFill>
              </a:rPr>
              <a:t>Обезьяны могут ходить на задних конечностях, опираясь на руки. 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>
                <a:solidFill>
                  <a:srgbClr val="003300"/>
                </a:solidFill>
              </a:rPr>
              <a:t>хватательная кисть с  плоскими ногтями и противопоставленным большим пальцем, 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>
                <a:solidFill>
                  <a:srgbClr val="003300"/>
                </a:solidFill>
              </a:rPr>
              <a:t>Ребер у человека 12 пар, у орангутанга - 13 пар. 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>
                <a:solidFill>
                  <a:srgbClr val="003300"/>
                </a:solidFill>
              </a:rPr>
              <a:t>Обезьяны, как и люди, имеют 5—6 крестцовых позвонков. 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>
                <a:solidFill>
                  <a:srgbClr val="003300"/>
                </a:solidFill>
              </a:rPr>
              <a:t>редукция хвоста, 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>
                <a:solidFill>
                  <a:srgbClr val="003300"/>
                </a:solidFill>
              </a:rPr>
              <a:t>форма глаз и ушей, 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>
                <a:solidFill>
                  <a:srgbClr val="003300"/>
                </a:solidFill>
              </a:rPr>
              <a:t>У обезьян 4 резца — как у человека. 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>
                <a:solidFill>
                  <a:srgbClr val="003300"/>
                </a:solidFill>
              </a:rPr>
              <a:t>4 клыка, как у человека. 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>
                <a:solidFill>
                  <a:srgbClr val="003300"/>
                </a:solidFill>
              </a:rPr>
              <a:t>8 коренных зубов, как у человека. </a:t>
            </a:r>
          </a:p>
          <a:p>
            <a:pPr eaLnBrk="1" hangingPunct="1">
              <a:spcBef>
                <a:spcPct val="0"/>
              </a:spcBef>
            </a:pPr>
            <a:endParaRPr lang="ru-RU" sz="1200" smtClean="0"/>
          </a:p>
          <a:p>
            <a:pPr eaLnBrk="1" hangingPunct="1"/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E5FFC1-03D1-499E-8E20-D07727456FB1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20040"/>
            <a:ext cx="807246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/>
              <a:t>Морфологические доказательства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(общий план строения)</a:t>
            </a:r>
            <a:endParaRPr lang="ru-RU" sz="3100" dirty="0"/>
          </a:p>
        </p:txBody>
      </p:sp>
      <p:sp>
        <p:nvSpPr>
          <p:cNvPr id="20483" name="Содержимое 6"/>
          <p:cNvSpPr>
            <a:spLocks noGrp="1"/>
          </p:cNvSpPr>
          <p:nvPr>
            <p:ph sz="half" idx="2"/>
          </p:nvPr>
        </p:nvSpPr>
        <p:spPr>
          <a:xfrm>
            <a:off x="4143375" y="1600200"/>
            <a:ext cx="4143375" cy="45434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3300"/>
                </a:solidFill>
                <a:latin typeface="Calibri" pitchFamily="34" charset="0"/>
              </a:rPr>
              <a:t>Общность плана  строения: скелет, нервная система, системы кровообращения, дыхания, пищеварения и других систем.</a:t>
            </a:r>
          </a:p>
          <a:p>
            <a:pPr eaLnBrk="1" hangingPunct="1"/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696F4E-584F-4D97-9B68-1516DBCD60A1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 r="2138" b="17708"/>
          <a:stretch>
            <a:fillRect/>
          </a:stretch>
        </p:blipFill>
        <p:spPr bwMode="auto">
          <a:xfrm>
            <a:off x="0" y="1714500"/>
            <a:ext cx="421481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58179-EF87-40E2-8E37-BE903BB6828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Picture 4" descr="сканирование0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5" y="83634"/>
            <a:ext cx="5786478" cy="677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14393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Морфологические доказательства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(рудименты)</a:t>
            </a:r>
            <a:r>
              <a:rPr lang="ru-RU" sz="3100" dirty="0" smtClean="0">
                <a:latin typeface="Calibri" pitchFamily="34" charset="0"/>
              </a:rPr>
              <a:t> </a:t>
            </a:r>
            <a:r>
              <a:rPr lang="ru-RU" sz="3100" dirty="0" smtClean="0"/>
              <a:t> </a:t>
            </a:r>
            <a:endParaRPr lang="ru-RU" sz="3100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D45A4D-B463-46B6-A256-7A0EFF61B483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2" cstate="screen"/>
          <a:srcRect l="5591" t="3687" r="2621" b="12318"/>
          <a:stretch>
            <a:fillRect/>
          </a:stretch>
        </p:blipFill>
        <p:spPr bwMode="auto">
          <a:xfrm>
            <a:off x="500063" y="2357438"/>
            <a:ext cx="8001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675"/>
            <a:ext cx="8072494" cy="82230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Морфологические доказательства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(рудименты)</a:t>
            </a:r>
            <a:r>
              <a:rPr lang="ru-RU" sz="3100" dirty="0" smtClean="0">
                <a:latin typeface="Calibri" pitchFamily="34" charset="0"/>
              </a:rPr>
              <a:t> </a:t>
            </a:r>
            <a:endParaRPr lang="ru-RU" sz="3100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501062" cy="517048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3300"/>
                </a:solidFill>
                <a:latin typeface="Calibri" pitchFamily="34" charset="0"/>
              </a:rPr>
              <a:t>Рудиментов в теле человека около 90. Рудименты принято считать бесполезными для человека  наследиями животных предков. </a:t>
            </a:r>
          </a:p>
          <a:p>
            <a:pPr eaLnBrk="1" hangingPunct="1"/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копчиковая кость (остаток редуцированного хвоста); </a:t>
            </a:r>
          </a:p>
          <a:p>
            <a:pPr eaLnBrk="1" hangingPunct="1"/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складка в уголке глаза (остаток мигательной перепонки); </a:t>
            </a:r>
          </a:p>
          <a:p>
            <a:pPr eaLnBrk="1" hangingPunct="1"/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тонкие волосы на теле (остаток шерсти);</a:t>
            </a:r>
          </a:p>
          <a:p>
            <a:pPr eaLnBrk="1" hangingPunct="1"/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отросток слепой кишки – аппендикс</a:t>
            </a:r>
          </a:p>
          <a:p>
            <a:pPr eaLnBrk="1" hangingPunct="1"/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мышцы уха и поднимающие волос и др.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   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6417F6-9A85-4FC7-95B7-6F55F4F626D2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1039</TotalTime>
  <Words>381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Антропогенез </vt:lpstr>
      <vt:lpstr>Доказательства происхождения человека  от животных </vt:lpstr>
      <vt:lpstr>Морфологические доказательства (сходство размеров тела)</vt:lpstr>
      <vt:lpstr>Морфологические доказательства (Сходство в строении тела)   </vt:lpstr>
      <vt:lpstr>Морфологические доказательства  (дополнительно)</vt:lpstr>
      <vt:lpstr>Морфологические доказательства  (общий план строения)</vt:lpstr>
      <vt:lpstr>Слайд 7</vt:lpstr>
      <vt:lpstr>Морфологические доказательства  (рудименты)  </vt:lpstr>
      <vt:lpstr>Морфологические доказательства  (рудименты) </vt:lpstr>
      <vt:lpstr>Морфологические доказательства  (атавизмы –возврат к предкам) </vt:lpstr>
      <vt:lpstr>Морфологические доказательства  (атавизмы –возврат к предкам) </vt:lpstr>
      <vt:lpstr>Биохимические доказательства</vt:lpstr>
      <vt:lpstr>Биохимические доказательства (дополнительно)</vt:lpstr>
      <vt:lpstr>Биохимические доказательства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Вид, критерий вида</dc:title>
  <dc:creator>учитель</dc:creator>
  <cp:lastModifiedBy>111</cp:lastModifiedBy>
  <cp:revision>120</cp:revision>
  <dcterms:created xsi:type="dcterms:W3CDTF">2008-01-18T06:02:42Z</dcterms:created>
  <dcterms:modified xsi:type="dcterms:W3CDTF">2013-08-24T15:10:02Z</dcterms:modified>
</cp:coreProperties>
</file>