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6" r:id="rId1"/>
  </p:sldMasterIdLst>
  <p:notesMasterIdLst>
    <p:notesMasterId r:id="rId16"/>
  </p:notesMasterIdLst>
  <p:sldIdLst>
    <p:sldId id="256" r:id="rId2"/>
    <p:sldId id="342" r:id="rId3"/>
    <p:sldId id="257" r:id="rId4"/>
    <p:sldId id="320" r:id="rId5"/>
    <p:sldId id="283" r:id="rId6"/>
    <p:sldId id="274" r:id="rId7"/>
    <p:sldId id="282" r:id="rId8"/>
    <p:sldId id="284" r:id="rId9"/>
    <p:sldId id="258" r:id="rId10"/>
    <p:sldId id="322" r:id="rId11"/>
    <p:sldId id="263" r:id="rId12"/>
    <p:sldId id="259" r:id="rId13"/>
    <p:sldId id="334" r:id="rId14"/>
    <p:sldId id="336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006600"/>
    <a:srgbClr val="FFFF00"/>
    <a:srgbClr val="282A76"/>
    <a:srgbClr val="00FF00"/>
    <a:srgbClr val="CC9900"/>
    <a:srgbClr val="FFCC66"/>
    <a:srgbClr val="00CC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47" autoAdjust="0"/>
    <p:restoredTop sz="94660"/>
  </p:normalViewPr>
  <p:slideViewPr>
    <p:cSldViewPr>
      <p:cViewPr varScale="1">
        <p:scale>
          <a:sx n="83" d="100"/>
          <a:sy n="83" d="100"/>
        </p:scale>
        <p:origin x="-157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49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06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29E91A39-B4C2-4C17-ABD8-8C5E7C2A7A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screen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99BD4565-FE45-450C-9C24-76E0F74968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E796F-CBB8-4FD4-83E2-09548A4CEF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16415ED0-BB71-4EFA-BC8E-8D8BB7D261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8231D-90C9-43D2-892C-2D373E379F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05F6767-8A18-4C4F-A125-FBCA7F2704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58179-EF87-40E2-8E37-BE903BB682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DEDE54-5423-4DAB-B799-81B34F3BC0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6FCFE7-0A41-425F-98F2-1907E36E7D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1AB7B-2F20-45BC-9BB6-2AF0BADF1C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846AD-B2A5-4FB8-9813-9199E4CE8D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7CC3E43-AEE6-4F72-B714-BEDA866834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screen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54" name="Текст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9EE7A9E0-02B9-4BAA-8007-0ADA424032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52" r:id="rId2"/>
    <p:sldLayoutId id="2147483860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61" r:id="rId9"/>
    <p:sldLayoutId id="2147483858" r:id="rId10"/>
    <p:sldLayoutId id="2147483862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eaLnBrk="0" fontAlgn="base" hangingPunct="0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Theria" TargetMode="External"/><Relationship Id="rId13" Type="http://schemas.openxmlformats.org/officeDocument/2006/relationships/hyperlink" Target="http://ru.wikipedia.org/wiki/Primates" TargetMode="External"/><Relationship Id="rId18" Type="http://schemas.openxmlformats.org/officeDocument/2006/relationships/hyperlink" Target="http://ru.wikipedia.org/wiki/Hominidae" TargetMode="External"/><Relationship Id="rId3" Type="http://schemas.openxmlformats.org/officeDocument/2006/relationships/hyperlink" Target="http://ru.wikipedia.org/wiki/Chordata" TargetMode="External"/><Relationship Id="rId21" Type="http://schemas.openxmlformats.org/officeDocument/2006/relationships/hyperlink" Target="http://ru.wikipedia.org/wiki/Hominina" TargetMode="External"/><Relationship Id="rId7" Type="http://schemas.openxmlformats.org/officeDocument/2006/relationships/hyperlink" Target="http://ru.wikipedia.org/wiki/Mammalia" TargetMode="External"/><Relationship Id="rId12" Type="http://schemas.openxmlformats.org/officeDocument/2006/relationships/hyperlink" Target="http://ru.wikipedia.org/wiki/Primatomorpha" TargetMode="External"/><Relationship Id="rId17" Type="http://schemas.openxmlformats.org/officeDocument/2006/relationships/hyperlink" Target="http://ru.wikipedia.org/wiki/Hominoidea" TargetMode="External"/><Relationship Id="rId2" Type="http://schemas.openxmlformats.org/officeDocument/2006/relationships/hyperlink" Target="http://ru.wikipedia.org/wiki/Deuterostomia" TargetMode="External"/><Relationship Id="rId16" Type="http://schemas.openxmlformats.org/officeDocument/2006/relationships/hyperlink" Target="http://ru.wikipedia.org/wiki/Catarrhini" TargetMode="External"/><Relationship Id="rId20" Type="http://schemas.openxmlformats.org/officeDocument/2006/relationships/hyperlink" Target="http://ru.wikipedia.org/wiki/Hominini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ru.wikipedia.org/wiki/Tetrapoda" TargetMode="External"/><Relationship Id="rId11" Type="http://schemas.openxmlformats.org/officeDocument/2006/relationships/hyperlink" Target="http://ru.wikipedia.org/wiki/Euarchonta" TargetMode="External"/><Relationship Id="rId5" Type="http://schemas.openxmlformats.org/officeDocument/2006/relationships/hyperlink" Target="http://ru.wikipedia.org/wiki/Gnathostomata" TargetMode="External"/><Relationship Id="rId15" Type="http://schemas.openxmlformats.org/officeDocument/2006/relationships/hyperlink" Target="http://ru.wikipedia.org/wiki/Simiiformes" TargetMode="External"/><Relationship Id="rId10" Type="http://schemas.openxmlformats.org/officeDocument/2006/relationships/hyperlink" Target="http://ru.wikipedia.org/wiki/Euarchontoglires" TargetMode="External"/><Relationship Id="rId19" Type="http://schemas.openxmlformats.org/officeDocument/2006/relationships/hyperlink" Target="http://ru.wikipedia.org/wiki/Homininae" TargetMode="External"/><Relationship Id="rId4" Type="http://schemas.openxmlformats.org/officeDocument/2006/relationships/hyperlink" Target="http://ru.wikipedia.org/wiki/Vertebrata" TargetMode="External"/><Relationship Id="rId9" Type="http://schemas.openxmlformats.org/officeDocument/2006/relationships/hyperlink" Target="http://ru.wikipedia.org/wiki/Eutheria" TargetMode="External"/><Relationship Id="rId14" Type="http://schemas.openxmlformats.org/officeDocument/2006/relationships/hyperlink" Target="http://ru.wikipedia.org/wiki/Haplorhini" TargetMode="External"/><Relationship Id="rId22" Type="http://schemas.openxmlformats.org/officeDocument/2006/relationships/hyperlink" Target="http://ru.wikipedia.org/wiki/Homo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0166" y="533400"/>
            <a:ext cx="6972102" cy="168115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8000" dirty="0" smtClean="0">
                <a:latin typeface="Calibri" pitchFamily="34" charset="0"/>
              </a:rPr>
              <a:t>Антропогенез</a:t>
            </a:r>
            <a:r>
              <a:rPr lang="ru-RU" dirty="0" smtClean="0">
                <a:latin typeface="Calibri" pitchFamily="34" charset="0"/>
              </a:rPr>
              <a:t> 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717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625" y="2428875"/>
            <a:ext cx="8286750" cy="2428875"/>
          </a:xfrm>
        </p:spPr>
        <p:txBody>
          <a:bodyPr/>
          <a:lstStyle/>
          <a:p>
            <a:pPr eaLnBrk="1" hangingPunct="1"/>
            <a:r>
              <a:rPr lang="ru-RU" sz="4000" dirty="0" smtClean="0">
                <a:solidFill>
                  <a:srgbClr val="FFFF00"/>
                </a:solidFill>
                <a:latin typeface="Calibri" pitchFamily="34" charset="0"/>
              </a:rPr>
              <a:t>Гипотезы возникновения человека.</a:t>
            </a:r>
          </a:p>
          <a:p>
            <a:pPr eaLnBrk="1" hangingPunct="1"/>
            <a:r>
              <a:rPr lang="ru-RU" sz="4000" dirty="0" smtClean="0">
                <a:solidFill>
                  <a:srgbClr val="FFFF00"/>
                </a:solidFill>
                <a:latin typeface="Calibri" pitchFamily="34" charset="0"/>
              </a:rPr>
              <a:t>Сходство и различия человека и животных </a:t>
            </a:r>
          </a:p>
          <a:p>
            <a:pPr eaLnBrk="1" hangingPunct="1"/>
            <a:r>
              <a:rPr lang="ru-RU" sz="2000" dirty="0" smtClean="0"/>
              <a:t>Автор: Першина О. В.</a:t>
            </a:r>
          </a:p>
          <a:p>
            <a:pPr eaLnBrk="1" hangingPunct="1"/>
            <a:r>
              <a:rPr lang="ru-RU" sz="2000" dirty="0" smtClean="0"/>
              <a:t>Учитель биологии </a:t>
            </a:r>
          </a:p>
          <a:p>
            <a:pPr eaLnBrk="1" hangingPunct="1"/>
            <a:r>
              <a:rPr lang="ru-RU" sz="2000" dirty="0" smtClean="0"/>
              <a:t>ГБОУ СОШ №405</a:t>
            </a:r>
          </a:p>
          <a:p>
            <a:pPr eaLnBrk="1" hangingPunct="1"/>
            <a:r>
              <a:rPr lang="ru-RU" sz="2000" smtClean="0"/>
              <a:t>Москва 2012</a:t>
            </a:r>
            <a:endParaRPr lang="ru-RU" sz="2000" dirty="0" smtClean="0"/>
          </a:p>
          <a:p>
            <a:pPr eaLnBrk="1" hangingPunct="1"/>
            <a:endParaRPr lang="ru-RU" sz="4000" dirty="0" smtClean="0"/>
          </a:p>
          <a:p>
            <a:pPr eaLnBrk="1" hangingPunct="1"/>
            <a:endParaRPr lang="ru-RU" sz="4000" dirty="0" smtClean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BD3ECB3-518B-476A-83B3-AC8A4FBE1919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428652"/>
            <a:ext cx="7242048" cy="692948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defRPr/>
            </a:pP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smtClean="0"/>
              <a:t/>
            </a:r>
            <a:br>
              <a:rPr lang="ru-RU" sz="1800" smtClean="0"/>
            </a:br>
            <a:r>
              <a:rPr lang="ru-RU" sz="1800" smtClean="0">
                <a:solidFill>
                  <a:srgbClr val="003300"/>
                </a:solidFill>
              </a:rPr>
              <a:t>Без ранга</a:t>
            </a:r>
            <a:r>
              <a:rPr lang="ru-RU" sz="1800" dirty="0" smtClean="0">
                <a:solidFill>
                  <a:srgbClr val="003300"/>
                </a:solidFill>
              </a:rPr>
              <a:t>: </a:t>
            </a:r>
            <a:r>
              <a:rPr lang="ru-RU" sz="1800" dirty="0" err="1" smtClean="0">
                <a:solidFill>
                  <a:srgbClr val="003300"/>
                </a:solidFill>
                <a:hlinkClick r:id="rId2" tooltip="Deuterostomia"/>
              </a:rPr>
              <a:t>Вторичноротые</a:t>
            </a:r>
            <a:r>
              <a:rPr lang="ru-RU" sz="1800" dirty="0" smtClean="0">
                <a:solidFill>
                  <a:srgbClr val="003300"/>
                </a:solidFill>
              </a:rPr>
              <a:t> </a:t>
            </a:r>
            <a:br>
              <a:rPr lang="ru-RU" sz="1800" dirty="0" smtClean="0">
                <a:solidFill>
                  <a:srgbClr val="003300"/>
                </a:solidFill>
              </a:rPr>
            </a:br>
            <a:r>
              <a:rPr lang="ru-RU" sz="1800" dirty="0" smtClean="0">
                <a:solidFill>
                  <a:srgbClr val="003300"/>
                </a:solidFill>
              </a:rPr>
              <a:t>Тип:  </a:t>
            </a:r>
            <a:r>
              <a:rPr lang="ru-RU" sz="1800" dirty="0" smtClean="0">
                <a:solidFill>
                  <a:srgbClr val="003300"/>
                </a:solidFill>
                <a:hlinkClick r:id="rId3" tooltip="Chordata"/>
              </a:rPr>
              <a:t>Хордовые</a:t>
            </a:r>
            <a:r>
              <a:rPr lang="ru-RU" sz="1800" dirty="0" smtClean="0">
                <a:solidFill>
                  <a:srgbClr val="003300"/>
                </a:solidFill>
              </a:rPr>
              <a:t> </a:t>
            </a:r>
            <a:br>
              <a:rPr lang="ru-RU" sz="1800" dirty="0" smtClean="0">
                <a:solidFill>
                  <a:srgbClr val="003300"/>
                </a:solidFill>
              </a:rPr>
            </a:br>
            <a:r>
              <a:rPr lang="ru-RU" sz="1800" dirty="0" smtClean="0">
                <a:solidFill>
                  <a:srgbClr val="003300"/>
                </a:solidFill>
              </a:rPr>
              <a:t>Подтип:  </a:t>
            </a:r>
            <a:r>
              <a:rPr lang="ru-RU" sz="1800" dirty="0" smtClean="0">
                <a:solidFill>
                  <a:srgbClr val="003300"/>
                </a:solidFill>
                <a:hlinkClick r:id="rId4" tooltip="Vertebrata"/>
              </a:rPr>
              <a:t>Позвоночные</a:t>
            </a:r>
            <a:r>
              <a:rPr lang="ru-RU" sz="1800" dirty="0" smtClean="0">
                <a:solidFill>
                  <a:srgbClr val="003300"/>
                </a:solidFill>
              </a:rPr>
              <a:t> </a:t>
            </a:r>
            <a:br>
              <a:rPr lang="ru-RU" sz="1800" dirty="0" smtClean="0">
                <a:solidFill>
                  <a:srgbClr val="003300"/>
                </a:solidFill>
              </a:rPr>
            </a:br>
            <a:r>
              <a:rPr lang="ru-RU" sz="1800" dirty="0" err="1" smtClean="0">
                <a:solidFill>
                  <a:srgbClr val="003300"/>
                </a:solidFill>
              </a:rPr>
              <a:t>Инфратип</a:t>
            </a:r>
            <a:r>
              <a:rPr lang="ru-RU" sz="1800" dirty="0" smtClean="0">
                <a:solidFill>
                  <a:srgbClr val="003300"/>
                </a:solidFill>
              </a:rPr>
              <a:t>: </a:t>
            </a:r>
            <a:r>
              <a:rPr lang="ru-RU" sz="1800" dirty="0" err="1" smtClean="0">
                <a:solidFill>
                  <a:srgbClr val="003300"/>
                </a:solidFill>
                <a:hlinkClick r:id="rId5" tooltip="Gnathostomata"/>
              </a:rPr>
              <a:t>Челюстноротые</a:t>
            </a:r>
            <a:r>
              <a:rPr lang="ru-RU" sz="1800" dirty="0" smtClean="0">
                <a:solidFill>
                  <a:srgbClr val="003300"/>
                </a:solidFill>
              </a:rPr>
              <a:t> </a:t>
            </a:r>
            <a:br>
              <a:rPr lang="ru-RU" sz="1800" dirty="0" smtClean="0">
                <a:solidFill>
                  <a:srgbClr val="003300"/>
                </a:solidFill>
              </a:rPr>
            </a:br>
            <a:r>
              <a:rPr lang="ru-RU" sz="1800" dirty="0" smtClean="0">
                <a:solidFill>
                  <a:srgbClr val="003300"/>
                </a:solidFill>
              </a:rPr>
              <a:t>Надкласс:  </a:t>
            </a:r>
            <a:r>
              <a:rPr lang="ru-RU" sz="1800" dirty="0" smtClean="0">
                <a:solidFill>
                  <a:srgbClr val="003300"/>
                </a:solidFill>
                <a:hlinkClick r:id="rId6" tooltip="Tetrapoda"/>
              </a:rPr>
              <a:t>Четвероногие</a:t>
            </a:r>
            <a:r>
              <a:rPr lang="ru-RU" sz="1800" dirty="0" smtClean="0">
                <a:solidFill>
                  <a:srgbClr val="003300"/>
                </a:solidFill>
              </a:rPr>
              <a:t> </a:t>
            </a:r>
            <a:br>
              <a:rPr lang="ru-RU" sz="1800" dirty="0" smtClean="0">
                <a:solidFill>
                  <a:srgbClr val="003300"/>
                </a:solidFill>
              </a:rPr>
            </a:br>
            <a:r>
              <a:rPr lang="ru-RU" sz="1800" dirty="0" smtClean="0">
                <a:solidFill>
                  <a:srgbClr val="003300"/>
                </a:solidFill>
              </a:rPr>
              <a:t>Класс:  </a:t>
            </a:r>
            <a:r>
              <a:rPr lang="ru-RU" sz="1800" dirty="0" smtClean="0">
                <a:solidFill>
                  <a:srgbClr val="003300"/>
                </a:solidFill>
                <a:hlinkClick r:id="rId7" tooltip="Mammalia"/>
              </a:rPr>
              <a:t>Млекопитающие</a:t>
            </a:r>
            <a:r>
              <a:rPr lang="ru-RU" sz="1800" dirty="0" smtClean="0">
                <a:solidFill>
                  <a:srgbClr val="003300"/>
                </a:solidFill>
              </a:rPr>
              <a:t> </a:t>
            </a:r>
            <a:br>
              <a:rPr lang="ru-RU" sz="1800" dirty="0" smtClean="0">
                <a:solidFill>
                  <a:srgbClr val="003300"/>
                </a:solidFill>
              </a:rPr>
            </a:br>
            <a:r>
              <a:rPr lang="ru-RU" sz="1800" dirty="0" smtClean="0">
                <a:solidFill>
                  <a:srgbClr val="003300"/>
                </a:solidFill>
              </a:rPr>
              <a:t>Подкласс:  </a:t>
            </a:r>
            <a:r>
              <a:rPr lang="ru-RU" sz="1800" dirty="0" smtClean="0">
                <a:solidFill>
                  <a:srgbClr val="003300"/>
                </a:solidFill>
                <a:hlinkClick r:id="rId8" tooltip="Theria"/>
              </a:rPr>
              <a:t>Звери</a:t>
            </a:r>
            <a:r>
              <a:rPr lang="ru-RU" sz="1800" dirty="0" smtClean="0">
                <a:solidFill>
                  <a:srgbClr val="003300"/>
                </a:solidFill>
              </a:rPr>
              <a:t> </a:t>
            </a:r>
            <a:br>
              <a:rPr lang="ru-RU" sz="1800" dirty="0" smtClean="0">
                <a:solidFill>
                  <a:srgbClr val="003300"/>
                </a:solidFill>
              </a:rPr>
            </a:br>
            <a:r>
              <a:rPr lang="ru-RU" sz="1800" dirty="0" err="1" smtClean="0">
                <a:solidFill>
                  <a:srgbClr val="003300"/>
                </a:solidFill>
              </a:rPr>
              <a:t>Инфракласс:</a:t>
            </a:r>
            <a:r>
              <a:rPr lang="ru-RU" sz="1800" dirty="0" err="1" smtClean="0">
                <a:solidFill>
                  <a:srgbClr val="003300"/>
                </a:solidFill>
                <a:hlinkClick r:id="rId9" tooltip="Eutheria"/>
              </a:rPr>
              <a:t>Плацентарные</a:t>
            </a:r>
            <a:r>
              <a:rPr lang="ru-RU" sz="1800" dirty="0" smtClean="0">
                <a:solidFill>
                  <a:srgbClr val="003300"/>
                </a:solidFill>
              </a:rPr>
              <a:t> </a:t>
            </a:r>
            <a:br>
              <a:rPr lang="ru-RU" sz="1800" dirty="0" smtClean="0">
                <a:solidFill>
                  <a:srgbClr val="003300"/>
                </a:solidFill>
              </a:rPr>
            </a:br>
            <a:r>
              <a:rPr lang="ru-RU" sz="1800" dirty="0" err="1" smtClean="0">
                <a:solidFill>
                  <a:srgbClr val="003300"/>
                </a:solidFill>
              </a:rPr>
              <a:t>Надотряд</a:t>
            </a:r>
            <a:r>
              <a:rPr lang="ru-RU" sz="1800" dirty="0" smtClean="0">
                <a:solidFill>
                  <a:srgbClr val="003300"/>
                </a:solidFill>
              </a:rPr>
              <a:t>:  </a:t>
            </a:r>
            <a:r>
              <a:rPr lang="ru-RU" sz="1800" i="1" dirty="0" err="1" smtClean="0">
                <a:solidFill>
                  <a:srgbClr val="003300"/>
                </a:solidFill>
                <a:hlinkClick r:id="rId10" tooltip="Euarchontoglires"/>
              </a:rPr>
              <a:t>Euarchontoglires</a:t>
            </a:r>
            <a:r>
              <a:rPr lang="ru-RU" sz="1800" dirty="0" smtClean="0">
                <a:solidFill>
                  <a:srgbClr val="003300"/>
                </a:solidFill>
              </a:rPr>
              <a:t> </a:t>
            </a:r>
            <a:br>
              <a:rPr lang="ru-RU" sz="1800" dirty="0" smtClean="0">
                <a:solidFill>
                  <a:srgbClr val="003300"/>
                </a:solidFill>
              </a:rPr>
            </a:br>
            <a:r>
              <a:rPr lang="ru-RU" sz="1800" dirty="0" err="1" smtClean="0">
                <a:solidFill>
                  <a:srgbClr val="003300"/>
                </a:solidFill>
              </a:rPr>
              <a:t>Грандотряд</a:t>
            </a:r>
            <a:r>
              <a:rPr lang="ru-RU" sz="1800" dirty="0" smtClean="0">
                <a:solidFill>
                  <a:srgbClr val="003300"/>
                </a:solidFill>
              </a:rPr>
              <a:t>:  </a:t>
            </a:r>
            <a:r>
              <a:rPr lang="ru-RU" sz="1800" i="1" dirty="0" err="1" smtClean="0">
                <a:solidFill>
                  <a:srgbClr val="003300"/>
                </a:solidFill>
                <a:hlinkClick r:id="rId11" tooltip="Euarchonta"/>
              </a:rPr>
              <a:t>Euarchonta</a:t>
            </a:r>
            <a:r>
              <a:rPr lang="ru-RU" sz="1800" dirty="0" smtClean="0">
                <a:solidFill>
                  <a:srgbClr val="003300"/>
                </a:solidFill>
              </a:rPr>
              <a:t> </a:t>
            </a:r>
            <a:br>
              <a:rPr lang="ru-RU" sz="1800" dirty="0" smtClean="0">
                <a:solidFill>
                  <a:srgbClr val="003300"/>
                </a:solidFill>
              </a:rPr>
            </a:br>
            <a:r>
              <a:rPr lang="ru-RU" sz="1800" dirty="0" err="1" smtClean="0">
                <a:solidFill>
                  <a:srgbClr val="003300"/>
                </a:solidFill>
              </a:rPr>
              <a:t>Миротряд:</a:t>
            </a:r>
            <a:r>
              <a:rPr lang="ru-RU" sz="1800" dirty="0" err="1" smtClean="0">
                <a:solidFill>
                  <a:srgbClr val="003300"/>
                </a:solidFill>
                <a:hlinkClick r:id="rId12" tooltip="Primatomorpha"/>
              </a:rPr>
              <a:t>Приматообразные</a:t>
            </a:r>
            <a:r>
              <a:rPr lang="ru-RU" sz="1800" dirty="0" smtClean="0">
                <a:solidFill>
                  <a:srgbClr val="003300"/>
                </a:solidFill>
              </a:rPr>
              <a:t> </a:t>
            </a:r>
            <a:br>
              <a:rPr lang="ru-RU" sz="1800" dirty="0" smtClean="0">
                <a:solidFill>
                  <a:srgbClr val="003300"/>
                </a:solidFill>
              </a:rPr>
            </a:br>
            <a:r>
              <a:rPr lang="ru-RU" sz="1800" dirty="0" smtClean="0">
                <a:solidFill>
                  <a:srgbClr val="003300"/>
                </a:solidFill>
              </a:rPr>
              <a:t>Отряд:  </a:t>
            </a:r>
            <a:r>
              <a:rPr lang="ru-RU" sz="1800" dirty="0" smtClean="0">
                <a:solidFill>
                  <a:srgbClr val="003300"/>
                </a:solidFill>
                <a:hlinkClick r:id="rId13" tooltip="Primates"/>
              </a:rPr>
              <a:t>Приматы</a:t>
            </a:r>
            <a:r>
              <a:rPr lang="ru-RU" sz="1800" dirty="0" smtClean="0">
                <a:solidFill>
                  <a:srgbClr val="003300"/>
                </a:solidFill>
              </a:rPr>
              <a:t> </a:t>
            </a:r>
            <a:br>
              <a:rPr lang="ru-RU" sz="1800" dirty="0" smtClean="0">
                <a:solidFill>
                  <a:srgbClr val="003300"/>
                </a:solidFill>
              </a:rPr>
            </a:br>
            <a:r>
              <a:rPr lang="ru-RU" sz="1800" dirty="0" smtClean="0">
                <a:solidFill>
                  <a:srgbClr val="003300"/>
                </a:solidFill>
              </a:rPr>
              <a:t>Подотряд:  </a:t>
            </a:r>
            <a:r>
              <a:rPr lang="ru-RU" sz="1800" dirty="0" err="1" smtClean="0">
                <a:solidFill>
                  <a:srgbClr val="003300"/>
                </a:solidFill>
                <a:hlinkClick r:id="rId14" tooltip="Haplorhini"/>
              </a:rPr>
              <a:t>Сухоносые</a:t>
            </a:r>
            <a:r>
              <a:rPr lang="ru-RU" sz="1800" dirty="0" smtClean="0">
                <a:solidFill>
                  <a:srgbClr val="003300"/>
                </a:solidFill>
                <a:hlinkClick r:id="rId14" tooltip="Haplorhini"/>
              </a:rPr>
              <a:t> обезьяны</a:t>
            </a:r>
            <a:r>
              <a:rPr lang="ru-RU" sz="1800" dirty="0" smtClean="0">
                <a:solidFill>
                  <a:srgbClr val="003300"/>
                </a:solidFill>
              </a:rPr>
              <a:t> </a:t>
            </a:r>
            <a:br>
              <a:rPr lang="ru-RU" sz="1800" dirty="0" smtClean="0">
                <a:solidFill>
                  <a:srgbClr val="003300"/>
                </a:solidFill>
              </a:rPr>
            </a:br>
            <a:r>
              <a:rPr lang="ru-RU" sz="1800" dirty="0" err="1" smtClean="0">
                <a:solidFill>
                  <a:srgbClr val="003300"/>
                </a:solidFill>
              </a:rPr>
              <a:t>Инфраотряд:</a:t>
            </a:r>
            <a:r>
              <a:rPr lang="ru-RU" sz="1800" dirty="0" err="1" smtClean="0">
                <a:solidFill>
                  <a:srgbClr val="003300"/>
                </a:solidFill>
                <a:hlinkClick r:id="rId15" tooltip="Simiiformes"/>
              </a:rPr>
              <a:t>Обезьянообразные</a:t>
            </a:r>
            <a:r>
              <a:rPr lang="ru-RU" sz="1800" dirty="0" smtClean="0">
                <a:solidFill>
                  <a:srgbClr val="003300"/>
                </a:solidFill>
              </a:rPr>
              <a:t> </a:t>
            </a:r>
            <a:br>
              <a:rPr lang="ru-RU" sz="1800" dirty="0" smtClean="0">
                <a:solidFill>
                  <a:srgbClr val="003300"/>
                </a:solidFill>
              </a:rPr>
            </a:br>
            <a:r>
              <a:rPr lang="ru-RU" sz="1800" dirty="0" err="1" smtClean="0">
                <a:solidFill>
                  <a:srgbClr val="003300"/>
                </a:solidFill>
              </a:rPr>
              <a:t>Парвотряд:</a:t>
            </a:r>
            <a:r>
              <a:rPr lang="ru-RU" sz="1800" dirty="0" err="1" smtClean="0">
                <a:solidFill>
                  <a:srgbClr val="003300"/>
                </a:solidFill>
                <a:hlinkClick r:id="rId16" tooltip="Catarrhini"/>
              </a:rPr>
              <a:t>Узконосые</a:t>
            </a:r>
            <a:r>
              <a:rPr lang="ru-RU" sz="1800" dirty="0" smtClean="0">
                <a:solidFill>
                  <a:srgbClr val="003300"/>
                </a:solidFill>
                <a:hlinkClick r:id="rId16" tooltip="Catarrhini"/>
              </a:rPr>
              <a:t> </a:t>
            </a:r>
            <a:r>
              <a:rPr lang="ru-RU" sz="1800" dirty="0" err="1" smtClean="0">
                <a:solidFill>
                  <a:srgbClr val="003300"/>
                </a:solidFill>
                <a:hlinkClick r:id="rId16" tooltip="Catarrhini"/>
              </a:rPr>
              <a:t>обезьяны</a:t>
            </a:r>
            <a:r>
              <a:rPr lang="ru-RU" sz="1800" dirty="0" smtClean="0">
                <a:solidFill>
                  <a:srgbClr val="003300"/>
                </a:solidFill>
              </a:rPr>
              <a:t> </a:t>
            </a:r>
            <a:br>
              <a:rPr lang="ru-RU" sz="1800" dirty="0" smtClean="0">
                <a:solidFill>
                  <a:srgbClr val="003300"/>
                </a:solidFill>
              </a:rPr>
            </a:br>
            <a:r>
              <a:rPr lang="ru-RU" sz="1800" dirty="0" smtClean="0">
                <a:solidFill>
                  <a:srgbClr val="003300"/>
                </a:solidFill>
              </a:rPr>
              <a:t>Надсемейство:  </a:t>
            </a:r>
            <a:r>
              <a:rPr lang="ru-RU" sz="1800" dirty="0" smtClean="0">
                <a:solidFill>
                  <a:srgbClr val="003300"/>
                </a:solidFill>
                <a:hlinkClick r:id="rId17" tooltip="Hominoidea"/>
              </a:rPr>
              <a:t>Человекообразные обезьяны</a:t>
            </a:r>
            <a:r>
              <a:rPr lang="ru-RU" sz="1800" dirty="0" smtClean="0">
                <a:solidFill>
                  <a:srgbClr val="003300"/>
                </a:solidFill>
              </a:rPr>
              <a:t> </a:t>
            </a:r>
            <a:br>
              <a:rPr lang="ru-RU" sz="1800" dirty="0" smtClean="0">
                <a:solidFill>
                  <a:srgbClr val="003300"/>
                </a:solidFill>
              </a:rPr>
            </a:br>
            <a:r>
              <a:rPr lang="ru-RU" sz="1800" dirty="0" smtClean="0">
                <a:solidFill>
                  <a:srgbClr val="003300"/>
                </a:solidFill>
              </a:rPr>
              <a:t>Семейство:  </a:t>
            </a:r>
            <a:r>
              <a:rPr lang="ru-RU" sz="1800" dirty="0" smtClean="0">
                <a:solidFill>
                  <a:srgbClr val="003300"/>
                </a:solidFill>
                <a:hlinkClick r:id="rId18" tooltip="Hominidae"/>
              </a:rPr>
              <a:t>Гоминиды</a:t>
            </a:r>
            <a:r>
              <a:rPr lang="ru-RU" sz="1800" dirty="0" smtClean="0">
                <a:solidFill>
                  <a:srgbClr val="003300"/>
                </a:solidFill>
              </a:rPr>
              <a:t> </a:t>
            </a:r>
            <a:br>
              <a:rPr lang="ru-RU" sz="1800" dirty="0" smtClean="0">
                <a:solidFill>
                  <a:srgbClr val="003300"/>
                </a:solidFill>
              </a:rPr>
            </a:br>
            <a:r>
              <a:rPr lang="ru-RU" sz="1800" dirty="0" smtClean="0">
                <a:solidFill>
                  <a:srgbClr val="003300"/>
                </a:solidFill>
              </a:rPr>
              <a:t>Подсемейство:  </a:t>
            </a:r>
            <a:r>
              <a:rPr lang="ru-RU" sz="1800" dirty="0" err="1" smtClean="0">
                <a:solidFill>
                  <a:srgbClr val="003300"/>
                </a:solidFill>
                <a:hlinkClick r:id="rId19" tooltip="Homininae"/>
              </a:rPr>
              <a:t>Гоминины</a:t>
            </a:r>
            <a:r>
              <a:rPr lang="ru-RU" sz="1800" dirty="0" smtClean="0">
                <a:solidFill>
                  <a:srgbClr val="003300"/>
                </a:solidFill>
              </a:rPr>
              <a:t> </a:t>
            </a:r>
            <a:br>
              <a:rPr lang="ru-RU" sz="1800" dirty="0" smtClean="0">
                <a:solidFill>
                  <a:srgbClr val="003300"/>
                </a:solidFill>
              </a:rPr>
            </a:br>
            <a:r>
              <a:rPr lang="ru-RU" sz="1800" dirty="0" smtClean="0">
                <a:solidFill>
                  <a:srgbClr val="003300"/>
                </a:solidFill>
              </a:rPr>
              <a:t>Триба:  </a:t>
            </a:r>
            <a:r>
              <a:rPr lang="ru-RU" sz="1800" dirty="0" err="1" smtClean="0">
                <a:solidFill>
                  <a:srgbClr val="003300"/>
                </a:solidFill>
                <a:hlinkClick r:id="rId20" tooltip="Hominini"/>
              </a:rPr>
              <a:t>Хоминини</a:t>
            </a:r>
            <a:r>
              <a:rPr lang="ru-RU" sz="1800" dirty="0" smtClean="0">
                <a:solidFill>
                  <a:srgbClr val="003300"/>
                </a:solidFill>
              </a:rPr>
              <a:t> </a:t>
            </a:r>
            <a:br>
              <a:rPr lang="ru-RU" sz="1800" dirty="0" smtClean="0">
                <a:solidFill>
                  <a:srgbClr val="003300"/>
                </a:solidFill>
              </a:rPr>
            </a:br>
            <a:r>
              <a:rPr lang="ru-RU" sz="1800" dirty="0" err="1" smtClean="0">
                <a:solidFill>
                  <a:srgbClr val="003300"/>
                </a:solidFill>
              </a:rPr>
              <a:t>Подтриба</a:t>
            </a:r>
            <a:r>
              <a:rPr lang="ru-RU" sz="1800" dirty="0" smtClean="0">
                <a:solidFill>
                  <a:srgbClr val="003300"/>
                </a:solidFill>
              </a:rPr>
              <a:t>:  </a:t>
            </a:r>
            <a:r>
              <a:rPr lang="ru-RU" sz="1800" dirty="0" err="1" smtClean="0">
                <a:solidFill>
                  <a:srgbClr val="003300"/>
                </a:solidFill>
                <a:hlinkClick r:id="rId21" tooltip="Hominina"/>
              </a:rPr>
              <a:t>Хоминина</a:t>
            </a:r>
            <a:r>
              <a:rPr lang="ru-RU" sz="1800" dirty="0" smtClean="0">
                <a:solidFill>
                  <a:srgbClr val="003300"/>
                </a:solidFill>
              </a:rPr>
              <a:t> </a:t>
            </a:r>
            <a:br>
              <a:rPr lang="ru-RU" sz="1800" dirty="0" smtClean="0">
                <a:solidFill>
                  <a:srgbClr val="003300"/>
                </a:solidFill>
              </a:rPr>
            </a:br>
            <a:r>
              <a:rPr lang="ru-RU" sz="1800" dirty="0" smtClean="0">
                <a:solidFill>
                  <a:srgbClr val="003300"/>
                </a:solidFill>
              </a:rPr>
              <a:t>Род:  </a:t>
            </a:r>
            <a:r>
              <a:rPr lang="ru-RU" sz="1800" dirty="0" smtClean="0">
                <a:solidFill>
                  <a:srgbClr val="003300"/>
                </a:solidFill>
                <a:hlinkClick r:id="rId22" tooltip="Homo"/>
              </a:rPr>
              <a:t>Люди</a:t>
            </a:r>
            <a:r>
              <a:rPr lang="ru-RU" sz="1800" dirty="0" smtClean="0">
                <a:solidFill>
                  <a:srgbClr val="003300"/>
                </a:solidFill>
              </a:rPr>
              <a:t> </a:t>
            </a:r>
            <a:br>
              <a:rPr lang="ru-RU" sz="1800" dirty="0" smtClean="0">
                <a:solidFill>
                  <a:srgbClr val="003300"/>
                </a:solidFill>
              </a:rPr>
            </a:br>
            <a:r>
              <a:rPr lang="ru-RU" sz="1800" dirty="0" smtClean="0"/>
              <a:t> </a:t>
            </a:r>
          </a:p>
        </p:txBody>
      </p:sp>
      <p:sp>
        <p:nvSpPr>
          <p:cNvPr id="14339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1075" cy="4525963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14340" name="Содержимое 3"/>
          <p:cNvSpPr>
            <a:spLocks noGrp="1"/>
          </p:cNvSpPr>
          <p:nvPr>
            <p:ph sz="half" idx="2"/>
          </p:nvPr>
        </p:nvSpPr>
        <p:spPr>
          <a:xfrm>
            <a:off x="4357686" y="357166"/>
            <a:ext cx="4556135" cy="2428892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b="1" dirty="0" smtClean="0">
                <a:solidFill>
                  <a:srgbClr val="003300"/>
                </a:solidFill>
              </a:rPr>
              <a:t>Империя:     клеточные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b="1" dirty="0" err="1" smtClean="0">
                <a:solidFill>
                  <a:srgbClr val="003300"/>
                </a:solidFill>
              </a:rPr>
              <a:t>Надцарство</a:t>
            </a:r>
            <a:r>
              <a:rPr lang="ru-RU" b="1" dirty="0" smtClean="0">
                <a:solidFill>
                  <a:srgbClr val="003300"/>
                </a:solidFill>
              </a:rPr>
              <a:t>:  эукариоты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b="1" dirty="0" smtClean="0">
                <a:solidFill>
                  <a:srgbClr val="003300"/>
                </a:solidFill>
              </a:rPr>
              <a:t>Царство:      животные</a:t>
            </a:r>
          </a:p>
          <a:p>
            <a:endParaRPr lang="ru-RU" dirty="0" smtClean="0"/>
          </a:p>
        </p:txBody>
      </p:sp>
      <p:sp>
        <p:nvSpPr>
          <p:cNvPr id="14341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796B297-7B32-471E-9071-C331163C62D6}" type="slidenum">
              <a:rPr lang="ru-RU" smtClean="0"/>
              <a:pPr/>
              <a:t>10</a:t>
            </a:fld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Человек имеет признаки млекопитающих:</a:t>
            </a: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dirty="0" smtClean="0"/>
              <a:t>                                                                                                                                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sz="3500" b="1" dirty="0" smtClean="0">
                <a:solidFill>
                  <a:srgbClr val="003300"/>
                </a:solidFill>
                <a:latin typeface="Calibri" pitchFamily="34" charset="0"/>
              </a:rPr>
              <a:t>Волосяной покров.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sz="3500" b="1" dirty="0" smtClean="0">
                <a:solidFill>
                  <a:srgbClr val="003300"/>
                </a:solidFill>
                <a:latin typeface="Calibri" pitchFamily="34" charset="0"/>
              </a:rPr>
              <a:t>В коже железы – потовые и сальные.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sz="3500" b="1" dirty="0" smtClean="0">
                <a:solidFill>
                  <a:srgbClr val="003300"/>
                </a:solidFill>
                <a:latin typeface="Calibri" pitchFamily="34" charset="0"/>
              </a:rPr>
              <a:t>Ногти.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sz="3500" b="1" dirty="0" smtClean="0">
                <a:solidFill>
                  <a:srgbClr val="003300"/>
                </a:solidFill>
                <a:latin typeface="Calibri" pitchFamily="34" charset="0"/>
              </a:rPr>
              <a:t>Развитие плода  внутри организма.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sz="3500" b="1" dirty="0" smtClean="0">
                <a:solidFill>
                  <a:srgbClr val="003300"/>
                </a:solidFill>
                <a:latin typeface="Calibri" pitchFamily="34" charset="0"/>
              </a:rPr>
              <a:t>Питание плода через плаценту.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sz="3500" b="1" dirty="0" smtClean="0">
                <a:solidFill>
                  <a:srgbClr val="003300"/>
                </a:solidFill>
                <a:latin typeface="Calibri" pitchFamily="34" charset="0"/>
              </a:rPr>
              <a:t>Диафрагма.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sz="3500" b="1" dirty="0" smtClean="0">
                <a:solidFill>
                  <a:srgbClr val="003300"/>
                </a:solidFill>
                <a:latin typeface="Calibri" pitchFamily="34" charset="0"/>
              </a:rPr>
              <a:t>Ушные раковины.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sz="3500" b="1" dirty="0" smtClean="0">
                <a:solidFill>
                  <a:srgbClr val="003300"/>
                </a:solidFill>
                <a:latin typeface="Calibri" pitchFamily="34" charset="0"/>
              </a:rPr>
              <a:t>Наличие трёх типов зубов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3500" b="1" dirty="0" smtClean="0">
                <a:solidFill>
                  <a:srgbClr val="003300"/>
                </a:solidFill>
                <a:latin typeface="Calibri" pitchFamily="34" charset="0"/>
              </a:rPr>
              <a:t>   (резцы, клыки и коренные).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sz="3500" b="1" dirty="0" smtClean="0">
                <a:solidFill>
                  <a:srgbClr val="003300"/>
                </a:solidFill>
                <a:latin typeface="Calibri" pitchFamily="34" charset="0"/>
              </a:rPr>
              <a:t>Две смены зубов.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ru-RU" dirty="0"/>
          </a:p>
        </p:txBody>
      </p:sp>
      <p:sp>
        <p:nvSpPr>
          <p:cNvPr id="15364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B47A971-3B10-4FFF-916F-8F993629A960}" type="slidenum">
              <a:rPr lang="ru-RU" smtClean="0"/>
              <a:pPr/>
              <a:t>11</a:t>
            </a:fld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-1643063" y="0"/>
            <a:ext cx="2714626" cy="8715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6387" name="Picture 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571500" y="285750"/>
            <a:ext cx="3929063" cy="3267075"/>
          </a:xfrm>
          <a:noFill/>
        </p:spPr>
      </p:pic>
      <p:pic>
        <p:nvPicPr>
          <p:cNvPr id="16388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5857875" y="642938"/>
            <a:ext cx="2840038" cy="3786187"/>
          </a:xfrm>
          <a:noFill/>
        </p:spPr>
      </p:pic>
      <p:sp>
        <p:nvSpPr>
          <p:cNvPr id="16389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F750E8D-CEE4-4C04-931C-1FBFCBB210B3}" type="slidenum">
              <a:rPr lang="ru-RU" smtClean="0"/>
              <a:pPr/>
              <a:t>12</a:t>
            </a:fld>
            <a:endParaRPr lang="ru-RU" smtClean="0"/>
          </a:p>
        </p:txBody>
      </p:sp>
      <p:pic>
        <p:nvPicPr>
          <p:cNvPr id="16390" name="Picture 8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28625" y="3911600"/>
            <a:ext cx="3929063" cy="294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>
            <a:off x="5072066" y="0"/>
            <a:ext cx="2800385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4200" b="1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onstantia"/>
                <a:ea typeface="+mj-ea"/>
                <a:cs typeface="+mj-cs"/>
              </a:rPr>
              <a:t>шимпанзе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786182" y="4572008"/>
            <a:ext cx="2101922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200" b="1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alibri" pitchFamily="34" charset="0"/>
                <a:ea typeface="+mj-ea"/>
                <a:cs typeface="+mj-cs"/>
              </a:rPr>
              <a:t>горилла </a:t>
            </a:r>
            <a:endParaRPr lang="ru-RU" b="1" dirty="0">
              <a:solidFill>
                <a:srgbClr val="C00000"/>
              </a:solidFill>
              <a:latin typeface="Calibri" pitchFamily="34" charset="0"/>
            </a:endParaRPr>
          </a:p>
        </p:txBody>
      </p:sp>
      <p:pic>
        <p:nvPicPr>
          <p:cNvPr id="16393" name="Picture 9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000875" y="4500563"/>
            <a:ext cx="1643063" cy="203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Прямоугольник 20"/>
          <p:cNvSpPr/>
          <p:nvPr/>
        </p:nvSpPr>
        <p:spPr>
          <a:xfrm>
            <a:off x="5500694" y="5929330"/>
            <a:ext cx="1755609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200" b="1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alibri" pitchFamily="34" charset="0"/>
              </a:rPr>
              <a:t>гиббон</a:t>
            </a:r>
            <a:endParaRPr lang="ru-RU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14283" y="3143248"/>
            <a:ext cx="3500462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4400" b="1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alibri" pitchFamily="34" charset="0"/>
              </a:rPr>
              <a:t>орангутанг</a:t>
            </a:r>
            <a:endParaRPr lang="ru-RU" sz="4400" b="1" dirty="0">
              <a:solidFill>
                <a:srgbClr val="C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20040"/>
            <a:ext cx="9144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Палеонтологисеккие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доказательства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D58179-EF87-40E2-8E37-BE903BB68280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pic>
        <p:nvPicPr>
          <p:cNvPr id="17411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71538" y="1643050"/>
            <a:ext cx="6616279" cy="3122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142844" y="4929198"/>
            <a:ext cx="850112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3300"/>
                </a:solidFill>
              </a:rPr>
              <a:t>Черепа гоминид. </a:t>
            </a:r>
            <a:r>
              <a:rPr lang="en-US" b="1" dirty="0" smtClean="0">
                <a:solidFill>
                  <a:srgbClr val="003300"/>
                </a:solidFill>
              </a:rPr>
              <a:t>A — </a:t>
            </a:r>
            <a:r>
              <a:rPr lang="ru-RU" b="1" dirty="0" smtClean="0">
                <a:solidFill>
                  <a:srgbClr val="003300"/>
                </a:solidFill>
              </a:rPr>
              <a:t>современный шимпанзе, </a:t>
            </a:r>
            <a:r>
              <a:rPr lang="en-US" b="1" dirty="0" smtClean="0">
                <a:solidFill>
                  <a:srgbClr val="003300"/>
                </a:solidFill>
              </a:rPr>
              <a:t>B–C — </a:t>
            </a:r>
            <a:r>
              <a:rPr lang="ru-RU" b="1" dirty="0" smtClean="0">
                <a:solidFill>
                  <a:srgbClr val="003300"/>
                </a:solidFill>
              </a:rPr>
              <a:t>австралопитек африканский (2,6–2,5 </a:t>
            </a:r>
            <a:r>
              <a:rPr lang="ru-RU" b="1" dirty="0" err="1" smtClean="0">
                <a:solidFill>
                  <a:srgbClr val="003300"/>
                </a:solidFill>
              </a:rPr>
              <a:t>млн</a:t>
            </a:r>
            <a:r>
              <a:rPr lang="ru-RU" b="1" dirty="0" smtClean="0">
                <a:solidFill>
                  <a:srgbClr val="003300"/>
                </a:solidFill>
              </a:rPr>
              <a:t> лет), </a:t>
            </a:r>
            <a:r>
              <a:rPr lang="en-US" b="1" dirty="0" smtClean="0">
                <a:solidFill>
                  <a:srgbClr val="003300"/>
                </a:solidFill>
              </a:rPr>
              <a:t>D–E — </a:t>
            </a:r>
            <a:r>
              <a:rPr lang="ru-RU" b="1" dirty="0" smtClean="0">
                <a:solidFill>
                  <a:srgbClr val="003300"/>
                </a:solidFill>
              </a:rPr>
              <a:t>человек умелый (1,9–1,8 </a:t>
            </a:r>
            <a:r>
              <a:rPr lang="ru-RU" b="1" dirty="0" err="1" smtClean="0">
                <a:solidFill>
                  <a:srgbClr val="003300"/>
                </a:solidFill>
              </a:rPr>
              <a:t>млн</a:t>
            </a:r>
            <a:r>
              <a:rPr lang="ru-RU" b="1" dirty="0" smtClean="0">
                <a:solidFill>
                  <a:srgbClr val="003300"/>
                </a:solidFill>
              </a:rPr>
              <a:t> лет), </a:t>
            </a:r>
            <a:r>
              <a:rPr lang="en-US" b="1" dirty="0" smtClean="0">
                <a:solidFill>
                  <a:srgbClr val="003300"/>
                </a:solidFill>
              </a:rPr>
              <a:t>F — </a:t>
            </a:r>
            <a:r>
              <a:rPr lang="en-US" b="1" i="1" dirty="0" smtClean="0">
                <a:solidFill>
                  <a:srgbClr val="003300"/>
                </a:solidFill>
              </a:rPr>
              <a:t>Homo </a:t>
            </a:r>
            <a:r>
              <a:rPr lang="en-US" b="1" i="1" dirty="0" err="1" smtClean="0">
                <a:solidFill>
                  <a:srgbClr val="003300"/>
                </a:solidFill>
              </a:rPr>
              <a:t>rudolfensis</a:t>
            </a:r>
            <a:r>
              <a:rPr lang="en-US" b="1" dirty="0" smtClean="0">
                <a:solidFill>
                  <a:srgbClr val="003300"/>
                </a:solidFill>
              </a:rPr>
              <a:t> (1,8 </a:t>
            </a:r>
            <a:r>
              <a:rPr lang="ru-RU" b="1" dirty="0" err="1" smtClean="0">
                <a:solidFill>
                  <a:srgbClr val="003300"/>
                </a:solidFill>
              </a:rPr>
              <a:t>млн</a:t>
            </a:r>
            <a:r>
              <a:rPr lang="ru-RU" b="1" dirty="0" smtClean="0">
                <a:solidFill>
                  <a:srgbClr val="003300"/>
                </a:solidFill>
              </a:rPr>
              <a:t> лет), </a:t>
            </a:r>
            <a:r>
              <a:rPr lang="en-US" b="1" dirty="0" smtClean="0">
                <a:solidFill>
                  <a:srgbClr val="003300"/>
                </a:solidFill>
              </a:rPr>
              <a:t>G — </a:t>
            </a:r>
            <a:r>
              <a:rPr lang="ru-RU" b="1" dirty="0" smtClean="0">
                <a:solidFill>
                  <a:srgbClr val="003300"/>
                </a:solidFill>
              </a:rPr>
              <a:t>человек из Дманиси (1,75 </a:t>
            </a:r>
            <a:r>
              <a:rPr lang="ru-RU" b="1" dirty="0" err="1" smtClean="0">
                <a:solidFill>
                  <a:srgbClr val="003300"/>
                </a:solidFill>
              </a:rPr>
              <a:t>млн</a:t>
            </a:r>
            <a:r>
              <a:rPr lang="ru-RU" b="1" dirty="0" smtClean="0">
                <a:solidFill>
                  <a:srgbClr val="003300"/>
                </a:solidFill>
              </a:rPr>
              <a:t> лет), </a:t>
            </a:r>
            <a:r>
              <a:rPr lang="en-US" b="1" dirty="0" smtClean="0">
                <a:solidFill>
                  <a:srgbClr val="003300"/>
                </a:solidFill>
              </a:rPr>
              <a:t>H — </a:t>
            </a:r>
            <a:r>
              <a:rPr lang="en-US" b="1" i="1" dirty="0" smtClean="0">
                <a:solidFill>
                  <a:srgbClr val="003300"/>
                </a:solidFill>
              </a:rPr>
              <a:t>Homo </a:t>
            </a:r>
            <a:r>
              <a:rPr lang="en-US" b="1" i="1" dirty="0" err="1" smtClean="0">
                <a:solidFill>
                  <a:srgbClr val="003300"/>
                </a:solidFill>
              </a:rPr>
              <a:t>ergaster</a:t>
            </a:r>
            <a:r>
              <a:rPr lang="en-US" b="1" dirty="0" smtClean="0">
                <a:solidFill>
                  <a:srgbClr val="003300"/>
                </a:solidFill>
              </a:rPr>
              <a:t> (1,75 </a:t>
            </a:r>
            <a:r>
              <a:rPr lang="ru-RU" b="1" dirty="0" err="1" smtClean="0">
                <a:solidFill>
                  <a:srgbClr val="003300"/>
                </a:solidFill>
              </a:rPr>
              <a:t>млн</a:t>
            </a:r>
            <a:r>
              <a:rPr lang="ru-RU" b="1" dirty="0" smtClean="0">
                <a:solidFill>
                  <a:srgbClr val="003300"/>
                </a:solidFill>
              </a:rPr>
              <a:t> лет), </a:t>
            </a:r>
            <a:r>
              <a:rPr lang="en-US" b="1" dirty="0" smtClean="0">
                <a:solidFill>
                  <a:srgbClr val="003300"/>
                </a:solidFill>
              </a:rPr>
              <a:t>I — </a:t>
            </a:r>
            <a:r>
              <a:rPr lang="en-US" b="1" i="1" dirty="0" smtClean="0">
                <a:solidFill>
                  <a:srgbClr val="003300"/>
                </a:solidFill>
              </a:rPr>
              <a:t>Homo </a:t>
            </a:r>
            <a:r>
              <a:rPr lang="en-US" b="1" i="1" dirty="0" err="1" smtClean="0">
                <a:solidFill>
                  <a:srgbClr val="003300"/>
                </a:solidFill>
              </a:rPr>
              <a:t>heidelbergensis</a:t>
            </a:r>
            <a:r>
              <a:rPr lang="en-US" b="1" dirty="0" smtClean="0">
                <a:solidFill>
                  <a:srgbClr val="003300"/>
                </a:solidFill>
              </a:rPr>
              <a:t> (300–125 </a:t>
            </a:r>
            <a:r>
              <a:rPr lang="ru-RU" b="1" dirty="0" smtClean="0">
                <a:solidFill>
                  <a:srgbClr val="003300"/>
                </a:solidFill>
              </a:rPr>
              <a:t>тыс. лет), </a:t>
            </a:r>
            <a:r>
              <a:rPr lang="en-US" b="1" dirty="0" smtClean="0">
                <a:solidFill>
                  <a:srgbClr val="003300"/>
                </a:solidFill>
              </a:rPr>
              <a:t>J–L — </a:t>
            </a:r>
            <a:r>
              <a:rPr lang="ru-RU" b="1" dirty="0" smtClean="0">
                <a:solidFill>
                  <a:srgbClr val="003300"/>
                </a:solidFill>
              </a:rPr>
              <a:t>неандертальцы (70–45 тыс. лет), </a:t>
            </a:r>
            <a:r>
              <a:rPr lang="en-US" b="1" dirty="0" smtClean="0">
                <a:solidFill>
                  <a:srgbClr val="003300"/>
                </a:solidFill>
              </a:rPr>
              <a:t>M — </a:t>
            </a:r>
            <a:r>
              <a:rPr lang="ru-RU" b="1" dirty="0" smtClean="0">
                <a:solidFill>
                  <a:srgbClr val="003300"/>
                </a:solidFill>
              </a:rPr>
              <a:t>кроманьонец (30 тыс. лет), </a:t>
            </a:r>
            <a:r>
              <a:rPr lang="en-US" b="1" dirty="0" smtClean="0">
                <a:solidFill>
                  <a:srgbClr val="003300"/>
                </a:solidFill>
              </a:rPr>
              <a:t>N — </a:t>
            </a:r>
            <a:r>
              <a:rPr lang="ru-RU" b="1" dirty="0" smtClean="0">
                <a:solidFill>
                  <a:srgbClr val="003300"/>
                </a:solidFill>
              </a:rPr>
              <a:t>современный человек. </a:t>
            </a:r>
            <a:endParaRPr lang="ru-RU" b="1" dirty="0">
              <a:solidFill>
                <a:srgbClr val="0033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4714884"/>
            <a:ext cx="8186766" cy="1411279"/>
          </a:xfrm>
        </p:spPr>
        <p:txBody>
          <a:bodyPr/>
          <a:lstStyle/>
          <a:p>
            <a:r>
              <a:rPr lang="ru-RU" sz="2400" b="1" i="1" dirty="0" smtClean="0">
                <a:solidFill>
                  <a:srgbClr val="003300"/>
                </a:solidFill>
              </a:rPr>
              <a:t>Слева</a:t>
            </a:r>
            <a:r>
              <a:rPr lang="ru-RU" sz="2400" b="1" dirty="0" smtClean="0">
                <a:solidFill>
                  <a:srgbClr val="003300"/>
                </a:solidFill>
              </a:rPr>
              <a:t>: след древнего человека, жившего полтора миллиона лет назад (</a:t>
            </a:r>
            <a:r>
              <a:rPr lang="ru-RU" sz="2400" b="1" i="1" dirty="0" smtClean="0">
                <a:solidFill>
                  <a:srgbClr val="003300"/>
                </a:solidFill>
              </a:rPr>
              <a:t>слева</a:t>
            </a:r>
            <a:r>
              <a:rPr lang="ru-RU" sz="2400" b="1" dirty="0" smtClean="0">
                <a:solidFill>
                  <a:srgbClr val="003300"/>
                </a:solidFill>
              </a:rPr>
              <a:t>). </a:t>
            </a:r>
            <a:r>
              <a:rPr lang="ru-RU" sz="2400" b="1" i="1" dirty="0" smtClean="0">
                <a:solidFill>
                  <a:srgbClr val="003300"/>
                </a:solidFill>
              </a:rPr>
              <a:t>Справа</a:t>
            </a:r>
            <a:r>
              <a:rPr lang="ru-RU" sz="2400" b="1" dirty="0" smtClean="0">
                <a:solidFill>
                  <a:srgbClr val="003300"/>
                </a:solidFill>
              </a:rPr>
              <a:t>: след современного человека. Фото из обсуждаемой статьи в </a:t>
            </a:r>
            <a:r>
              <a:rPr lang="ru-RU" sz="2400" b="1" i="1" dirty="0" err="1" smtClean="0">
                <a:solidFill>
                  <a:srgbClr val="003300"/>
                </a:solidFill>
              </a:rPr>
              <a:t>Science</a:t>
            </a:r>
            <a:r>
              <a:rPr lang="ru-RU" sz="2400" b="1" dirty="0" smtClean="0">
                <a:solidFill>
                  <a:srgbClr val="003300"/>
                </a:solidFill>
              </a:rPr>
              <a:t> и с сайта </a:t>
            </a:r>
            <a:r>
              <a:rPr lang="ru-RU" sz="2400" b="1" dirty="0" err="1" smtClean="0">
                <a:solidFill>
                  <a:srgbClr val="003300"/>
                </a:solidFill>
              </a:rPr>
              <a:t>www.visitandlearn.co.uk</a:t>
            </a:r>
            <a:endParaRPr lang="ru-RU" sz="2400" b="1" dirty="0" smtClean="0">
              <a:solidFill>
                <a:srgbClr val="003300"/>
              </a:solidFill>
            </a:endParaRPr>
          </a:p>
          <a:p>
            <a:endParaRPr lang="ru-RU" sz="2400" b="1" dirty="0">
              <a:solidFill>
                <a:srgbClr val="0033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D58179-EF87-40E2-8E37-BE903BB68280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285852" y="214290"/>
            <a:ext cx="5214974" cy="413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88231D-90C9-43D2-892C-2D373E379F68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320674"/>
            <a:ext cx="8258204" cy="518002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i="1" dirty="0" smtClean="0"/>
              <a:t>Антропогенез </a:t>
            </a:r>
            <a:r>
              <a:rPr lang="ru-RU" dirty="0" smtClean="0"/>
              <a:t>- происхождение человека. (греч. </a:t>
            </a:r>
            <a:r>
              <a:rPr lang="en-US" dirty="0" err="1" smtClean="0"/>
              <a:t>anthropos</a:t>
            </a:r>
            <a:r>
              <a:rPr lang="ru-RU" dirty="0" smtClean="0"/>
              <a:t> – человек) – процесс происхождения и формирования  человека как биологического вида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8195" name="Содержимое 5"/>
          <p:cNvSpPr>
            <a:spLocks noGrp="1"/>
          </p:cNvSpPr>
          <p:nvPr>
            <p:ph idx="1"/>
          </p:nvPr>
        </p:nvSpPr>
        <p:spPr>
          <a:xfrm>
            <a:off x="285750" y="428625"/>
            <a:ext cx="7410450" cy="6027738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endParaRPr lang="ru-RU" smtClean="0">
              <a:latin typeface="Calibri" pitchFamily="34" charset="0"/>
            </a:endParaRPr>
          </a:p>
        </p:txBody>
      </p:sp>
      <p:sp>
        <p:nvSpPr>
          <p:cNvPr id="8196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60FA9A3-7DE8-4B0C-9D87-A86789C49CDE}" type="slidenum">
              <a:rPr lang="ru-RU" smtClean="0"/>
              <a:pPr/>
              <a:t>3</a:t>
            </a:fld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/>
              <a:t>Гипотезы происхождения человека </a:t>
            </a:r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35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D3A4971-6EA3-443B-BD20-044F5171E189}" type="slidenum">
              <a:rPr lang="ru-RU" smtClean="0"/>
              <a:pPr/>
              <a:t>4</a:t>
            </a:fld>
            <a:endParaRPr lang="ru-RU" smtClean="0"/>
          </a:p>
        </p:txBody>
      </p:sp>
      <p:sp>
        <p:nvSpPr>
          <p:cNvPr id="1036" name="Прямоугольник 5"/>
          <p:cNvSpPr>
            <a:spLocks noChangeArrowheads="1"/>
          </p:cNvSpPr>
          <p:nvPr/>
        </p:nvSpPr>
        <p:spPr bwMode="auto">
          <a:xfrm>
            <a:off x="5286375" y="5286375"/>
            <a:ext cx="36353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>
                <a:latin typeface="Calibri" pitchFamily="34" charset="0"/>
              </a:rPr>
              <a:t>эволюционные </a:t>
            </a:r>
          </a:p>
          <a:p>
            <a:r>
              <a:rPr lang="ru-RU" sz="4000">
                <a:latin typeface="Calibri" pitchFamily="34" charset="0"/>
              </a:rPr>
              <a:t>гипотезы </a:t>
            </a:r>
          </a:p>
        </p:txBody>
      </p:sp>
      <p:sp>
        <p:nvSpPr>
          <p:cNvPr id="1037" name="Прямоугольник 6"/>
          <p:cNvSpPr>
            <a:spLocks noChangeArrowheads="1"/>
          </p:cNvSpPr>
          <p:nvPr/>
        </p:nvSpPr>
        <p:spPr bwMode="auto">
          <a:xfrm>
            <a:off x="428625" y="5214938"/>
            <a:ext cx="320675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>
                <a:latin typeface="Calibri" pitchFamily="34" charset="0"/>
              </a:rPr>
              <a:t>космогенные </a:t>
            </a:r>
          </a:p>
          <a:p>
            <a:r>
              <a:rPr lang="ru-RU" sz="4000">
                <a:latin typeface="Calibri" pitchFamily="34" charset="0"/>
              </a:rPr>
              <a:t>гипотезы</a:t>
            </a:r>
          </a:p>
        </p:txBody>
      </p:sp>
      <p:sp>
        <p:nvSpPr>
          <p:cNvPr id="1038" name="Прямоугольник 7"/>
          <p:cNvSpPr>
            <a:spLocks noChangeArrowheads="1"/>
          </p:cNvSpPr>
          <p:nvPr/>
        </p:nvSpPr>
        <p:spPr bwMode="auto">
          <a:xfrm>
            <a:off x="2627784" y="1916832"/>
            <a:ext cx="31305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dirty="0">
                <a:latin typeface="Calibri" pitchFamily="34" charset="0"/>
              </a:rPr>
              <a:t>креационизм</a:t>
            </a:r>
          </a:p>
        </p:txBody>
      </p:sp>
      <p:sp>
        <p:nvSpPr>
          <p:cNvPr id="11" name="Овал 10"/>
          <p:cNvSpPr/>
          <p:nvPr/>
        </p:nvSpPr>
        <p:spPr>
          <a:xfrm>
            <a:off x="3779912" y="3573016"/>
            <a:ext cx="1800200" cy="1800200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2483768" y="3645024"/>
            <a:ext cx="1800200" cy="172819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3203848" y="2636912"/>
            <a:ext cx="1800200" cy="1656184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dirty="0"/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>
          <a:xfrm>
            <a:off x="142875" y="1500188"/>
            <a:ext cx="8643938" cy="4956175"/>
          </a:xfrm>
        </p:spPr>
        <p:txBody>
          <a:bodyPr/>
          <a:lstStyle/>
          <a:p>
            <a:pPr eaLnBrk="1" hangingPunct="1"/>
            <a:r>
              <a:rPr lang="ru-RU" sz="4000" b="1" dirty="0" smtClean="0">
                <a:latin typeface="Calibri" pitchFamily="34" charset="0"/>
              </a:rPr>
              <a:t>                </a:t>
            </a:r>
            <a:r>
              <a:rPr lang="ru-RU" sz="4800" b="1" dirty="0" smtClean="0">
                <a:solidFill>
                  <a:srgbClr val="003300"/>
                </a:solidFill>
                <a:latin typeface="Calibri" pitchFamily="34" charset="0"/>
              </a:rPr>
              <a:t>Карл Линней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4000" b="1" dirty="0" smtClean="0">
                <a:solidFill>
                  <a:srgbClr val="003300"/>
                </a:solidFill>
                <a:latin typeface="Calibri" pitchFamily="34" charset="0"/>
              </a:rPr>
              <a:t>                   поместил человека в класс млекопитающие Но</a:t>
            </a:r>
            <a:r>
              <a:rPr lang="en-US" sz="4000" b="1" dirty="0" smtClean="0">
                <a:solidFill>
                  <a:srgbClr val="003300"/>
                </a:solidFill>
                <a:latin typeface="Calibri" pitchFamily="34" charset="0"/>
              </a:rPr>
              <a:t>mo sapiens</a:t>
            </a:r>
            <a:r>
              <a:rPr lang="ru-RU" sz="4000" b="1" dirty="0" smtClean="0">
                <a:solidFill>
                  <a:srgbClr val="003300"/>
                </a:solidFill>
                <a:latin typeface="Calibri" pitchFamily="34" charset="0"/>
              </a:rPr>
              <a:t>.</a:t>
            </a:r>
          </a:p>
          <a:p>
            <a:pPr eaLnBrk="1" hangingPunct="1"/>
            <a:endParaRPr lang="ru-RU" sz="4000" b="1" dirty="0" smtClean="0">
              <a:solidFill>
                <a:srgbClr val="003300"/>
              </a:solidFill>
              <a:latin typeface="Calibri" pitchFamily="34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ru-RU" sz="4800" b="1" dirty="0" smtClean="0">
                <a:solidFill>
                  <a:srgbClr val="003300"/>
                </a:solidFill>
                <a:latin typeface="Calibri" pitchFamily="34" charset="0"/>
              </a:rPr>
              <a:t>  Ламарк </a:t>
            </a:r>
            <a:r>
              <a:rPr lang="ru-RU" sz="4000" b="1" dirty="0" smtClean="0">
                <a:solidFill>
                  <a:srgbClr val="003300"/>
                </a:solidFill>
                <a:latin typeface="Calibri" pitchFamily="34" charset="0"/>
              </a:rPr>
              <a:t>предположил происхождение человека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4000" b="1" dirty="0" smtClean="0">
                <a:solidFill>
                  <a:srgbClr val="003300"/>
                </a:solidFill>
                <a:latin typeface="Calibri" pitchFamily="34" charset="0"/>
              </a:rPr>
              <a:t>   от обезьян.</a:t>
            </a:r>
          </a:p>
          <a:p>
            <a:pPr eaLnBrk="1" hangingPunct="1"/>
            <a:endParaRPr lang="ru-RU" dirty="0" smtClean="0"/>
          </a:p>
          <a:p>
            <a:pPr eaLnBrk="1" hangingPunct="1"/>
            <a:endParaRPr lang="ru-RU" dirty="0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C58D0C4-FEAE-4DEA-AF9B-2F1113CC687A}" type="slidenum">
              <a:rPr lang="ru-RU" smtClean="0"/>
              <a:pPr/>
              <a:t>5</a:t>
            </a:fld>
            <a:endParaRPr lang="ru-RU" smtClean="0"/>
          </a:p>
        </p:txBody>
      </p:sp>
      <p:pic>
        <p:nvPicPr>
          <p:cNvPr id="9221" name="Picture 4" descr="Изображение 009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761163" y="3857625"/>
            <a:ext cx="2003425" cy="254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7188" y="428625"/>
            <a:ext cx="1714500" cy="227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Изображение 008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072313" y="4572000"/>
            <a:ext cx="1671637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5984" y="320674"/>
            <a:ext cx="5715040" cy="317976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>В 1857 году </a:t>
            </a:r>
            <a:r>
              <a:rPr lang="ru-RU" sz="4400" dirty="0" smtClean="0"/>
              <a:t>Ч.Дарвин</a:t>
            </a:r>
            <a:r>
              <a:rPr lang="ru-RU" sz="2700" dirty="0" smtClean="0"/>
              <a:t> высказал гипотезу, а в 1871 году в своем труде &lt;Происхождение человека и половой отбор&gt; убедительно доказал, что люди произошли от обезьяны, а не созданы актом божественного творения, как учит церковь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10244" name="Содержимое 2"/>
          <p:cNvSpPr>
            <a:spLocks noGrp="1"/>
          </p:cNvSpPr>
          <p:nvPr>
            <p:ph idx="1"/>
          </p:nvPr>
        </p:nvSpPr>
        <p:spPr>
          <a:xfrm>
            <a:off x="142875" y="3714750"/>
            <a:ext cx="6786563" cy="2643188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3000" b="1" smtClean="0">
                <a:solidFill>
                  <a:srgbClr val="003300"/>
                </a:solidFill>
                <a:latin typeface="Calibri" pitchFamily="34" charset="0"/>
              </a:rPr>
              <a:t>&lt;Если мы не станем нарочито закрывать глаза, то при современном уровне знаний сможем приблизительно узнать наших прародителей, и нам незачем стыдиться их&gt;, - писал Ч.Дарвин. </a:t>
            </a:r>
          </a:p>
        </p:txBody>
      </p:sp>
      <p:sp>
        <p:nvSpPr>
          <p:cNvPr id="10245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9118338-A966-49D6-9B6B-C334862D1EC7}" type="slidenum">
              <a:rPr lang="ru-RU" smtClean="0"/>
              <a:pPr/>
              <a:t>6</a:t>
            </a:fld>
            <a:endParaRPr lang="ru-RU" smtClean="0"/>
          </a:p>
        </p:txBody>
      </p:sp>
      <p:pic>
        <p:nvPicPr>
          <p:cNvPr id="10246" name="Picture 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4313" y="500063"/>
            <a:ext cx="1628775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7422" y="320675"/>
            <a:ext cx="5338778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Фридрих Энгельс</a:t>
            </a:r>
            <a:endParaRPr lang="ru-RU" dirty="0"/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>
          <a:xfrm>
            <a:off x="285750" y="3000375"/>
            <a:ext cx="8286750" cy="34290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3600" b="1" smtClean="0">
                <a:solidFill>
                  <a:srgbClr val="003300"/>
                </a:solidFill>
              </a:rPr>
              <a:t>  </a:t>
            </a:r>
            <a:r>
              <a:rPr lang="ru-RU" sz="3600" b="1" smtClean="0">
                <a:solidFill>
                  <a:srgbClr val="003300"/>
                </a:solidFill>
                <a:latin typeface="Calibri" pitchFamily="34" charset="0"/>
              </a:rPr>
              <a:t>Роль социальных факторов, на которую также указывал Ч.Дарвин, была раскрыта Ф.Энгельсом в работе &lt;Роль труда в процессе превращения обезьяны в человека&gt; (1896). </a:t>
            </a:r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52B8839-5534-40C2-AB0C-C4A9BB8D52C1}" type="slidenum">
              <a:rPr lang="ru-RU" smtClean="0"/>
              <a:pPr/>
              <a:t>7</a:t>
            </a:fld>
            <a:endParaRPr lang="ru-RU" smtClean="0"/>
          </a:p>
        </p:txBody>
      </p:sp>
      <p:pic>
        <p:nvPicPr>
          <p:cNvPr id="11269" name="Picture 3"/>
          <p:cNvPicPr>
            <a:picLocks noChangeAspect="1" noChangeArrowheads="1"/>
          </p:cNvPicPr>
          <p:nvPr/>
        </p:nvPicPr>
        <p:blipFill>
          <a:blip r:embed="rId2" cstate="screen"/>
          <a:srcRect r="6332" b="5450"/>
          <a:stretch>
            <a:fillRect/>
          </a:stretch>
        </p:blipFill>
        <p:spPr bwMode="auto">
          <a:xfrm>
            <a:off x="214313" y="214313"/>
            <a:ext cx="2112962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dirty="0"/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>
          <a:xfrm>
            <a:off x="142875" y="2500313"/>
            <a:ext cx="8143875" cy="395605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3200" b="1" smtClean="0">
                <a:solidFill>
                  <a:srgbClr val="003300"/>
                </a:solidFill>
                <a:latin typeface="Calibri" pitchFamily="34" charset="0"/>
              </a:rPr>
              <a:t>  К 80-м годам нашего столетия многочисленные </a:t>
            </a:r>
            <a:r>
              <a:rPr lang="ru-RU" sz="3200" b="1" u="sng" smtClean="0">
                <a:solidFill>
                  <a:srgbClr val="003300"/>
                </a:solidFill>
                <a:latin typeface="Calibri" pitchFamily="34" charset="0"/>
              </a:rPr>
              <a:t>ископаемые находки </a:t>
            </a:r>
            <a:r>
              <a:rPr lang="ru-RU" sz="3200" b="1" smtClean="0">
                <a:solidFill>
                  <a:srgbClr val="003300"/>
                </a:solidFill>
                <a:latin typeface="Calibri" pitchFamily="34" charset="0"/>
              </a:rPr>
              <a:t>позволили значительно прояснить вопросы эволюции человекообразных, хотя и сейчас невозможно с полной уверенностью сказать, от каких именно обезьяноподобных предков произошел человек.</a:t>
            </a:r>
          </a:p>
          <a:p>
            <a:pPr eaLnBrk="1" hangingPunct="1"/>
            <a:endParaRPr lang="ru-RU" smtClean="0"/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A05A9E6-E59E-4623-A35F-9AA6F7FC21DD}" type="slidenum">
              <a:rPr lang="ru-RU" smtClean="0"/>
              <a:pPr/>
              <a:t>8</a:t>
            </a:fld>
            <a:endParaRPr lang="ru-RU" smtClean="0"/>
          </a:p>
        </p:txBody>
      </p:sp>
      <p:pic>
        <p:nvPicPr>
          <p:cNvPr id="12293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0063" y="214313"/>
            <a:ext cx="35718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4" name="Прямоугольник 5"/>
          <p:cNvSpPr>
            <a:spLocks noChangeArrowheads="1"/>
          </p:cNvSpPr>
          <p:nvPr/>
        </p:nvSpPr>
        <p:spPr bwMode="auto">
          <a:xfrm>
            <a:off x="4286250" y="500063"/>
            <a:ext cx="35099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003300"/>
                </a:solidFill>
                <a:latin typeface="Calibri" pitchFamily="34" charset="0"/>
              </a:rPr>
              <a:t>Череп </a:t>
            </a:r>
            <a:r>
              <a:rPr lang="en-US" b="1">
                <a:solidFill>
                  <a:srgbClr val="003300"/>
                </a:solidFill>
                <a:latin typeface="Calibri" pitchFamily="34" charset="0"/>
              </a:rPr>
              <a:t>Sahelanthropus tchadensis</a:t>
            </a:r>
            <a:endParaRPr lang="ru-RU" b="1">
              <a:solidFill>
                <a:srgbClr val="0033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57166"/>
            <a:ext cx="7239000" cy="1928826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В зоологической системе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вид </a:t>
            </a:r>
            <a:r>
              <a:rPr lang="ru-RU" i="1" dirty="0" smtClean="0"/>
              <a:t>Человек разумный</a:t>
            </a:r>
            <a:r>
              <a:rPr lang="ru-RU" dirty="0" smtClean="0"/>
              <a:t>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(</a:t>
            </a:r>
            <a:r>
              <a:rPr lang="en-US" dirty="0" smtClean="0"/>
              <a:t>Homo sapiens</a:t>
            </a:r>
            <a:r>
              <a:rPr lang="ru-RU" dirty="0" smtClean="0"/>
              <a:t>)  относится к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13315" name="Содержимое 1"/>
          <p:cNvSpPr>
            <a:spLocks noGrp="1"/>
          </p:cNvSpPr>
          <p:nvPr>
            <p:ph idx="1"/>
          </p:nvPr>
        </p:nvSpPr>
        <p:spPr>
          <a:xfrm>
            <a:off x="0" y="1928813"/>
            <a:ext cx="8929688" cy="4527550"/>
          </a:xfrm>
        </p:spPr>
        <p:txBody>
          <a:bodyPr/>
          <a:lstStyle/>
          <a:p>
            <a:pPr eaLnBrk="1" hangingPunct="1"/>
            <a:r>
              <a:rPr lang="ru-RU" sz="4000" b="1" smtClean="0">
                <a:solidFill>
                  <a:srgbClr val="003300"/>
                </a:solidFill>
                <a:latin typeface="Calibri" pitchFamily="34" charset="0"/>
              </a:rPr>
              <a:t>Классу   Млекопитающих</a:t>
            </a:r>
          </a:p>
          <a:p>
            <a:pPr eaLnBrk="1" hangingPunct="1"/>
            <a:r>
              <a:rPr lang="ru-RU" sz="4000" b="1" smtClean="0">
                <a:solidFill>
                  <a:srgbClr val="003300"/>
                </a:solidFill>
                <a:latin typeface="Calibri" pitchFamily="34" charset="0"/>
              </a:rPr>
              <a:t>Отряду   Приматов</a:t>
            </a:r>
          </a:p>
          <a:p>
            <a:pPr eaLnBrk="1" hangingPunct="1"/>
            <a:r>
              <a:rPr lang="ru-RU" sz="4000" b="1" smtClean="0">
                <a:solidFill>
                  <a:srgbClr val="003300"/>
                </a:solidFill>
                <a:latin typeface="Calibri" pitchFamily="34" charset="0"/>
              </a:rPr>
              <a:t>Надсемейству   Человекообразных</a:t>
            </a:r>
          </a:p>
          <a:p>
            <a:pPr eaLnBrk="1" hangingPunct="1"/>
            <a:r>
              <a:rPr lang="ru-RU" sz="4000" b="1" smtClean="0">
                <a:solidFill>
                  <a:srgbClr val="003300"/>
                </a:solidFill>
                <a:latin typeface="Calibri" pitchFamily="34" charset="0"/>
              </a:rPr>
              <a:t>Семейству   Гоминид</a:t>
            </a:r>
          </a:p>
          <a:p>
            <a:pPr eaLnBrk="1" hangingPunct="1"/>
            <a:r>
              <a:rPr lang="ru-RU" sz="4000" b="1" smtClean="0">
                <a:solidFill>
                  <a:srgbClr val="003300"/>
                </a:solidFill>
                <a:latin typeface="Calibri" pitchFamily="34" charset="0"/>
              </a:rPr>
              <a:t>Роду Гомо  (</a:t>
            </a:r>
            <a:r>
              <a:rPr lang="en-US" sz="4000" b="1" smtClean="0">
                <a:solidFill>
                  <a:srgbClr val="003300"/>
                </a:solidFill>
                <a:latin typeface="Calibri" pitchFamily="34" charset="0"/>
              </a:rPr>
              <a:t>Homo</a:t>
            </a:r>
            <a:r>
              <a:rPr lang="ru-RU" sz="4000" b="1" smtClean="0">
                <a:solidFill>
                  <a:srgbClr val="003300"/>
                </a:solidFill>
                <a:latin typeface="Calibri" pitchFamily="34" charset="0"/>
              </a:rPr>
              <a:t>)</a:t>
            </a:r>
          </a:p>
          <a:p>
            <a:pPr eaLnBrk="1" hangingPunct="1"/>
            <a:r>
              <a:rPr lang="ru-RU" sz="4000" b="1" smtClean="0">
                <a:solidFill>
                  <a:srgbClr val="003300"/>
                </a:solidFill>
                <a:latin typeface="Calibri" pitchFamily="34" charset="0"/>
              </a:rPr>
              <a:t> Вид </a:t>
            </a:r>
            <a:r>
              <a:rPr lang="en-US" sz="4000" b="1" smtClean="0">
                <a:solidFill>
                  <a:srgbClr val="003300"/>
                </a:solidFill>
                <a:latin typeface="Calibri" pitchFamily="34" charset="0"/>
              </a:rPr>
              <a:t> </a:t>
            </a:r>
            <a:r>
              <a:rPr lang="ru-RU" sz="4000" b="1" smtClean="0">
                <a:solidFill>
                  <a:srgbClr val="003300"/>
                </a:solidFill>
                <a:latin typeface="Calibri" pitchFamily="34" charset="0"/>
              </a:rPr>
              <a:t>Гомо сапиенс (</a:t>
            </a:r>
            <a:r>
              <a:rPr lang="en-US" sz="4000" b="1" smtClean="0">
                <a:solidFill>
                  <a:srgbClr val="003300"/>
                </a:solidFill>
                <a:latin typeface="Calibri" pitchFamily="34" charset="0"/>
              </a:rPr>
              <a:t>Homo sapiens</a:t>
            </a:r>
            <a:r>
              <a:rPr lang="ru-RU" sz="4000" b="1" smtClean="0">
                <a:solidFill>
                  <a:srgbClr val="003300"/>
                </a:solidFill>
                <a:latin typeface="Calibri" pitchFamily="34" charset="0"/>
              </a:rPr>
              <a:t>)</a:t>
            </a:r>
          </a:p>
        </p:txBody>
      </p:sp>
      <p:sp>
        <p:nvSpPr>
          <p:cNvPr id="13316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71AA46A-3594-4F5A-A053-AA0DCB6699E0}" type="slidenum">
              <a:rPr lang="ru-RU" smtClean="0"/>
              <a:pPr/>
              <a:t>9</a:t>
            </a:fld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1034</TotalTime>
  <Words>302</Words>
  <Application>Microsoft Office PowerPoint</Application>
  <PresentationFormat>Экран (4:3)</PresentationFormat>
  <Paragraphs>69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Изящная</vt:lpstr>
      <vt:lpstr>Антропогенез </vt:lpstr>
      <vt:lpstr>Слайд 2</vt:lpstr>
      <vt:lpstr>Антропогенез - происхождение человека. (греч. anthropos – человек) – процесс происхождения и формирования  человека как биологического вида </vt:lpstr>
      <vt:lpstr>Гипотезы происхождения человека </vt:lpstr>
      <vt:lpstr>Слайд 5</vt:lpstr>
      <vt:lpstr> В 1857 году Ч.Дарвин высказал гипотезу, а в 1871 году в своем труде &lt;Происхождение человека и половой отбор&gt; убедительно доказал, что люди произошли от обезьяны, а не созданы актом божественного творения, как учит церковь. </vt:lpstr>
      <vt:lpstr>Фридрих Энгельс</vt:lpstr>
      <vt:lpstr>Слайд 8</vt:lpstr>
      <vt:lpstr>    В зоологической системе  вид Человек разумный   (Homo sapiens)  относится к </vt:lpstr>
      <vt:lpstr>   Без ранга: Вторичноротые  Тип:  Хордовые  Подтип:  Позвоночные  Инфратип: Челюстноротые  Надкласс:  Четвероногие  Класс:  Млекопитающие  Подкласс:  Звери  Инфракласс:Плацентарные  Надотряд:  Euarchontoglires  Грандотряд:  Euarchonta  Миротряд:Приматообразные  Отряд:  Приматы  Подотряд:  Сухоносые обезьяны  Инфраотряд:Обезьянообразные  Парвотряд:Узконосые обезьяны  Надсемейство:  Человекообразные обезьяны  Семейство:  Гоминиды  Подсемейство:  Гоминины  Триба:  Хоминини  Подтриба:  Хоминина  Род:  Люди   </vt:lpstr>
      <vt:lpstr>Человек имеет признаки млекопитающих:</vt:lpstr>
      <vt:lpstr>Слайд 12</vt:lpstr>
      <vt:lpstr>Палеонтологисеккие  доказательства </vt:lpstr>
      <vt:lpstr>Слайд 14</vt:lpstr>
    </vt:vector>
  </TitlesOfParts>
  <Company>школа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Вид, критерий вида</dc:title>
  <dc:creator>учитель</dc:creator>
  <cp:lastModifiedBy>111</cp:lastModifiedBy>
  <cp:revision>119</cp:revision>
  <dcterms:created xsi:type="dcterms:W3CDTF">2008-01-18T06:02:42Z</dcterms:created>
  <dcterms:modified xsi:type="dcterms:W3CDTF">2013-06-10T15:06:14Z</dcterms:modified>
</cp:coreProperties>
</file>