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9" r:id="rId13"/>
    <p:sldId id="25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94" y="-3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12.07.2014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12.07.2014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12.07.2014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12.07.2014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12.07.2014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12.07.2014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12.07.2014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12.07.2014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12.07.2014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12.07.2014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12.07.2014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12.07.2014</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makar.bip.ru/figure/dedal.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7200" dirty="0" smtClean="0"/>
              <a:t>О самолётах</a:t>
            </a:r>
            <a:endParaRPr lang="ru-RU" sz="7200" dirty="0"/>
          </a:p>
        </p:txBody>
      </p:sp>
      <p:sp>
        <p:nvSpPr>
          <p:cNvPr id="2" name="TextBox 1"/>
          <p:cNvSpPr txBox="1"/>
          <p:nvPr/>
        </p:nvSpPr>
        <p:spPr>
          <a:xfrm>
            <a:off x="5652120" y="5733256"/>
            <a:ext cx="3096344" cy="923330"/>
          </a:xfrm>
          <a:prstGeom prst="rect">
            <a:avLst/>
          </a:prstGeom>
          <a:noFill/>
        </p:spPr>
        <p:txBody>
          <a:bodyPr wrap="square" rtlCol="0">
            <a:spAutoFit/>
          </a:bodyPr>
          <a:lstStyle/>
          <a:p>
            <a:r>
              <a:rPr lang="ru-RU" dirty="0" smtClean="0">
                <a:solidFill>
                  <a:schemeClr val="tx2">
                    <a:lumMod val="75000"/>
                  </a:schemeClr>
                </a:solidFill>
              </a:rPr>
              <a:t>Н. В. Бердникова</a:t>
            </a:r>
          </a:p>
          <a:p>
            <a:r>
              <a:rPr lang="ru-RU" dirty="0">
                <a:solidFill>
                  <a:schemeClr val="tx2">
                    <a:lumMod val="75000"/>
                  </a:schemeClr>
                </a:solidFill>
              </a:rPr>
              <a:t>у</a:t>
            </a:r>
            <a:r>
              <a:rPr lang="ru-RU" dirty="0" smtClean="0">
                <a:solidFill>
                  <a:schemeClr val="tx2">
                    <a:lumMod val="75000"/>
                  </a:schemeClr>
                </a:solidFill>
              </a:rPr>
              <a:t>читель </a:t>
            </a:r>
          </a:p>
          <a:p>
            <a:r>
              <a:rPr lang="ru-RU" dirty="0" smtClean="0">
                <a:solidFill>
                  <a:schemeClr val="tx2">
                    <a:lumMod val="75000"/>
                  </a:schemeClr>
                </a:solidFill>
              </a:rPr>
              <a:t>МБОУ </a:t>
            </a:r>
            <a:r>
              <a:rPr lang="ru-RU" dirty="0" err="1" smtClean="0">
                <a:solidFill>
                  <a:schemeClr val="tx2">
                    <a:lumMod val="75000"/>
                  </a:schemeClr>
                </a:solidFill>
              </a:rPr>
              <a:t>Жердевской</a:t>
            </a:r>
            <a:r>
              <a:rPr lang="ru-RU" dirty="0" smtClean="0">
                <a:solidFill>
                  <a:schemeClr val="tx2">
                    <a:lumMod val="75000"/>
                  </a:schemeClr>
                </a:solidFill>
              </a:rPr>
              <a:t> СОШ №1</a:t>
            </a:r>
            <a:endParaRPr lang="ru-RU" dirty="0">
              <a:solidFill>
                <a:schemeClr val="tx2">
                  <a:lumMod val="75000"/>
                </a:schemeClr>
              </a:solidFill>
            </a:endParaRPr>
          </a:p>
        </p:txBody>
      </p:sp>
    </p:spTree>
    <p:extLst>
      <p:ext uri="{BB962C8B-B14F-4D97-AF65-F5344CB8AC3E}">
        <p14:creationId xmlns:p14="http://schemas.microsoft.com/office/powerpoint/2010/main" val="733226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adya\Desktop\Новая папка\P71221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7"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14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nadya\Desktop\Новая папка\P7122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764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nadya\Desktop\Новая папка\P71221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9392"/>
            <a:ext cx="9276524" cy="695739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3528" y="4437112"/>
            <a:ext cx="3960440" cy="2246769"/>
          </a:xfrm>
          <a:prstGeom prst="rect">
            <a:avLst/>
          </a:prstGeom>
        </p:spPr>
        <p:txBody>
          <a:bodyPr wrap="square">
            <a:spAutoFit/>
          </a:bodyPr>
          <a:lstStyle/>
          <a:p>
            <a:r>
              <a:rPr lang="ru-RU" sz="2000" b="1" i="1" dirty="0">
                <a:solidFill>
                  <a:schemeClr val="bg1"/>
                </a:solidFill>
              </a:rPr>
              <a:t>Солнце в небе золотится.</a:t>
            </a:r>
            <a:br>
              <a:rPr lang="ru-RU" sz="2000" b="1" i="1" dirty="0">
                <a:solidFill>
                  <a:schemeClr val="bg1"/>
                </a:solidFill>
              </a:rPr>
            </a:br>
            <a:r>
              <a:rPr lang="ru-RU" sz="2000" b="1" i="1" dirty="0">
                <a:solidFill>
                  <a:schemeClr val="bg1"/>
                </a:solidFill>
              </a:rPr>
              <a:t>Ввысь летит большая птица,</a:t>
            </a:r>
            <a:br>
              <a:rPr lang="ru-RU" sz="2000" b="1" i="1" dirty="0">
                <a:solidFill>
                  <a:schemeClr val="bg1"/>
                </a:solidFill>
              </a:rPr>
            </a:br>
            <a:r>
              <a:rPr lang="ru-RU" sz="2000" b="1" i="1" dirty="0">
                <a:solidFill>
                  <a:schemeClr val="bg1"/>
                </a:solidFill>
              </a:rPr>
              <a:t>Закрывая нам крылом</a:t>
            </a:r>
            <a:br>
              <a:rPr lang="ru-RU" sz="2000" b="1" i="1" dirty="0">
                <a:solidFill>
                  <a:schemeClr val="bg1"/>
                </a:solidFill>
              </a:rPr>
            </a:br>
            <a:r>
              <a:rPr lang="ru-RU" sz="2000" b="1" i="1" dirty="0">
                <a:solidFill>
                  <a:schemeClr val="bg1"/>
                </a:solidFill>
              </a:rPr>
              <a:t>Солнце в небе голубом.</a:t>
            </a:r>
            <a:br>
              <a:rPr lang="ru-RU" sz="2000" b="1" i="1" dirty="0">
                <a:solidFill>
                  <a:schemeClr val="bg1"/>
                </a:solidFill>
              </a:rPr>
            </a:br>
            <a:r>
              <a:rPr lang="ru-RU" sz="2000" b="1" i="1" dirty="0">
                <a:solidFill>
                  <a:schemeClr val="bg1"/>
                </a:solidFill>
              </a:rPr>
              <a:t>Эта птица – самолет,</a:t>
            </a:r>
            <a:br>
              <a:rPr lang="ru-RU" sz="2000" b="1" i="1" dirty="0">
                <a:solidFill>
                  <a:schemeClr val="bg1"/>
                </a:solidFill>
              </a:rPr>
            </a:br>
            <a:r>
              <a:rPr lang="ru-RU" sz="2000" b="1" i="1" dirty="0">
                <a:solidFill>
                  <a:schemeClr val="bg1"/>
                </a:solidFill>
              </a:rPr>
              <a:t>Он отправился в </a:t>
            </a:r>
            <a:r>
              <a:rPr lang="ru-RU" sz="2000" b="1" i="1" dirty="0" smtClean="0">
                <a:solidFill>
                  <a:schemeClr val="bg1"/>
                </a:solidFill>
              </a:rPr>
              <a:t>полет.</a:t>
            </a:r>
          </a:p>
          <a:p>
            <a:r>
              <a:rPr lang="ru-RU" sz="2000" b="1" i="1" dirty="0">
                <a:solidFill>
                  <a:schemeClr val="bg1"/>
                </a:solidFill>
              </a:rPr>
              <a:t>	</a:t>
            </a:r>
            <a:r>
              <a:rPr lang="ru-RU" sz="2000" b="1" i="1" dirty="0" smtClean="0">
                <a:solidFill>
                  <a:schemeClr val="bg1"/>
                </a:solidFill>
              </a:rPr>
              <a:t>	</a:t>
            </a:r>
            <a:r>
              <a:rPr lang="en-US" sz="2000" b="1" i="1" dirty="0" smtClean="0">
                <a:solidFill>
                  <a:schemeClr val="bg1"/>
                </a:solidFill>
              </a:rPr>
              <a:t>(C. </a:t>
            </a:r>
            <a:r>
              <a:rPr lang="ru-RU" sz="2000" b="1" i="1" dirty="0" smtClean="0">
                <a:solidFill>
                  <a:schemeClr val="bg1"/>
                </a:solidFill>
              </a:rPr>
              <a:t>Колесникова</a:t>
            </a:r>
            <a:r>
              <a:rPr lang="en-US" sz="2000" b="1" i="1" dirty="0" smtClean="0">
                <a:solidFill>
                  <a:schemeClr val="bg1"/>
                </a:solidFill>
              </a:rPr>
              <a:t>)</a:t>
            </a:r>
            <a:endParaRPr lang="ru-RU" sz="2000" b="1" i="1" dirty="0">
              <a:solidFill>
                <a:schemeClr val="bg1"/>
              </a:solidFill>
            </a:endParaRPr>
          </a:p>
        </p:txBody>
      </p:sp>
    </p:spTree>
    <p:extLst>
      <p:ext uri="{BB962C8B-B14F-4D97-AF65-F5344CB8AC3E}">
        <p14:creationId xmlns:p14="http://schemas.microsoft.com/office/powerpoint/2010/main" val="1858503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Используемые ресурсы</a:t>
            </a:r>
            <a:endParaRPr lang="ru-RU" dirty="0"/>
          </a:p>
        </p:txBody>
      </p:sp>
      <p:sp>
        <p:nvSpPr>
          <p:cNvPr id="3" name="Объект 2"/>
          <p:cNvSpPr>
            <a:spLocks noGrp="1"/>
          </p:cNvSpPr>
          <p:nvPr>
            <p:ph idx="1"/>
          </p:nvPr>
        </p:nvSpPr>
        <p:spPr>
          <a:xfrm>
            <a:off x="611561" y="2675467"/>
            <a:ext cx="7668840" cy="3450696"/>
          </a:xfrm>
        </p:spPr>
        <p:txBody>
          <a:bodyPr/>
          <a:lstStyle/>
          <a:p>
            <a:pPr marL="285750" indent="-285750">
              <a:buFont typeface="Arial" panose="020B0604020202020204" pitchFamily="34" charset="0"/>
              <a:buChar char="•"/>
            </a:pPr>
            <a:r>
              <a:rPr lang="en-US" dirty="0">
                <a:hlinkClick r:id="rId2"/>
              </a:rPr>
              <a:t>http://makar.bip.ru/figure/dedal.html</a:t>
            </a:r>
            <a:endParaRPr lang="ru-RU" dirty="0"/>
          </a:p>
          <a:p>
            <a:pPr marL="285750" indent="-285750">
              <a:buFont typeface="Arial" panose="020B0604020202020204" pitchFamily="34" charset="0"/>
              <a:buChar char="•"/>
            </a:pPr>
            <a:r>
              <a:rPr lang="en-US" dirty="0"/>
              <a:t>http://ru.wikipedia.org/wiki/%C1%F0%E0%F2%FC%FF_%D0%E0%E9%F2</a:t>
            </a:r>
            <a:endParaRPr lang="ru-RU" dirty="0"/>
          </a:p>
          <a:p>
            <a:pPr marL="285750" indent="-285750">
              <a:buFont typeface="Arial" panose="020B0604020202020204" pitchFamily="34" charset="0"/>
              <a:buChar char="•"/>
            </a:pPr>
            <a:r>
              <a:rPr lang="en-US" dirty="0"/>
              <a:t>http://www.albacorshipping.com/projects.asp?page=11</a:t>
            </a:r>
            <a:endParaRPr lang="ru-RU" dirty="0"/>
          </a:p>
          <a:p>
            <a:endParaRPr lang="ru-RU" dirty="0"/>
          </a:p>
        </p:txBody>
      </p:sp>
    </p:spTree>
    <p:extLst>
      <p:ext uri="{BB962C8B-B14F-4D97-AF65-F5344CB8AC3E}">
        <p14:creationId xmlns:p14="http://schemas.microsoft.com/office/powerpoint/2010/main" val="388364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467544" y="2492896"/>
            <a:ext cx="4464496" cy="4176464"/>
          </a:xfrm>
          <a:effectLst/>
        </p:spPr>
        <p:txBody>
          <a:bodyPr>
            <a:noAutofit/>
          </a:bodyPr>
          <a:lstStyle/>
          <a:p>
            <a:r>
              <a:rPr lang="ru-RU" dirty="0" smtClean="0">
                <a:solidFill>
                  <a:schemeClr val="tx1"/>
                </a:solidFill>
                <a:effectLst>
                  <a:outerShdw blurRad="38100" dist="38100" dir="2700000" algn="tl">
                    <a:srgbClr val="000000">
                      <a:alpha val="43137"/>
                    </a:srgbClr>
                  </a:outerShdw>
                </a:effectLst>
              </a:rPr>
              <a:t>В мифах Древней Греции рассказывается о Дедале. Талантливый </a:t>
            </a:r>
            <a:r>
              <a:rPr lang="ru-RU" dirty="0">
                <a:solidFill>
                  <a:schemeClr val="tx1"/>
                </a:solidFill>
                <a:effectLst>
                  <a:outerShdw blurRad="38100" dist="38100" dir="2700000" algn="tl">
                    <a:srgbClr val="000000">
                      <a:alpha val="43137"/>
                    </a:srgbClr>
                  </a:outerShdw>
                </a:effectLst>
              </a:rPr>
              <a:t>афинский мастер, был пленён королём Крита, Миносом. Изобретатель решил бежать с острова вместе со своим сыном, Икаром, на специально сконструированных для этого крыльях. Перед полётом Дедал предостерёг сына, чтобы тот не поднимался слишком высоко. Однако увлеченный полётом Икар забыл наставления, горячие солнечные лучи растопили воск, скрепляющий перья крыльев, и юноша упал в море.</a:t>
            </a:r>
          </a:p>
        </p:txBody>
      </p:sp>
      <p:sp>
        <p:nvSpPr>
          <p:cNvPr id="4" name="Заголовок 3"/>
          <p:cNvSpPr>
            <a:spLocks noGrp="1"/>
          </p:cNvSpPr>
          <p:nvPr>
            <p:ph type="title"/>
          </p:nvPr>
        </p:nvSpPr>
        <p:spPr>
          <a:xfrm>
            <a:off x="467544" y="692696"/>
            <a:ext cx="4536504" cy="1656184"/>
          </a:xfrm>
          <a:effectLst>
            <a:glow rad="76200">
              <a:schemeClr val="bg1">
                <a:alpha val="60000"/>
              </a:schemeClr>
            </a:glow>
          </a:effectLst>
        </p:spPr>
        <p:txBody>
          <a:bodyPr>
            <a:normAutofit/>
          </a:bodyPr>
          <a:lstStyle/>
          <a:p>
            <a:r>
              <a:rPr lang="ru-RU" dirty="0" smtClean="0"/>
              <a:t>Издревле люди мечтали о небе. Им хотелось летать как птицам.</a:t>
            </a:r>
            <a:endParaRPr lang="ru-RU" dirty="0"/>
          </a:p>
        </p:txBody>
      </p:sp>
      <p:pic>
        <p:nvPicPr>
          <p:cNvPr id="7" name="Объект 6"/>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9412" b="100000" l="0" r="100000">
                        <a14:foregroundMark x1="42053" y1="81647" x2="42053" y2="81647"/>
                        <a14:foregroundMark x1="42053" y1="81412" x2="89073" y2="73882"/>
                        <a14:foregroundMark x1="79801" y1="44235" x2="79801" y2="44235"/>
                        <a14:foregroundMark x1="82781" y1="38353" x2="82781" y2="38353"/>
                        <a14:foregroundMark x1="82781" y1="30588" x2="82781" y2="30588"/>
                        <a14:foregroundMark x1="81788" y1="30588" x2="84768" y2="31765"/>
                        <a14:foregroundMark x1="82781" y1="31294" x2="81457" y2="27765"/>
                        <a14:foregroundMark x1="82781" y1="39059" x2="82450" y2="37176"/>
                        <a14:backgroundMark x1="41722" y1="68235" x2="43709" y2="66824"/>
                        <a14:backgroundMark x1="79801" y1="41647" x2="79801" y2="40471"/>
                        <a14:backgroundMark x1="81126" y1="28235" x2="82781" y2="26118"/>
                      </a14:backgroundRemoval>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5076057" y="1133244"/>
            <a:ext cx="4067944" cy="57247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72487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395536" y="2924944"/>
            <a:ext cx="3600400" cy="2880320"/>
          </a:xfrm>
        </p:spPr>
        <p:txBody>
          <a:bodyPr>
            <a:normAutofit/>
          </a:bodyPr>
          <a:lstStyle/>
          <a:p>
            <a:r>
              <a:rPr lang="ru-RU" sz="2000" dirty="0" smtClean="0">
                <a:solidFill>
                  <a:schemeClr val="tx1"/>
                </a:solidFill>
                <a:effectLst>
                  <a:outerShdw blurRad="38100" dist="38100" dir="2700000" algn="tl">
                    <a:srgbClr val="000000">
                      <a:alpha val="43137"/>
                    </a:srgbClr>
                  </a:outerShdw>
                </a:effectLst>
              </a:rPr>
              <a:t>Чуть больше ста лет назад, в 1903 году братья Райт совершили первый в мире полёт. Их самолёт был оснащён бензиновым двигателем и смог пролететь всего 79 метров.</a:t>
            </a:r>
          </a:p>
          <a:p>
            <a:endParaRPr lang="ru-RU" dirty="0"/>
          </a:p>
        </p:txBody>
      </p:sp>
      <p:sp>
        <p:nvSpPr>
          <p:cNvPr id="3" name="Заголовок 2"/>
          <p:cNvSpPr>
            <a:spLocks noGrp="1"/>
          </p:cNvSpPr>
          <p:nvPr>
            <p:ph type="title"/>
          </p:nvPr>
        </p:nvSpPr>
        <p:spPr>
          <a:xfrm>
            <a:off x="395536" y="1628800"/>
            <a:ext cx="3352800" cy="1252728"/>
          </a:xfrm>
        </p:spPr>
        <p:txBody>
          <a:bodyPr/>
          <a:lstStyle/>
          <a:p>
            <a:r>
              <a:rPr lang="ru-RU" dirty="0" smtClean="0"/>
              <a:t>Первый самолёт изобрели братья Райт</a:t>
            </a:r>
            <a:endParaRPr lang="ru-RU" dirty="0"/>
          </a:p>
        </p:txBody>
      </p:sp>
      <p:pic>
        <p:nvPicPr>
          <p:cNvPr id="5" name="Объект 4"/>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contrast="9000"/>
                    </a14:imgEffect>
                  </a14:imgLayer>
                </a14:imgProps>
              </a:ext>
              <a:ext uri="{28A0092B-C50C-407E-A947-70E740481C1C}">
                <a14:useLocalDpi xmlns:a14="http://schemas.microsoft.com/office/drawing/2010/main" val="0"/>
              </a:ext>
            </a:extLst>
          </a:blip>
          <a:srcRect/>
          <a:stretch/>
        </p:blipFill>
        <p:spPr>
          <a:xfrm>
            <a:off x="4113238" y="1772816"/>
            <a:ext cx="4826120" cy="3312368"/>
          </a:xfrm>
          <a:effectLst>
            <a:softEdge rad="31750"/>
          </a:effectLst>
        </p:spPr>
      </p:pic>
    </p:spTree>
    <p:extLst>
      <p:ext uri="{BB962C8B-B14F-4D97-AF65-F5344CB8AC3E}">
        <p14:creationId xmlns:p14="http://schemas.microsoft.com/office/powerpoint/2010/main" val="4257956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251520" y="2348880"/>
            <a:ext cx="3816424" cy="2592288"/>
          </a:xfrm>
        </p:spPr>
        <p:txBody>
          <a:bodyPr>
            <a:noAutofit/>
          </a:bodyPr>
          <a:lstStyle/>
          <a:p>
            <a:r>
              <a:rPr lang="ru-RU" sz="2000" dirty="0" smtClean="0">
                <a:solidFill>
                  <a:schemeClr val="tx1"/>
                </a:solidFill>
                <a:effectLst>
                  <a:outerShdw blurRad="38100" dist="38100" dir="2700000" algn="tl">
                    <a:srgbClr val="000000">
                      <a:alpha val="43137"/>
                    </a:srgbClr>
                  </a:outerShdw>
                </a:effectLst>
              </a:rPr>
              <a:t>Сегодня самолёты летают на тысячи километров и, в зависимости от предназначения могут летать быстрее звука, перевозить сотни пассажиров и десятки тонн грузов </a:t>
            </a:r>
            <a:endParaRPr lang="ru-RU" sz="2000" dirty="0">
              <a:solidFill>
                <a:schemeClr val="tx1"/>
              </a:solidFill>
              <a:effectLst>
                <a:outerShdw blurRad="38100" dist="38100" dir="2700000" algn="tl">
                  <a:srgbClr val="000000">
                    <a:alpha val="43137"/>
                  </a:srgbClr>
                </a:outerShdw>
              </a:effectLst>
            </a:endParaRPr>
          </a:p>
        </p:txBody>
      </p:sp>
      <p:sp>
        <p:nvSpPr>
          <p:cNvPr id="3" name="Заголовок 2"/>
          <p:cNvSpPr>
            <a:spLocks noGrp="1"/>
          </p:cNvSpPr>
          <p:nvPr>
            <p:ph type="title"/>
          </p:nvPr>
        </p:nvSpPr>
        <p:spPr>
          <a:xfrm>
            <a:off x="251520" y="764704"/>
            <a:ext cx="3352800" cy="1252728"/>
          </a:xfrm>
        </p:spPr>
        <p:txBody>
          <a:bodyPr/>
          <a:lstStyle/>
          <a:p>
            <a:r>
              <a:rPr lang="ru-RU" dirty="0" smtClean="0"/>
              <a:t>Современность</a:t>
            </a:r>
            <a:endParaRPr lang="ru-RU" dirty="0"/>
          </a:p>
        </p:txBody>
      </p:sp>
      <p:pic>
        <p:nvPicPr>
          <p:cNvPr id="5" name="Объект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4054765" y="1756884"/>
            <a:ext cx="4909723" cy="3976373"/>
          </a:xfrm>
          <a:effectLst>
            <a:softEdge rad="31750"/>
          </a:effectLst>
        </p:spPr>
      </p:pic>
    </p:spTree>
    <p:extLst>
      <p:ext uri="{BB962C8B-B14F-4D97-AF65-F5344CB8AC3E}">
        <p14:creationId xmlns:p14="http://schemas.microsoft.com/office/powerpoint/2010/main" val="306485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9535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nadya\Desktop\Новая папка\P71221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 y="0"/>
            <a:ext cx="9144364" cy="6858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857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adya\Desktop\Новая папка\P71221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2" y="0"/>
            <a:ext cx="9160711" cy="6870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953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adya\Desktop\Новая папка\P71221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97" y="0"/>
            <a:ext cx="9306297" cy="6979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851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adya\Desktop\Новая папка\P71221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390"/>
            <a:ext cx="9252520" cy="6939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4200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441</TotalTime>
  <Words>179</Words>
  <Application>Microsoft Office PowerPoint</Application>
  <PresentationFormat>Экран (4:3)</PresentationFormat>
  <Paragraphs>16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Волна</vt:lpstr>
      <vt:lpstr>О самолётах</vt:lpstr>
      <vt:lpstr>Издревле люди мечтали о небе. Им хотелось летать как птицам.</vt:lpstr>
      <vt:lpstr>Первый самолёт изобрели братья Райт</vt:lpstr>
      <vt:lpstr>Современность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Используемые ресурсы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 самолётах</dc:title>
  <dc:creator>nadya</dc:creator>
  <cp:lastModifiedBy>nadya</cp:lastModifiedBy>
  <cp:revision>12</cp:revision>
  <dcterms:created xsi:type="dcterms:W3CDTF">2014-07-11T11:19:36Z</dcterms:created>
  <dcterms:modified xsi:type="dcterms:W3CDTF">2014-07-12T14:45:12Z</dcterms:modified>
</cp:coreProperties>
</file>