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</p:sldMasterIdLst>
  <p:sldIdLst>
    <p:sldId id="256" r:id="rId10"/>
    <p:sldId id="267" r:id="rId11"/>
    <p:sldId id="268" r:id="rId12"/>
    <p:sldId id="269" r:id="rId13"/>
    <p:sldId id="270" r:id="rId14"/>
    <p:sldId id="263" r:id="rId15"/>
    <p:sldId id="257" r:id="rId16"/>
    <p:sldId id="262" r:id="rId17"/>
    <p:sldId id="258" r:id="rId18"/>
    <p:sldId id="264" r:id="rId19"/>
    <p:sldId id="27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91D73-BEAF-4E07-973F-C5309878FC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85E38-89F4-4428-94F4-45096D0144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BBD81-8AEB-4389-B767-C771E995FA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FCD59-FA27-4B7E-A7BC-B3E2613D56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C7EF2-D0FE-420A-A3CE-8046B697A3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F0333-4737-4894-98CF-E3BFF40816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71DEF7-AB8E-4556-A9C9-2AF72D5B62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3F32C-4B23-447E-806D-C2FDDF89C8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5C51E-932E-4978-AEAD-77743B486E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4F9E9-79DE-4208-91EF-BFA3863C73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AB578-8C61-4700-910E-CA48CF1110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69033-C8ED-4760-9C2E-553AAA0D65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9B52A-D6B6-4451-8A9A-5ECF62646F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E2059-CDFF-49C4-8566-4E2028494E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8829E-DF21-4641-9331-3E34A6595D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906A9-186B-4554-AC72-D007556A8A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67B64-50E0-49EE-A8E0-8BE394FE44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10FD6-96E0-4629-BE58-693D120C10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2971800"/>
            <a:ext cx="3352800" cy="3154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971800"/>
            <a:ext cx="3352800" cy="3154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516F9-1BCA-430E-8E21-BD55C22C73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96F68-9A37-4FDF-8C98-EE161A9798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ED664-E702-4538-947E-0BCAA0D88D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83D15-B85C-4916-B198-CD10933D2D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1A564-12A8-4A5C-BB9B-41207A53C1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E0E3E-8957-4B01-8FEC-2A2E8151B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5C97C-EFF4-4BAC-BB5F-D87F89E16F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21D59-4845-4CB6-89B5-45EA97A196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0400" y="1676400"/>
            <a:ext cx="2057400" cy="4449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676400"/>
            <a:ext cx="6019800" cy="4449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9A403D-2D0D-47AF-9DBD-FF7EE2D152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10EFB-F343-4960-975D-7A5378FA8B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47FBD-1678-45B2-B0A0-03F382BA76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5564D-9D30-4D10-8460-D5039B0E7D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345C4-4188-4798-9B69-BC90300647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C3EF2-194B-47DE-BD01-3FE5A60C81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897AF-77C2-4165-B6D7-0A07B3CC90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28308-ED29-4E25-B553-1FD1C5C246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004E1-61F9-47BF-BCEC-CB3F316021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0EA2C-7C78-4B3D-9D57-5EC8394D29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AFD03-0AC9-40EF-AAAA-27C771CE21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9DAC1-78BF-4911-95F6-324C33AA67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FB1B5-8BA9-4CBE-B716-A0243E8844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52113-12A2-4396-BFD2-A0DBCFE8B9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3A5CB-7F0B-4F08-941C-CFD42475FB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FEFE7-195A-4196-929C-F604C7C3D6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F89F1-1CF1-4AB0-9CFD-2F743CCD13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3DD79-A75F-4D53-9F7B-62BA4A1143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F83EA-BB3F-49AC-9A83-EBE040FE1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64C6F-BD77-47B6-B01F-4D0654E774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15566-0AAE-42C8-8269-CF75872323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B9784-36F1-4120-8E43-DDEA303EA8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AD9E1-022C-4C2B-A7AA-5E3C1DC91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0C9A1-E137-4A72-90C1-8D67670FF4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88073-5770-46B8-A512-115D225E27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13416-3C01-48F2-8C56-4D4D27466B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29903-5A4D-4CD0-B714-A661D07F38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76C75-FAD2-422A-BDD9-F6B1BE9F40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2971800"/>
            <a:ext cx="3352800" cy="3154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971800"/>
            <a:ext cx="3352800" cy="3154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3E5EB-01B0-446C-9AF3-9E8456C4DA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316E60-61C6-478A-9F0D-BD74FAD7A4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23EDB-4B69-45E3-B419-DF59165A55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F9A63-B3C8-4B76-8FF2-BC1DF80D14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44480-1977-41F2-851A-72B6B9C5DF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1E116-ACD3-4938-810C-25CFB09BF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82983-1046-4F76-A28B-B4A0099EDD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625A0-B24B-40CD-8F07-1000F31C06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0400" y="1676400"/>
            <a:ext cx="2057400" cy="4449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676400"/>
            <a:ext cx="6019800" cy="4449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5CC9D-362C-4854-BE5A-3C1249ADE8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EF87E-7AAA-484B-95CA-311AC6E05B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B2D94-F8AB-4C83-9366-52E3688BCF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DC4CA-AE32-45F7-8081-A5185966B4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770B5-6B61-4315-AC91-505BEB8FB4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06A207-F79A-4DFC-A9D5-CF28B5AB9F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98769-ED15-44F3-BCC3-88055071E6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3DBA8-C25D-40E4-ADFC-2CBBD674BE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51FE2-CE0B-440B-AF92-EB274C0B8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8401C6-470E-4B7C-BE17-0E28EC2F35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240C1-40C5-4B24-B81C-D187C813A7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A4A90-3D5C-4E8C-BFDE-5F1ABCFF26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28998-AECF-42F0-AE1A-BFE0C86484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33052-1BA5-45EE-803D-1952FB2DEC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DE962-88C8-4041-800C-8BF489A248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9F535-8F38-4EF1-8958-39CA41F80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749FBD-D7ED-4D61-AFC4-9854192D05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5BEE2-792F-4C43-A020-14545534B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C7F2A-CD31-4C70-9FA1-E80FA232EB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CCD454-8A8F-4BC8-A3B8-40ACED406E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C7058-9090-454E-A5D4-029366E43D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8599B-5338-48ED-AD51-7CFA5186B6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46647-1EAF-4C44-AECB-601F38C952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95837-9188-46DC-8039-8FDC544CDE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ADAE6-E795-4512-B8FE-817398C7A4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A1F49-8410-4C91-88D8-33966BF70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AB963-38C9-4712-9CEF-6A8D04908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6BC3F-0C2F-473C-B0C7-3FED32224A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A4937-28E2-4030-AAD3-58AA79D1BC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43000" y="2971800"/>
            <a:ext cx="3352800" cy="3154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971800"/>
            <a:ext cx="3352800" cy="3154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8D2CB-4E28-4C49-958A-C6802B35D5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A7FE0-6037-4DA4-B68A-3F38A28CD5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590D6-4EE4-4075-89FA-03D2CD0887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2C37A-5F23-49A8-85C1-989C0B8E4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86ECA-62CB-41AB-84DF-3802868DE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ABFEA-B42B-404A-8808-FDEEEC82C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EDFC43-B881-4A3C-A40A-B068C7B6B0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0400" y="1676400"/>
            <a:ext cx="2057400" cy="4449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676400"/>
            <a:ext cx="6019800" cy="4449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CB8CF-53A3-4028-93E1-0C3650A7CA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51040EF-EB3E-4101-BE6B-0F6BA38917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2243598-100A-479B-9B6C-F6DB4EDD88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676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2971800"/>
            <a:ext cx="685800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72F8F7-921E-45FF-BD79-CCE688AE45A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7DDCF72-468E-4910-BF58-A968542A80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DB5BBD-0F73-43E6-A773-EA966DA3F8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676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2971800"/>
            <a:ext cx="685800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0EE475-3353-4C4E-BED5-5EB13F720B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21EE4BC-694F-4FB0-90C4-37A95926D6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CD25D8-C601-4821-B417-59DF782C40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676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2971800"/>
            <a:ext cx="685800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20FC461-FAA3-440D-B920-79E987D2940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bliofond.ru/" TargetMode="External"/><Relationship Id="rId2" Type="http://schemas.openxmlformats.org/officeDocument/2006/relationships/hyperlink" Target="http://ru.wikipedia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A%D0%BE%D1%81%D1%82%D0%BD%D1%8B%D0%B5_%D1%80%D1%8B%D0%B1%D1%8B" TargetMode="External"/><Relationship Id="rId2" Type="http://schemas.openxmlformats.org/officeDocument/2006/relationships/hyperlink" Target="http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1%D0%B0%D0%BB%D1%82%D0%B8%D0%B9%D1%81%D0%BA%D0%BE%D0%B5_%D0%BC%D0%BE%D1%80%D0%B5" TargetMode="External"/><Relationship Id="rId13" Type="http://schemas.openxmlformats.org/officeDocument/2006/relationships/image" Target="../media/image14.jpeg"/><Relationship Id="rId3" Type="http://schemas.openxmlformats.org/officeDocument/2006/relationships/hyperlink" Target="http://ru.wikipedia.org/wiki/%D0%98%D0%BD%D0%B4%D0%B8%D0%B9%D1%81%D0%BA%D0%B8%D0%B9_%D0%BE%D0%BA%D0%B5%D0%B0%D0%BD" TargetMode="External"/><Relationship Id="rId7" Type="http://schemas.openxmlformats.org/officeDocument/2006/relationships/hyperlink" Target="http://ru.wikipedia.org/wiki/%D0%92%D0%B5%D0%BB%D0%B8%D0%BA%D0%BE%D0%B1%D1%80%D0%B8%D1%82%D0%B0%D0%BD%D0%B8%D1%8F" TargetMode="External"/><Relationship Id="rId12" Type="http://schemas.openxmlformats.org/officeDocument/2006/relationships/hyperlink" Target="http://ru.wikipedia.org/wiki/%D0%9A%D1%83%D1%80%D0%B8%D0%BB%D1%8C%D1%81%D0%BA%D0%B8%D0%B5_%D0%BE%D1%81%D1%82%D1%80%D0%BE%D0%B2%D0%B0" TargetMode="External"/><Relationship Id="rId2" Type="http://schemas.openxmlformats.org/officeDocument/2006/relationships/hyperlink" Target="http://ru.wikipedia.org/wiki/%D0%90%D1%82%D0%BB%D0%B0%D0%BD%D1%82%D0%B8%D1%87%D0%B5%D1%81%D0%BA%D0%B8%D0%B9_%D0%BE%D0%BA%D0%B5%D0%B0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8%D1%81%D0%BB%D0%B0%D0%BD%D0%B4%D0%B8%D1%8F" TargetMode="External"/><Relationship Id="rId11" Type="http://schemas.openxmlformats.org/officeDocument/2006/relationships/hyperlink" Target="http://ru.wikipedia.org/wiki/%D0%AF%D0%BF%D0%BE%D0%BD%D1%81%D0%BA%D0%BE%D0%B5_%D0%BC%D0%BE%D1%80%D0%B5" TargetMode="External"/><Relationship Id="rId5" Type="http://schemas.openxmlformats.org/officeDocument/2006/relationships/hyperlink" Target="http://ru.wikipedia.org/wiki/%D0%9D%D1%8C%D1%8E%D1%84%D0%B0%D1%83%D0%BD%D0%B4%D0%BB%D0%B5%D0%BD%D0%B4" TargetMode="External"/><Relationship Id="rId10" Type="http://schemas.openxmlformats.org/officeDocument/2006/relationships/hyperlink" Target="http://ru.wikipedia.org/wiki/%D0%9A%D0%BE%D0%BB%D1%8C%D1%81%D0%BA%D0%B8%D0%B9_%D0%BF%D0%BE%D0%BB%D1%83%D0%BE%D1%81%D1%82%D1%80%D0%BE%D0%B2" TargetMode="External"/><Relationship Id="rId4" Type="http://schemas.openxmlformats.org/officeDocument/2006/relationships/hyperlink" Target="http://ru.wikipedia.org/wiki/%D0%A2%D0%B8%D1%85%D0%B8%D0%B9_%D0%BE%D0%BA%D0%B5%D0%B0%D0%BD" TargetMode="External"/><Relationship Id="rId9" Type="http://schemas.openxmlformats.org/officeDocument/2006/relationships/hyperlink" Target="http://ru.wikipedia.org/wiki/%D0%9D%D0%BE%D1%80%D0%B2%D0%B5%D0%B3%D0%B8%D1%8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hyperlink" Target="http://ru.wikipedia.org/wiki/%D0%9A%D0%B0%D0%BB%D1%8C%D0%BC%D0%B0%D1%80" TargetMode="External"/><Relationship Id="rId7" Type="http://schemas.openxmlformats.org/officeDocument/2006/relationships/hyperlink" Target="http://ru.wikipedia.org/wiki/%D0%9C%D0%B5%D0%B4%D1%83%D0%B7%D0%B0_(%D0%B1%D0%B8%D0%BE%D0%BB%D0%BE%D0%B3%D0%B8%D1%8F)" TargetMode="External"/><Relationship Id="rId2" Type="http://schemas.openxmlformats.org/officeDocument/2006/relationships/hyperlink" Target="http://ru.wikipedia.org/wiki/%D0%9F%D0%BB%D0%B0%D0%BD%D0%BA%D1%82%D0%BE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3%D1%80%D0%B5%D0%B1%D0%BD%D0%B5%D0%B2%D0%B8%D0%BA%D0%B8" TargetMode="External"/><Relationship Id="rId5" Type="http://schemas.openxmlformats.org/officeDocument/2006/relationships/hyperlink" Target="http://ru.wikipedia.org/wiki/%D0%A1%D0%B0%D0%BB%D1%8C%D0%BF%D0%B0" TargetMode="External"/><Relationship Id="rId4" Type="http://schemas.openxmlformats.org/officeDocument/2006/relationships/hyperlink" Target="http://ru.wikipedia.org/wiki/%D0%9E%D0%B1%D1%8B%D0%BA%D0%BD%D0%BE%D0%B2%D0%B5%D0%BD%D0%BD%D1%8B%D0%B9_%D1%83%D0%B3%D0%BE%D1%80%D1%8C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ru.wikipedia.org/wiki/%D0%9F%D0%BB%D0%B0%D0%B2%D0%BD%D0%B8%D0%B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Необычные рыбы</a:t>
            </a:r>
            <a:endParaRPr lang="ru-RU" dirty="0"/>
          </a:p>
        </p:txBody>
      </p:sp>
      <p:pic>
        <p:nvPicPr>
          <p:cNvPr id="4" name="Рисунок 3" descr="i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42852"/>
            <a:ext cx="3000396" cy="2000264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Рисунок 5" descr="i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3857628"/>
            <a:ext cx="2662257" cy="1857388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428604"/>
            <a:ext cx="4114800" cy="5697559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	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	Глубоководные удильщики – одни из самых удивительных морских обитателей, живущие на глубине от полутора до трех километров. Визитная карточка этих рыб – видоизмененный луч спинного плавника, выступающий в роли приманки и по форме напоминающий удочку рыбака. Именно этой особенности своей внешности рыбы-удильщики обязаны таким названием.</a:t>
            </a:r>
            <a:endParaRPr lang="ru-RU" sz="1800" dirty="0"/>
          </a:p>
        </p:txBody>
      </p:sp>
      <p:pic>
        <p:nvPicPr>
          <p:cNvPr id="4" name="Рисунок 3" descr="angler_fish_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4" y="1428736"/>
            <a:ext cx="4427634" cy="3333752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Слайдовая презентация подготовлена с помощью интернет – ресурсов:</a:t>
            </a:r>
            <a:br>
              <a:rPr lang="ru-RU" sz="3200" dirty="0" smtClean="0"/>
            </a:br>
            <a:r>
              <a:rPr lang="ru-RU" sz="3200" dirty="0" smtClean="0">
                <a:hlinkClick r:id="rId2"/>
              </a:rPr>
              <a:t>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ru.wikipedia.org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www.bibliofond.ru</a:t>
            </a:r>
            <a:endParaRPr lang="ru-RU" dirty="0" smtClean="0"/>
          </a:p>
          <a:p>
            <a:r>
              <a:rPr lang="en-US" dirty="0" smtClean="0"/>
              <a:t>http://www.zoopicture.ru </a:t>
            </a:r>
            <a:endParaRPr lang="ru-RU" dirty="0" smtClean="0"/>
          </a:p>
          <a:p>
            <a:r>
              <a:rPr lang="en-US" dirty="0" smtClean="0"/>
              <a:t>http://vk.com/fishmoon </a:t>
            </a:r>
            <a:endParaRPr lang="ru-RU" dirty="0" smtClean="0"/>
          </a:p>
          <a:p>
            <a:r>
              <a:rPr lang="en-US" dirty="0" smtClean="0"/>
              <a:t>http://www.inokean.ru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Луна-рыба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543296" cy="4525963"/>
          </a:xfrm>
        </p:spPr>
        <p:txBody>
          <a:bodyPr/>
          <a:lstStyle/>
          <a:p>
            <a:pPr algn="just">
              <a:buNone/>
            </a:pPr>
            <a:r>
              <a:rPr lang="ru-RU" sz="1800" b="1" dirty="0" smtClean="0"/>
              <a:t>	Обыкновенная луна-рыба</a:t>
            </a:r>
            <a:r>
              <a:rPr lang="ru-RU" sz="1800" dirty="0" smtClean="0"/>
              <a:t>, или </a:t>
            </a:r>
            <a:r>
              <a:rPr lang="ru-RU" sz="1800" b="1" dirty="0" smtClean="0"/>
              <a:t>рыба-солнце</a:t>
            </a:r>
            <a:r>
              <a:rPr lang="ru-RU" sz="1800" dirty="0" smtClean="0"/>
              <a:t>, или </a:t>
            </a:r>
            <a:r>
              <a:rPr lang="ru-RU" sz="1800" b="1" dirty="0" smtClean="0"/>
              <a:t>рыба-голова</a:t>
            </a:r>
            <a:r>
              <a:rPr lang="ru-RU" sz="1800" dirty="0" smtClean="0"/>
              <a:t> (</a:t>
            </a:r>
            <a:r>
              <a:rPr lang="ru-RU" sz="1800" dirty="0" smtClean="0">
                <a:hlinkClick r:id="rId2" tooltip="Латинский язык"/>
              </a:rPr>
              <a:t>лат.</a:t>
            </a:r>
            <a:r>
              <a:rPr lang="ru-RU" sz="1800" dirty="0" smtClean="0"/>
              <a:t> </a:t>
            </a:r>
            <a:r>
              <a:rPr lang="ru-RU" sz="1800" i="1" dirty="0" smtClean="0"/>
              <a:t>Mola </a:t>
            </a:r>
            <a:r>
              <a:rPr lang="ru-RU" sz="1800" i="1" dirty="0" err="1" smtClean="0"/>
              <a:t>mola</a:t>
            </a:r>
            <a:r>
              <a:rPr lang="ru-RU" sz="1800" dirty="0" smtClean="0"/>
              <a:t>) — самая большая современная </a:t>
            </a:r>
            <a:r>
              <a:rPr lang="ru-RU" sz="1800" dirty="0" smtClean="0">
                <a:hlinkClick r:id="rId3" tooltip="Костные рыбы"/>
              </a:rPr>
              <a:t>костная рыба</a:t>
            </a:r>
            <a:r>
              <a:rPr lang="ru-RU" sz="1800" dirty="0" smtClean="0"/>
              <a:t>. Достигает в длину трёх метров и веса 1,5 тонны. У Гиннеса приводятся данные о рыбе, пойманной в 1908 г. недалеко от Сиднея, длина которой составляла 4,26 м, а вес 2235 кг.</a:t>
            </a:r>
            <a:endParaRPr lang="ru-RU" sz="1800" dirty="0"/>
          </a:p>
        </p:txBody>
      </p:sp>
      <p:pic>
        <p:nvPicPr>
          <p:cNvPr id="4" name="Рисунок 3" descr="i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3438" y="2000240"/>
            <a:ext cx="3536181" cy="2571768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Внешний </a:t>
            </a:r>
            <a:r>
              <a:rPr lang="ru-RU" dirty="0" smtClean="0"/>
              <a:t>вид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785926"/>
            <a:ext cx="3429024" cy="3929090"/>
          </a:xfrm>
          <a:prstGeom prst="rect">
            <a:avLst/>
          </a:prstGeom>
          <a:effectLst>
            <a:glow rad="101600">
              <a:srgbClr val="FFFF00">
                <a:alpha val="6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dirty="0" smtClean="0"/>
              <a:t>Сжатое с боков тело чрезвычайно высоко и коротко, что придает рыбе крайне странный вид: тело этой рыбы приближается к форме диска. Хвост очень короткий, широкий и усечённый; спинной, хвостовой и заднепроходные плавники соединены между собой. Кожа рыбы-луны толстая и эластичная, покрыта мелкими костными бугорками.</a:t>
            </a:r>
            <a:endParaRPr lang="ru-RU" dirty="0"/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785926"/>
            <a:ext cx="3154702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101600">
              <a:srgbClr val="FFFF00">
                <a:alpha val="60000"/>
              </a:srgbClr>
            </a:glow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Распространение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785926"/>
            <a:ext cx="3571900" cy="392909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accent4"/>
                </a:solidFill>
              </a:rPr>
              <a:t>Луна-рыба встречается в тропических и умеренных водах. Нерестится в тропических водах </a:t>
            </a:r>
            <a:r>
              <a:rPr lang="ru-RU" sz="1400" dirty="0" smtClean="0">
                <a:solidFill>
                  <a:schemeClr val="accent4"/>
                </a:solidFill>
                <a:hlinkClick r:id="rId2" tooltip="Атлантический океан"/>
              </a:rPr>
              <a:t>Атлантического</a:t>
            </a:r>
            <a:r>
              <a:rPr lang="ru-RU" sz="1400" dirty="0" smtClean="0">
                <a:solidFill>
                  <a:schemeClr val="accent4"/>
                </a:solidFill>
              </a:rPr>
              <a:t>, </a:t>
            </a:r>
            <a:r>
              <a:rPr lang="ru-RU" sz="1400" dirty="0" smtClean="0">
                <a:solidFill>
                  <a:schemeClr val="accent4"/>
                </a:solidFill>
                <a:hlinkClick r:id="rId3" tooltip="Индийский океан"/>
              </a:rPr>
              <a:t>Индийского</a:t>
            </a:r>
            <a:r>
              <a:rPr lang="ru-RU" sz="1400" dirty="0" smtClean="0">
                <a:solidFill>
                  <a:schemeClr val="accent4"/>
                </a:solidFill>
              </a:rPr>
              <a:t> и </a:t>
            </a:r>
            <a:r>
              <a:rPr lang="ru-RU" sz="1400" dirty="0" smtClean="0">
                <a:solidFill>
                  <a:schemeClr val="accent4"/>
                </a:solidFill>
                <a:hlinkClick r:id="rId4" tooltip="Тихий океан"/>
              </a:rPr>
              <a:t>Тихого</a:t>
            </a:r>
            <a:r>
              <a:rPr lang="ru-RU" sz="1400" dirty="0" smtClean="0">
                <a:solidFill>
                  <a:schemeClr val="accent4"/>
                </a:solidFill>
              </a:rPr>
              <a:t> океанов. В Северной Атлантике рыбу-луну можно встретить у берегов </a:t>
            </a:r>
            <a:r>
              <a:rPr lang="ru-RU" sz="1400" dirty="0" err="1" smtClean="0">
                <a:solidFill>
                  <a:schemeClr val="accent4"/>
                </a:solidFill>
                <a:hlinkClick r:id="rId5" tooltip="Ньюфаундленд"/>
              </a:rPr>
              <a:t>Ньюфаундленда</a:t>
            </a:r>
            <a:r>
              <a:rPr lang="ru-RU" sz="1400" dirty="0" err="1" smtClean="0">
                <a:solidFill>
                  <a:schemeClr val="accent4"/>
                </a:solidFill>
              </a:rPr>
              <a:t>,</a:t>
            </a:r>
            <a:r>
              <a:rPr lang="ru-RU" sz="1400" dirty="0" err="1" smtClean="0">
                <a:solidFill>
                  <a:schemeClr val="accent4"/>
                </a:solidFill>
                <a:hlinkClick r:id="rId6" tooltip="Исландия"/>
              </a:rPr>
              <a:t>Исландии</a:t>
            </a:r>
            <a:r>
              <a:rPr lang="ru-RU" sz="1400" dirty="0" smtClean="0">
                <a:solidFill>
                  <a:schemeClr val="accent4"/>
                </a:solidFill>
              </a:rPr>
              <a:t>, </a:t>
            </a:r>
            <a:r>
              <a:rPr lang="ru-RU" sz="1400" dirty="0" smtClean="0">
                <a:solidFill>
                  <a:schemeClr val="accent4"/>
                </a:solidFill>
                <a:hlinkClick r:id="rId7" tooltip="Великобритания"/>
              </a:rPr>
              <a:t>Великобритании</a:t>
            </a:r>
            <a:r>
              <a:rPr lang="ru-RU" sz="1400" dirty="0" smtClean="0">
                <a:solidFill>
                  <a:schemeClr val="accent4"/>
                </a:solidFill>
              </a:rPr>
              <a:t>, в западной части </a:t>
            </a:r>
            <a:r>
              <a:rPr lang="ru-RU" sz="1400" dirty="0" smtClean="0">
                <a:solidFill>
                  <a:schemeClr val="accent4"/>
                </a:solidFill>
                <a:hlinkClick r:id="rId8" tooltip="Балтийское море"/>
              </a:rPr>
              <a:t>Балтийского моря</a:t>
            </a:r>
            <a:r>
              <a:rPr lang="ru-RU" sz="1400" dirty="0" smtClean="0">
                <a:solidFill>
                  <a:schemeClr val="accent4"/>
                </a:solidFill>
              </a:rPr>
              <a:t> и вдоль берегов </a:t>
            </a:r>
            <a:r>
              <a:rPr lang="ru-RU" sz="1400" dirty="0" smtClean="0">
                <a:solidFill>
                  <a:schemeClr val="accent4"/>
                </a:solidFill>
                <a:hlinkClick r:id="rId9" tooltip="Норвегия"/>
              </a:rPr>
              <a:t>Норвегии</a:t>
            </a:r>
            <a:r>
              <a:rPr lang="ru-RU" sz="1400" dirty="0" smtClean="0">
                <a:solidFill>
                  <a:schemeClr val="accent4"/>
                </a:solidFill>
              </a:rPr>
              <a:t> и </a:t>
            </a:r>
            <a:r>
              <a:rPr lang="ru-RU" sz="1400" dirty="0" smtClean="0">
                <a:solidFill>
                  <a:schemeClr val="accent4"/>
                </a:solidFill>
                <a:hlinkClick r:id="rId10" tooltip="Кольский полуостров"/>
              </a:rPr>
              <a:t>Кольского полуострова</a:t>
            </a:r>
            <a:r>
              <a:rPr lang="ru-RU" sz="1400" dirty="0" smtClean="0">
                <a:solidFill>
                  <a:schemeClr val="accent4"/>
                </a:solidFill>
              </a:rPr>
              <a:t>. Изредка можно встретить рыбу-луну в северной части </a:t>
            </a:r>
            <a:r>
              <a:rPr lang="ru-RU" sz="1400" dirty="0" smtClean="0">
                <a:solidFill>
                  <a:schemeClr val="accent4"/>
                </a:solidFill>
                <a:hlinkClick r:id="rId11" tooltip="Японское море"/>
              </a:rPr>
              <a:t>Японского моря</a:t>
            </a:r>
            <a:r>
              <a:rPr lang="ru-RU" sz="1400" dirty="0" smtClean="0">
                <a:solidFill>
                  <a:schemeClr val="accent4"/>
                </a:solidFill>
              </a:rPr>
              <a:t> и в районе южных островов </a:t>
            </a:r>
            <a:r>
              <a:rPr lang="ru-RU" sz="1400" dirty="0" smtClean="0">
                <a:solidFill>
                  <a:schemeClr val="accent4"/>
                </a:solidFill>
                <a:hlinkClick r:id="rId12" tooltip="Курильские острова"/>
              </a:rPr>
              <a:t>Большой Курильской гряды</a:t>
            </a:r>
            <a:r>
              <a:rPr lang="ru-RU" sz="1400" dirty="0" smtClean="0">
                <a:solidFill>
                  <a:schemeClr val="accent4"/>
                </a:solidFill>
              </a:rPr>
              <a:t>.</a:t>
            </a:r>
            <a:endParaRPr lang="ru-RU" sz="1400" dirty="0">
              <a:solidFill>
                <a:schemeClr val="accent4"/>
              </a:solidFill>
            </a:endParaRPr>
          </a:p>
        </p:txBody>
      </p:sp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072066" y="2143116"/>
            <a:ext cx="3368064" cy="2286016"/>
          </a:xfrm>
          <a:prstGeom prst="rect">
            <a:avLst/>
          </a:prstGeom>
          <a:ln>
            <a:noFill/>
          </a:ln>
          <a:effectLst>
            <a:glow rad="101600">
              <a:srgbClr val="00B050">
                <a:alpha val="60000"/>
              </a:srgbClr>
            </a:glow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400552" cy="4525963"/>
          </a:xfrm>
        </p:spPr>
        <p:txBody>
          <a:bodyPr/>
          <a:lstStyle/>
          <a:p>
            <a:pPr algn="just">
              <a:buNone/>
            </a:pPr>
            <a:r>
              <a:rPr lang="ru-RU" sz="1600" dirty="0" smtClean="0"/>
              <a:t>	Часто </a:t>
            </a:r>
            <a:r>
              <a:rPr lang="ru-RU" sz="1600" dirty="0" smtClean="0"/>
              <a:t>можно увидеть луну-рыбу, лежащую на боку на поверхности воды. Время от времени ее плавники показываются на поверхности - иногда их ошибочно принимают за акульи спинные плавники. Личинки и молодь этого вида плавают как обычные рыбы, однако взрослая луна-рыба — плохой пловец, неспособный преодолеть сильное течение. Питается рыба-луна </a:t>
            </a:r>
            <a:r>
              <a:rPr lang="ru-RU" sz="1600" dirty="0" smtClean="0">
                <a:hlinkClick r:id="rId2" tooltip="Планктон"/>
              </a:rPr>
              <a:t>планктоном</a:t>
            </a:r>
            <a:r>
              <a:rPr lang="ru-RU" sz="1600" dirty="0" smtClean="0"/>
              <a:t>, а также </a:t>
            </a:r>
            <a:r>
              <a:rPr lang="ru-RU" sz="1600" dirty="0" smtClean="0">
                <a:hlinkClick r:id="rId3" tooltip="Кальмар"/>
              </a:rPr>
              <a:t>кальмарами</a:t>
            </a:r>
            <a:r>
              <a:rPr lang="ru-RU" sz="1600" dirty="0" smtClean="0"/>
              <a:t>, личинками </a:t>
            </a:r>
            <a:r>
              <a:rPr lang="ru-RU" sz="1600" dirty="0" smtClean="0">
                <a:hlinkClick r:id="rId4" tooltip="Обыкновенный угорь"/>
              </a:rPr>
              <a:t>угрей</a:t>
            </a:r>
            <a:r>
              <a:rPr lang="ru-RU" sz="1600" dirty="0" smtClean="0"/>
              <a:t>, </a:t>
            </a:r>
            <a:r>
              <a:rPr lang="ru-RU" sz="1600" dirty="0" err="1" smtClean="0">
                <a:hlinkClick r:id="rId5" tooltip="Сальпа"/>
              </a:rPr>
              <a:t>сальпами</a:t>
            </a:r>
            <a:r>
              <a:rPr lang="ru-RU" sz="1600" dirty="0" smtClean="0"/>
              <a:t>, </a:t>
            </a:r>
            <a:r>
              <a:rPr lang="ru-RU" sz="1600" dirty="0" smtClean="0">
                <a:hlinkClick r:id="rId6" tooltip="Гребневики"/>
              </a:rPr>
              <a:t>гребневиками</a:t>
            </a:r>
            <a:r>
              <a:rPr lang="ru-RU" sz="1600" dirty="0" smtClean="0"/>
              <a:t> </a:t>
            </a:r>
            <a:r>
              <a:rPr lang="ru-RU" sz="1600" dirty="0" err="1" smtClean="0"/>
              <a:t>и</a:t>
            </a:r>
            <a:r>
              <a:rPr lang="ru-RU" sz="1600" dirty="0" err="1" smtClean="0">
                <a:hlinkClick r:id="rId7" tooltip="Медуза (биология)"/>
              </a:rPr>
              <a:t>медузами</a:t>
            </a:r>
            <a:r>
              <a:rPr lang="ru-RU" sz="1600" dirty="0" smtClean="0"/>
              <a:t>. Луна-рыба — самая плодовитая рыба: одна самка может вымётывать до 300 </a:t>
            </a:r>
            <a:r>
              <a:rPr lang="ru-RU" sz="1600" dirty="0" smtClean="0"/>
              <a:t>млн. </a:t>
            </a:r>
            <a:r>
              <a:rPr lang="ru-RU" sz="1600" dirty="0" smtClean="0"/>
              <a:t>икринок, однако численность её невелика</a:t>
            </a:r>
            <a:endParaRPr lang="ru-RU" sz="1600" dirty="0"/>
          </a:p>
        </p:txBody>
      </p:sp>
      <p:pic>
        <p:nvPicPr>
          <p:cNvPr id="4" name="Рисунок 3" descr="Molalavdj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43570" y="2000240"/>
            <a:ext cx="2809494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1285860"/>
            <a:ext cx="3286148" cy="428628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Удильщики, обитающие на самых больших глубинах </a:t>
            </a:r>
            <a:r>
              <a:rPr lang="ru-RU" dirty="0" smtClean="0">
                <a:solidFill>
                  <a:schemeClr val="tx1"/>
                </a:solidFill>
              </a:rPr>
              <a:t>предпочитают </a:t>
            </a:r>
            <a:r>
              <a:rPr lang="ru-RU" dirty="0" smtClean="0">
                <a:solidFill>
                  <a:schemeClr val="tx1"/>
                </a:solidFill>
              </a:rPr>
              <a:t>не тратить энергию и охотятся, лежа на дне, а удочки, для большего удобства, расположены прямо в их огромной зубастой пасти. Благодаря темной окраске и грубой бородавчатой коже, глубоководных хищников почти не видно на морском дне.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angler_fish_00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1495889"/>
            <a:ext cx="3449811" cy="41190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Рыба-удильщик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angler_fish_00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4876" y="1714488"/>
            <a:ext cx="3821322" cy="3143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571472" y="2071678"/>
            <a:ext cx="2928958" cy="14287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/>
              <a:t>Кожа маскировочного цвета — чёрная или тёмно-коричневая, голая; у нескольких видов покрыта преобразованными чешуями — </a:t>
            </a:r>
            <a:r>
              <a:rPr lang="ru-RU" sz="1400" dirty="0" err="1" smtClean="0"/>
              <a:t>шипиками</a:t>
            </a:r>
            <a:r>
              <a:rPr lang="ru-RU" sz="1400" dirty="0" smtClean="0"/>
              <a:t> и бляшками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11" name="Соединительная линия уступом 10"/>
          <p:cNvCxnSpPr/>
          <p:nvPr/>
        </p:nvCxnSpPr>
        <p:spPr>
          <a:xfrm>
            <a:off x="3571868" y="2928934"/>
            <a:ext cx="1071570" cy="9286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58" y="1071546"/>
            <a:ext cx="4214842" cy="4525963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/>
              <a:t>Глубоководные удильщики постоянно живут на большой глубине, </a:t>
            </a:r>
            <a:r>
              <a:rPr lang="ru-RU" sz="1400" dirty="0" smtClean="0"/>
              <a:t>д</a:t>
            </a:r>
            <a:r>
              <a:rPr lang="ru-RU" sz="1400" dirty="0" smtClean="0"/>
              <a:t>ля </a:t>
            </a:r>
            <a:r>
              <a:rPr lang="ru-RU" sz="1400" dirty="0" smtClean="0"/>
              <a:t>них характерна шаровидная, уплощённая с боков форма тела и наличие «удочки» (у самок). От других </a:t>
            </a:r>
            <a:r>
              <a:rPr lang="ru-RU" sz="1400" dirty="0" err="1" smtClean="0"/>
              <a:t>удильщикообразных</a:t>
            </a:r>
            <a:r>
              <a:rPr lang="ru-RU" sz="1400" dirty="0" smtClean="0"/>
              <a:t> их отличает отсутствие брюшных </a:t>
            </a:r>
            <a:r>
              <a:rPr lang="ru-RU" sz="1400" dirty="0" smtClean="0">
                <a:hlinkClick r:id="rId2" tooltip="Плавник"/>
              </a:rPr>
              <a:t>плавников</a:t>
            </a:r>
            <a:r>
              <a:rPr lang="ru-RU" sz="1400" dirty="0" smtClean="0"/>
              <a:t>. </a:t>
            </a:r>
            <a:r>
              <a:rPr lang="ru-RU" sz="1400" dirty="0" smtClean="0"/>
              <a:t>Традиционно </a:t>
            </a:r>
            <a:r>
              <a:rPr lang="ru-RU" sz="1400" dirty="0" smtClean="0"/>
              <a:t>считается, что по внешнему виду глубоководные рыбы являют собой раздутые тела с выпученными глазами и уродливыми формами. На самом деле это не так. Вид раздутых тел глубоководные рыбы принимают при поднятии на поверхность в рыболовных сетях, за счёт избыточного внутреннего давления, которое составляет на глубинах 1500-3000 метров значения 150-300 атмосфер.</a:t>
            </a:r>
            <a:endParaRPr lang="ru-RU" sz="1400" dirty="0"/>
          </a:p>
        </p:txBody>
      </p:sp>
      <p:pic>
        <p:nvPicPr>
          <p:cNvPr id="5" name="Рисунок 4" descr="i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1643050"/>
            <a:ext cx="3286148" cy="24288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5043494" cy="5697559"/>
          </a:xfrm>
        </p:spPr>
        <p:txBody>
          <a:bodyPr/>
          <a:lstStyle/>
          <a:p>
            <a:pPr algn="just">
              <a:buNone/>
            </a:pPr>
            <a:r>
              <a:rPr lang="ru-RU" sz="1800" dirty="0" smtClean="0"/>
              <a:t>	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	На конце удочки (</a:t>
            </a:r>
            <a:r>
              <a:rPr lang="ru-RU" sz="1800" dirty="0" err="1" smtClean="0"/>
              <a:t>иллиция</a:t>
            </a:r>
            <a:r>
              <a:rPr lang="ru-RU" sz="1800" dirty="0" smtClean="0"/>
              <a:t>), нависающей над огромным, с острыми иглообразными зубами, ртом, расположился небольшой кожный вырост (</a:t>
            </a:r>
            <a:r>
              <a:rPr lang="ru-RU" sz="1800" dirty="0" err="1" smtClean="0"/>
              <a:t>эска</a:t>
            </a:r>
            <a:r>
              <a:rPr lang="ru-RU" sz="1800" dirty="0" smtClean="0"/>
              <a:t>), наполненный миллионами светящихся бактерий. Именно на его свет, как мотыльки на пламя, плывут другие, маленькие и не очень, жители океанского дна. Чтобы усилить производимый </a:t>
            </a:r>
            <a:r>
              <a:rPr lang="ru-RU" sz="1800" dirty="0" err="1" smtClean="0"/>
              <a:t>эской</a:t>
            </a:r>
            <a:r>
              <a:rPr lang="ru-RU" sz="1800" dirty="0" smtClean="0"/>
              <a:t> эффект, удильщик способен контролировать яркость и частоту вспышек. Для этого ему достаточно сужать или расширять кровеносные сосуды, регулируя количество поступающего в </a:t>
            </a:r>
            <a:r>
              <a:rPr lang="ru-RU" sz="1800" dirty="0" err="1" smtClean="0"/>
              <a:t>эску</a:t>
            </a:r>
            <a:r>
              <a:rPr lang="ru-RU" sz="1800" dirty="0" smtClean="0"/>
              <a:t> кислорода, который «зажигает» или наоборот, «гасит» светящиеся бактерии.</a:t>
            </a:r>
            <a:endParaRPr lang="ru-RU" sz="1800" dirty="0"/>
          </a:p>
        </p:txBody>
      </p:sp>
      <p:pic>
        <p:nvPicPr>
          <p:cNvPr id="4" name="Рисунок 3" descr="angler_fish_0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857232"/>
            <a:ext cx="3357554" cy="47863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40">
  <a:themeElements>
    <a:clrScheme name="round rectangle bevel 12">
      <a:dk1>
        <a:srgbClr val="000000"/>
      </a:dk1>
      <a:lt1>
        <a:srgbClr val="CC99FF"/>
      </a:lt1>
      <a:dk2>
        <a:srgbClr val="1C1C1C"/>
      </a:dk2>
      <a:lt2>
        <a:srgbClr val="4D4D4D"/>
      </a:lt2>
      <a:accent1>
        <a:srgbClr val="0066FF"/>
      </a:accent1>
      <a:accent2>
        <a:srgbClr val="CCCCFF"/>
      </a:accent2>
      <a:accent3>
        <a:srgbClr val="E2CAFF"/>
      </a:accent3>
      <a:accent4>
        <a:srgbClr val="000000"/>
      </a:accent4>
      <a:accent5>
        <a:srgbClr val="AAB8FF"/>
      </a:accent5>
      <a:accent6>
        <a:srgbClr val="B9B9E7"/>
      </a:accent6>
      <a:hlink>
        <a:srgbClr val="FF0066"/>
      </a:hlink>
      <a:folHlink>
        <a:srgbClr val="66CCFF"/>
      </a:folHlink>
    </a:clrScheme>
    <a:fontScheme name="round rectangle b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ound rectangle bevel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und rectangle bevel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und rectangle bevel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und rectangle bevel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und rectangle bevel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und rectangle bevel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und rectangle bevel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und rectangle bevel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und rectangle bevel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und rectangle bevel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und rectangle bevel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und rectangle bevel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und rectangle bevel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und rectangle bevel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und rectangle bevel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und rectangle bevel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lormaster">
  <a:themeElements>
    <a:clrScheme name="1_colormaster 12">
      <a:dk1>
        <a:srgbClr val="000000"/>
      </a:dk1>
      <a:lt1>
        <a:srgbClr val="CC99FF"/>
      </a:lt1>
      <a:dk2>
        <a:srgbClr val="1C1C1C"/>
      </a:dk2>
      <a:lt2>
        <a:srgbClr val="4D4D4D"/>
      </a:lt2>
      <a:accent1>
        <a:srgbClr val="0066FF"/>
      </a:accent1>
      <a:accent2>
        <a:srgbClr val="CCCCFF"/>
      </a:accent2>
      <a:accent3>
        <a:srgbClr val="E2CAFF"/>
      </a:accent3>
      <a:accent4>
        <a:srgbClr val="000000"/>
      </a:accent4>
      <a:accent5>
        <a:srgbClr val="AAB8FF"/>
      </a:accent5>
      <a:accent6>
        <a:srgbClr val="B9B9E7"/>
      </a:accent6>
      <a:hlink>
        <a:srgbClr val="FF0066"/>
      </a:hlink>
      <a:folHlink>
        <a:srgbClr val="66CCFF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olormaster">
  <a:themeElements>
    <a:clrScheme name="2_colormaster 12">
      <a:dk1>
        <a:srgbClr val="000000"/>
      </a:dk1>
      <a:lt1>
        <a:srgbClr val="CC99FF"/>
      </a:lt1>
      <a:dk2>
        <a:srgbClr val="1C1C1C"/>
      </a:dk2>
      <a:lt2>
        <a:srgbClr val="4D4D4D"/>
      </a:lt2>
      <a:accent1>
        <a:srgbClr val="0066FF"/>
      </a:accent1>
      <a:accent2>
        <a:srgbClr val="CCCCFF"/>
      </a:accent2>
      <a:accent3>
        <a:srgbClr val="E2CAFF"/>
      </a:accent3>
      <a:accent4>
        <a:srgbClr val="000000"/>
      </a:accent4>
      <a:accent5>
        <a:srgbClr val="AAB8FF"/>
      </a:accent5>
      <a:accent6>
        <a:srgbClr val="B9B9E7"/>
      </a:accent6>
      <a:hlink>
        <a:srgbClr val="FF0066"/>
      </a:hlink>
      <a:folHlink>
        <a:srgbClr val="66CCFF"/>
      </a:folHlink>
    </a:clrScheme>
    <a:fontScheme name="2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round rectangle bevel">
  <a:themeElements>
    <a:clrScheme name="1_round rectangle bevel 2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CC0066"/>
      </a:accent1>
      <a:accent2>
        <a:srgbClr val="3366FF"/>
      </a:accent2>
      <a:accent3>
        <a:srgbClr val="CAE2FF"/>
      </a:accent3>
      <a:accent4>
        <a:srgbClr val="000000"/>
      </a:accent4>
      <a:accent5>
        <a:srgbClr val="E2AAB8"/>
      </a:accent5>
      <a:accent6>
        <a:srgbClr val="2D5CE7"/>
      </a:accent6>
      <a:hlink>
        <a:srgbClr val="FF0000"/>
      </a:hlink>
      <a:folHlink>
        <a:srgbClr val="FFFF00"/>
      </a:folHlink>
    </a:clrScheme>
    <a:fontScheme name="1_round rectangle b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round rectangle bevel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ound rectangle bevel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ound rectangle bevel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ound rectangle bevel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ound rectangle bevel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ound rectangle bevel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ound rectangle bevel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ound rectangle bevel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ound rectangle bevel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ound rectangle bevel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ound rectangle bevel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ound rectangle bevel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ound rectangle bevel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ound rectangle bevel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round rectangle bevel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round rectangle bevel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colormaster">
  <a:themeElements>
    <a:clrScheme name="3_colormaster 2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CC0066"/>
      </a:accent1>
      <a:accent2>
        <a:srgbClr val="3366FF"/>
      </a:accent2>
      <a:accent3>
        <a:srgbClr val="CAE2FF"/>
      </a:accent3>
      <a:accent4>
        <a:srgbClr val="000000"/>
      </a:accent4>
      <a:accent5>
        <a:srgbClr val="E2AAB8"/>
      </a:accent5>
      <a:accent6>
        <a:srgbClr val="2D5CE7"/>
      </a:accent6>
      <a:hlink>
        <a:srgbClr val="FF0000"/>
      </a:hlink>
      <a:folHlink>
        <a:srgbClr val="FFFF00"/>
      </a:folHlink>
    </a:clrScheme>
    <a:fontScheme name="3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colormaster">
  <a:themeElements>
    <a:clrScheme name="4_colormaster 2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CC0066"/>
      </a:accent1>
      <a:accent2>
        <a:srgbClr val="3366FF"/>
      </a:accent2>
      <a:accent3>
        <a:srgbClr val="CAE2FF"/>
      </a:accent3>
      <a:accent4>
        <a:srgbClr val="000000"/>
      </a:accent4>
      <a:accent5>
        <a:srgbClr val="E2AAB8"/>
      </a:accent5>
      <a:accent6>
        <a:srgbClr val="2D5CE7"/>
      </a:accent6>
      <a:hlink>
        <a:srgbClr val="FF0000"/>
      </a:hlink>
      <a:folHlink>
        <a:srgbClr val="FFFF00"/>
      </a:folHlink>
    </a:clrScheme>
    <a:fontScheme name="4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round rectangle bevel">
  <a:themeElements>
    <a:clrScheme name="2_round rectangle bevel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2_round rectangle b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round rectangle bevel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round rectangle bevel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ound rectangle bevel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round rectangle bevel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ound rectangle bevel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round rectangle bevel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ound rectangle bevel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round rectangle bevel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ound rectangle bevel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round rectangle bevel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ound rectangle bevel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round rectangle bevel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ound rectangle bevel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round rectangle bevel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ound rectangle bevel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round rectangle bevel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colormaster">
  <a:themeElements>
    <a:clrScheme name="5_colormaster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5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6_colormaster">
  <a:themeElements>
    <a:clrScheme name="6_colormaster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6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140</Template>
  <TotalTime>34</TotalTime>
  <Words>190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9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140</vt:lpstr>
      <vt:lpstr>1_colormaster</vt:lpstr>
      <vt:lpstr>2_colormaster</vt:lpstr>
      <vt:lpstr>1_round rectangle bevel</vt:lpstr>
      <vt:lpstr>3_colormaster</vt:lpstr>
      <vt:lpstr>4_colormaster</vt:lpstr>
      <vt:lpstr>2_round rectangle bevel</vt:lpstr>
      <vt:lpstr>5_colormaster</vt:lpstr>
      <vt:lpstr>6_colormaster</vt:lpstr>
      <vt:lpstr>Необычные рыбы</vt:lpstr>
      <vt:lpstr> Луна-рыба </vt:lpstr>
      <vt:lpstr> Внешний вид </vt:lpstr>
      <vt:lpstr>Распространение</vt:lpstr>
      <vt:lpstr>Поведение</vt:lpstr>
      <vt:lpstr>Рыба-удильщик</vt:lpstr>
      <vt:lpstr>  </vt:lpstr>
      <vt:lpstr>Слайд 8</vt:lpstr>
      <vt:lpstr>Слайд 9</vt:lpstr>
      <vt:lpstr>Слайд 10</vt:lpstr>
      <vt:lpstr>  Слайдовая презентация подготовлена с помощью интернет – ресурсов: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Необычные рыбы</dc:title>
  <dc:creator>admin</dc:creator>
  <cp:lastModifiedBy>admin</cp:lastModifiedBy>
  <cp:revision>12</cp:revision>
  <dcterms:created xsi:type="dcterms:W3CDTF">2013-01-31T12:52:16Z</dcterms:created>
  <dcterms:modified xsi:type="dcterms:W3CDTF">2013-02-01T00:24:28Z</dcterms:modified>
</cp:coreProperties>
</file>