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342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3BD24CA-FABB-48CA-AB47-0A83A8DEB780}" type="datetimeFigureOut">
              <a:rPr lang="ru-RU" smtClean="0"/>
              <a:t>13.06.2013</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FEFC456-664A-4AFD-8633-FF5B9B087E9B}"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3BD24CA-FABB-48CA-AB47-0A83A8DEB780}" type="datetimeFigureOut">
              <a:rPr lang="ru-RU" smtClean="0"/>
              <a:t>13.06.2013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EFC456-664A-4AFD-8633-FF5B9B087E9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3BD24CA-FABB-48CA-AB47-0A83A8DEB780}" type="datetimeFigureOut">
              <a:rPr lang="ru-RU" smtClean="0"/>
              <a:t>13.06.2013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EFC456-664A-4AFD-8633-FF5B9B087E9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Объект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3BD24CA-FABB-48CA-AB47-0A83A8DEB780}" type="datetimeFigureOut">
              <a:rPr lang="ru-RU" smtClean="0"/>
              <a:t>13.06.2013</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AFEFC456-664A-4AFD-8633-FF5B9B087E9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53BD24CA-FABB-48CA-AB47-0A83A8DEB780}" type="datetimeFigureOut">
              <a:rPr lang="ru-RU" smtClean="0"/>
              <a:t>13.06.2013</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AFEFC456-664A-4AFD-8633-FF5B9B087E9B}" type="slidenum">
              <a:rPr lang="ru-RU" smtClean="0"/>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Объект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3BD24CA-FABB-48CA-AB47-0A83A8DEB780}" type="datetimeFigureOut">
              <a:rPr lang="ru-RU" smtClean="0"/>
              <a:t>13.06.2013</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AFEFC456-664A-4AFD-8633-FF5B9B087E9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3BD24CA-FABB-48CA-AB47-0A83A8DEB780}" type="datetimeFigureOut">
              <a:rPr lang="ru-RU" smtClean="0"/>
              <a:t>13.06.2013</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AFEFC456-664A-4AFD-8633-FF5B9B087E9B}"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3BD24CA-FABB-48CA-AB47-0A83A8DEB780}" type="datetimeFigureOut">
              <a:rPr lang="ru-RU" smtClean="0"/>
              <a:t>13.06.2013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FEFC456-664A-4AFD-8633-FF5B9B087E9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3BD24CA-FABB-48CA-AB47-0A83A8DEB780}" type="datetimeFigureOut">
              <a:rPr lang="ru-RU" smtClean="0"/>
              <a:t>13.06.2013</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AFEFC456-664A-4AFD-8633-FF5B9B087E9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3BD24CA-FABB-48CA-AB47-0A83A8DEB780}" type="datetimeFigureOut">
              <a:rPr lang="ru-RU" smtClean="0"/>
              <a:t>13.06.2013</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AFEFC456-664A-4AFD-8633-FF5B9B087E9B}"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3BD24CA-FABB-48CA-AB47-0A83A8DEB780}" type="datetimeFigureOut">
              <a:rPr lang="ru-RU" smtClean="0"/>
              <a:t>13.06.2013</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AFEFC456-664A-4AFD-8633-FF5B9B087E9B}"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3BD24CA-FABB-48CA-AB47-0A83A8DEB780}" type="datetimeFigureOut">
              <a:rPr lang="ru-RU" smtClean="0"/>
              <a:t>13.06.2013</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FEFC456-664A-4AFD-8633-FF5B9B087E9B}"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8000" b="1" i="1" dirty="0" smtClean="0"/>
              <a:t>СОН</a:t>
            </a:r>
            <a:endParaRPr lang="ru-RU" sz="8000" b="1" i="1"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988840"/>
            <a:ext cx="5762625" cy="4324350"/>
          </a:xfrm>
          <a:prstGeom prst="rect">
            <a:avLst/>
          </a:prstGeom>
        </p:spPr>
      </p:pic>
      <p:sp>
        <p:nvSpPr>
          <p:cNvPr id="3" name="TextBox 2"/>
          <p:cNvSpPr txBox="1"/>
          <p:nvPr/>
        </p:nvSpPr>
        <p:spPr>
          <a:xfrm>
            <a:off x="6876256" y="5877272"/>
            <a:ext cx="2267744" cy="923330"/>
          </a:xfrm>
          <a:prstGeom prst="rect">
            <a:avLst/>
          </a:prstGeom>
          <a:noFill/>
        </p:spPr>
        <p:txBody>
          <a:bodyPr wrap="square" rtlCol="0">
            <a:spAutoFit/>
          </a:bodyPr>
          <a:lstStyle/>
          <a:p>
            <a:r>
              <a:rPr lang="ru-RU" dirty="0" smtClean="0"/>
              <a:t>Учитель биологии</a:t>
            </a:r>
          </a:p>
          <a:p>
            <a:r>
              <a:rPr lang="ru-RU" dirty="0" smtClean="0"/>
              <a:t>Лаптева Е.А</a:t>
            </a:r>
          </a:p>
          <a:p>
            <a:r>
              <a:rPr lang="ru-RU" dirty="0" smtClean="0"/>
              <a:t>ГБОУ СОШ №1245</a:t>
            </a:r>
            <a:endParaRPr lang="ru-RU" dirty="0"/>
          </a:p>
        </p:txBody>
      </p:sp>
    </p:spTree>
    <p:extLst>
      <p:ext uri="{BB962C8B-B14F-4D97-AF65-F5344CB8AC3E}">
        <p14:creationId xmlns:p14="http://schemas.microsoft.com/office/powerpoint/2010/main" val="317962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6633"/>
            <a:ext cx="7239000" cy="792087"/>
          </a:xfrm>
        </p:spPr>
        <p:txBody>
          <a:bodyPr/>
          <a:lstStyle/>
          <a:p>
            <a:r>
              <a:rPr lang="ru-RU" dirty="0" smtClean="0"/>
              <a:t>Что такое сон?</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1522815"/>
            <a:ext cx="7704856" cy="5233595"/>
          </a:xfrm>
          <a:prstGeom prst="rect">
            <a:avLst/>
          </a:prstGeom>
        </p:spPr>
      </p:pic>
      <p:sp>
        <p:nvSpPr>
          <p:cNvPr id="3" name="Текст 2"/>
          <p:cNvSpPr>
            <a:spLocks noGrp="1"/>
          </p:cNvSpPr>
          <p:nvPr>
            <p:ph type="body" idx="1"/>
          </p:nvPr>
        </p:nvSpPr>
        <p:spPr>
          <a:xfrm>
            <a:off x="381000" y="692696"/>
            <a:ext cx="8295456" cy="4032448"/>
          </a:xfrm>
        </p:spPr>
        <p:txBody>
          <a:bodyPr>
            <a:normAutofit fontScale="92500"/>
          </a:bodyPr>
          <a:lstStyle/>
          <a:p>
            <a:r>
              <a:rPr lang="ru-RU" dirty="0" smtClean="0"/>
              <a:t>Сон-это естественный физиологический процесс пребывания в состояние с минимальным уровнем мозговой деятельности и пониженной реакцией на окружающий мир. Сон в норме происходит циклический , т.е. каждые 24 часа. Этот цикл называется циркадным ритмом , но также существует дневной сон-сиеста. </a:t>
            </a:r>
            <a:endParaRPr lang="ru-RU" dirty="0"/>
          </a:p>
          <a:p>
            <a:r>
              <a:rPr lang="ru-RU" dirty="0" smtClean="0"/>
              <a:t>Физиологический сон отличается от других похожих на него состояний-анабиоза , кома , обморок , гипноз , летаргия. </a:t>
            </a:r>
          </a:p>
          <a:p>
            <a:r>
              <a:rPr lang="ru-RU" dirty="0" smtClean="0"/>
              <a:t>Сон-особое состояние человека и животного , включающее в себя ряд стадий.</a:t>
            </a:r>
          </a:p>
          <a:p>
            <a:r>
              <a:rPr lang="ru-RU" dirty="0" smtClean="0"/>
              <a:t>Медленный сон-длится 80-90 мин и наступает сразу после засыпания.</a:t>
            </a:r>
          </a:p>
          <a:p>
            <a:r>
              <a:rPr lang="ru-RU" dirty="0" smtClean="0"/>
              <a:t>Быстрый сон-пятая стадия сна , следует за медленным и длится 10-15 минут.</a:t>
            </a:r>
          </a:p>
          <a:p>
            <a:r>
              <a:rPr lang="ru-RU" dirty="0" smtClean="0"/>
              <a:t>Сновидения-являются результатом деятельности памяти и воображения.</a:t>
            </a:r>
            <a:br>
              <a:rPr lang="ru-RU" dirty="0" smtClean="0"/>
            </a:br>
            <a:endParaRPr lang="ru-RU" dirty="0"/>
          </a:p>
        </p:txBody>
      </p:sp>
    </p:spTree>
    <p:extLst>
      <p:ext uri="{BB962C8B-B14F-4D97-AF65-F5344CB8AC3E}">
        <p14:creationId xmlns:p14="http://schemas.microsoft.com/office/powerpoint/2010/main" val="3880269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07504"/>
            <a:ext cx="7239000" cy="2741043"/>
          </a:xfrm>
        </p:spPr>
        <p:txBody>
          <a:bodyPr/>
          <a:lstStyle/>
          <a:p>
            <a:r>
              <a:rPr lang="ru-RU" dirty="0" smtClean="0"/>
              <a:t>Почему  нам снятся сны ?</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815" y="548680"/>
            <a:ext cx="8813673" cy="5688632"/>
          </a:xfrm>
          <a:prstGeom prst="rect">
            <a:avLst/>
          </a:prstGeom>
        </p:spPr>
      </p:pic>
      <p:sp>
        <p:nvSpPr>
          <p:cNvPr id="3" name="Текст 2"/>
          <p:cNvSpPr>
            <a:spLocks noGrp="1"/>
          </p:cNvSpPr>
          <p:nvPr>
            <p:ph type="body" idx="1"/>
          </p:nvPr>
        </p:nvSpPr>
        <p:spPr>
          <a:xfrm>
            <a:off x="381000" y="476672"/>
            <a:ext cx="8583488" cy="5688632"/>
          </a:xfrm>
        </p:spPr>
        <p:txBody>
          <a:bodyPr>
            <a:normAutofit fontScale="85000" lnSpcReduction="10000"/>
          </a:bodyPr>
          <a:lstStyle/>
          <a:p>
            <a:r>
              <a:rPr lang="ru-RU" dirty="0" smtClean="0"/>
              <a:t>Каждый человек видит сон (кроме людей с критическими расстройствами) если вы думаете ,что не вам ничего не снилось-вы забыли свой сон. Люди забывают 90% сна.</a:t>
            </a:r>
          </a:p>
          <a:p>
            <a:r>
              <a:rPr lang="ru-RU" dirty="0" smtClean="0"/>
              <a:t>Некоторые учёные полагают , что нам снятся сны для закрепления событий в долгосрочной памяти, т.е.  нам  снятся вещи , которые стоит запомнить. Другие считают ,что нам снятся элементы ,которые нужно забыть ,засоряющие наш мозг ,мешая умственной работе. Может быть сны вообще не имеют никакой цели и сон просто побочный продукт процесса сна и сознания.</a:t>
            </a:r>
          </a:p>
          <a:p>
            <a:r>
              <a:rPr lang="ru-RU" dirty="0" smtClean="0"/>
              <a:t>Слепые люди тоже видят сны ,но проявляется он в звуках и ощущениях.</a:t>
            </a:r>
          </a:p>
          <a:p>
            <a:r>
              <a:rPr lang="ru-RU" dirty="0" smtClean="0"/>
              <a:t>12 % зрячих людей видят чёрно-белые сны. Исследования с 1915 по 1950-ые годы показало ,что большинство видели чёрно-белые сны ,но с 1960 –</a:t>
            </a:r>
            <a:r>
              <a:rPr lang="ru-RU" dirty="0" err="1" smtClean="0"/>
              <a:t>ых</a:t>
            </a:r>
            <a:r>
              <a:rPr lang="ru-RU" dirty="0" smtClean="0"/>
              <a:t> всего лишь 4,4 % до 25 лет видят чёрно-белые. Учёные считают, ,что эти показания связанны с изменением телевидения к цветным </a:t>
            </a:r>
            <a:r>
              <a:rPr lang="ru-RU" dirty="0" err="1" smtClean="0"/>
              <a:t>сми</a:t>
            </a:r>
            <a:r>
              <a:rPr lang="ru-RU" dirty="0" smtClean="0"/>
              <a:t>.</a:t>
            </a:r>
          </a:p>
          <a:p>
            <a:r>
              <a:rPr lang="ru-RU" dirty="0" smtClean="0"/>
              <a:t>Исследования также показали ,что животные видят сны .</a:t>
            </a:r>
          </a:p>
          <a:p>
            <a:r>
              <a:rPr lang="ru-RU" dirty="0" smtClean="0"/>
              <a:t>Одна интересная стадия сна- стадия ,при которой происходит быстрое движение глазами .Эта стадия занимает у  взрослого человека 20-25 % всего сна ,это около 90-120 минут за ночь. В этой фазе сна ,тело человека парализуется специальным механизмом в мозге ,не позволяющим движениям тела во сне переходить в движение тела наяву .</a:t>
            </a:r>
          </a:p>
          <a:p>
            <a:r>
              <a:rPr lang="ru-RU" dirty="0" smtClean="0"/>
              <a:t>Мужчинам и женщинам снятся разные сны. У мужчин более агрессивные ,а у женщин сбалансированные .</a:t>
            </a:r>
          </a:p>
          <a:p>
            <a:r>
              <a:rPr lang="ru-RU" dirty="0" smtClean="0"/>
              <a:t>Результатом нескольких исследований показали , что с 18 % до 38 % людей хотя бы один раз в жизни видели вещий сон и 70 % из них испытали </a:t>
            </a:r>
            <a:r>
              <a:rPr lang="ru-RU" dirty="0" err="1" smtClean="0"/>
              <a:t>дежа</a:t>
            </a:r>
            <a:r>
              <a:rPr lang="ru-RU" dirty="0" smtClean="0"/>
              <a:t> </a:t>
            </a:r>
            <a:r>
              <a:rPr lang="ru-RU" dirty="0" err="1" smtClean="0"/>
              <a:t>вю</a:t>
            </a:r>
            <a:r>
              <a:rPr lang="ru-RU" dirty="0" smtClean="0"/>
              <a:t>.</a:t>
            </a:r>
            <a:endParaRPr lang="ru-RU" dirty="0"/>
          </a:p>
        </p:txBody>
      </p:sp>
    </p:spTree>
    <p:extLst>
      <p:ext uri="{BB962C8B-B14F-4D97-AF65-F5344CB8AC3E}">
        <p14:creationId xmlns:p14="http://schemas.microsoft.com/office/powerpoint/2010/main" val="392611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747464"/>
            <a:ext cx="7239000" cy="2016224"/>
          </a:xfrm>
        </p:spPr>
        <p:txBody>
          <a:bodyPr/>
          <a:lstStyle/>
          <a:p>
            <a:r>
              <a:rPr lang="ru-RU" dirty="0" smtClean="0"/>
              <a:t>Почему нам снятся кошмары?</a:t>
            </a:r>
            <a:endParaRPr lang="ru-RU" dirty="0"/>
          </a:p>
        </p:txBody>
      </p:sp>
      <p:sp>
        <p:nvSpPr>
          <p:cNvPr id="3" name="Текст 2"/>
          <p:cNvSpPr>
            <a:spLocks noGrp="1"/>
          </p:cNvSpPr>
          <p:nvPr>
            <p:ph type="body" idx="1"/>
          </p:nvPr>
        </p:nvSpPr>
        <p:spPr>
          <a:xfrm>
            <a:off x="395536" y="548680"/>
            <a:ext cx="7920880" cy="6120680"/>
          </a:xfrm>
          <a:blipFill dpi="0" rotWithShape="1">
            <a:blip r:embed="rId2">
              <a:extLst>
                <a:ext uri="{28A0092B-C50C-407E-A947-70E740481C1C}">
                  <a14:useLocalDpi xmlns:a14="http://schemas.microsoft.com/office/drawing/2010/main" val="0"/>
                </a:ext>
              </a:extLst>
            </a:blip>
            <a:srcRect/>
            <a:stretch>
              <a:fillRect/>
            </a:stretch>
          </a:blipFill>
        </p:spPr>
        <p:txBody>
          <a:bodyPr>
            <a:normAutofit fontScale="92500" lnSpcReduction="20000"/>
          </a:bodyPr>
          <a:lstStyle/>
          <a:p>
            <a:r>
              <a:rPr lang="ru-RU" dirty="0">
                <a:solidFill>
                  <a:schemeClr val="accent2"/>
                </a:solidFill>
              </a:rPr>
              <a:t>Кошмарный сон это очень тревожный сон, который обычно вызывает, как минимум, частичное пробуждение. Человек может испытывать много различных эмоций во время кошмара, как например, злость, вина, грусть или подавленность, но чаще всего в кошмарах присутствуют чувства страха и </a:t>
            </a:r>
            <a:r>
              <a:rPr lang="ru-RU" dirty="0" smtClean="0">
                <a:solidFill>
                  <a:schemeClr val="accent2"/>
                </a:solidFill>
              </a:rPr>
              <a:t>тревоги . Почему </a:t>
            </a:r>
            <a:r>
              <a:rPr lang="ru-RU" dirty="0">
                <a:solidFill>
                  <a:schemeClr val="accent2"/>
                </a:solidFill>
              </a:rPr>
              <a:t>снятся кошмары?</a:t>
            </a:r>
          </a:p>
          <a:p>
            <a:r>
              <a:rPr lang="ru-RU" dirty="0">
                <a:solidFill>
                  <a:schemeClr val="accent2"/>
                </a:solidFill>
              </a:rPr>
              <a:t> </a:t>
            </a:r>
            <a:r>
              <a:rPr lang="ru-RU" dirty="0" smtClean="0">
                <a:solidFill>
                  <a:schemeClr val="accent2"/>
                </a:solidFill>
              </a:rPr>
              <a:t>Существует </a:t>
            </a:r>
            <a:r>
              <a:rPr lang="ru-RU" dirty="0">
                <a:solidFill>
                  <a:schemeClr val="accent2"/>
                </a:solidFill>
              </a:rPr>
              <a:t>несколько возможных причин. Некоторые кошмарные сны могут быть вызваны следующими физиологическими причинами:</a:t>
            </a:r>
          </a:p>
          <a:p>
            <a:r>
              <a:rPr lang="ru-RU" dirty="0">
                <a:solidFill>
                  <a:schemeClr val="accent2"/>
                </a:solidFill>
              </a:rPr>
              <a:t> •употреблением лекарственных препаратов или резкой отменой лекарств (например, снотворного),</a:t>
            </a:r>
          </a:p>
          <a:p>
            <a:r>
              <a:rPr lang="ru-RU" dirty="0">
                <a:solidFill>
                  <a:schemeClr val="accent2"/>
                </a:solidFill>
              </a:rPr>
              <a:t> •жаром,</a:t>
            </a:r>
          </a:p>
          <a:p>
            <a:r>
              <a:rPr lang="ru-RU" dirty="0">
                <a:solidFill>
                  <a:schemeClr val="accent2"/>
                </a:solidFill>
              </a:rPr>
              <a:t> •чрезмерным потреблением алкоголя или похмельным синдромом,</a:t>
            </a:r>
          </a:p>
          <a:p>
            <a:r>
              <a:rPr lang="ru-RU" dirty="0">
                <a:solidFill>
                  <a:schemeClr val="accent2"/>
                </a:solidFill>
              </a:rPr>
              <a:t> •синдром остановок дыхания во сне,</a:t>
            </a:r>
          </a:p>
          <a:p>
            <a:r>
              <a:rPr lang="ru-RU" dirty="0">
                <a:solidFill>
                  <a:schemeClr val="accent2"/>
                </a:solidFill>
              </a:rPr>
              <a:t> •употреблением пищи прямо перед сном (что повышает метаболизм и активность мозга).</a:t>
            </a:r>
          </a:p>
          <a:p>
            <a:r>
              <a:rPr lang="ru-RU" dirty="0">
                <a:solidFill>
                  <a:schemeClr val="accent2"/>
                </a:solidFill>
              </a:rPr>
              <a:t> </a:t>
            </a:r>
            <a:r>
              <a:rPr lang="ru-RU" dirty="0" smtClean="0">
                <a:solidFill>
                  <a:schemeClr val="accent2"/>
                </a:solidFill>
              </a:rPr>
              <a:t>Кошмары </a:t>
            </a:r>
            <a:r>
              <a:rPr lang="ru-RU" dirty="0">
                <a:solidFill>
                  <a:schemeClr val="accent2"/>
                </a:solidFill>
              </a:rPr>
              <a:t>у детей младшего возраста, скорее всего, свидетельствуют о том, что ребенок учится бороться с обычными детскими страхами и проблемами</a:t>
            </a:r>
            <a:r>
              <a:rPr lang="ru-RU" dirty="0" smtClean="0">
                <a:solidFill>
                  <a:schemeClr val="accent2"/>
                </a:solidFill>
              </a:rPr>
              <a:t>.</a:t>
            </a:r>
            <a:endParaRPr lang="ru-RU" dirty="0">
              <a:solidFill>
                <a:schemeClr val="accent2"/>
              </a:solidFill>
            </a:endParaRPr>
          </a:p>
          <a:p>
            <a:r>
              <a:rPr lang="ru-RU" dirty="0">
                <a:solidFill>
                  <a:schemeClr val="accent2"/>
                </a:solidFill>
              </a:rPr>
              <a:t>Многие люди видят кошмары после того, как они стали свидетелем или участником какого-то травмирующего </a:t>
            </a:r>
            <a:r>
              <a:rPr lang="ru-RU" dirty="0" smtClean="0">
                <a:solidFill>
                  <a:schemeClr val="accent2"/>
                </a:solidFill>
              </a:rPr>
              <a:t>события или из-за перенесённого стресса , например на работе.</a:t>
            </a:r>
            <a:endParaRPr lang="ru-RU" dirty="0">
              <a:solidFill>
                <a:schemeClr val="accent2"/>
              </a:solidFill>
            </a:endParaRPr>
          </a:p>
          <a:p>
            <a:endParaRPr lang="ru-RU" dirty="0"/>
          </a:p>
          <a:p>
            <a:r>
              <a:rPr lang="ru-RU" dirty="0"/>
              <a:t> </a:t>
            </a:r>
          </a:p>
          <a:p>
            <a:r>
              <a:rPr lang="ru-RU" dirty="0"/>
              <a:t> </a:t>
            </a:r>
          </a:p>
          <a:p>
            <a:endParaRPr lang="ru-RU" dirty="0"/>
          </a:p>
        </p:txBody>
      </p:sp>
    </p:spTree>
    <p:extLst>
      <p:ext uri="{BB962C8B-B14F-4D97-AF65-F5344CB8AC3E}">
        <p14:creationId xmlns:p14="http://schemas.microsoft.com/office/powerpoint/2010/main" val="3374665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0" y="188640"/>
            <a:ext cx="4572000" cy="2520280"/>
          </a:xfrm>
        </p:spPr>
        <p:txBody>
          <a:bodyPr/>
          <a:lstStyle/>
          <a:p>
            <a:r>
              <a:rPr lang="ru-RU" dirty="0" smtClean="0"/>
              <a:t>Почему человек страдает бессонницей ?</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2708920"/>
            <a:ext cx="6372200" cy="3874740"/>
          </a:xfrm>
          <a:prstGeom prst="rect">
            <a:avLst/>
          </a:prstGeom>
        </p:spPr>
      </p:pic>
      <p:sp>
        <p:nvSpPr>
          <p:cNvPr id="3" name="Текст 2"/>
          <p:cNvSpPr>
            <a:spLocks noGrp="1"/>
          </p:cNvSpPr>
          <p:nvPr>
            <p:ph type="body" idx="1"/>
          </p:nvPr>
        </p:nvSpPr>
        <p:spPr>
          <a:xfrm>
            <a:off x="0" y="1052736"/>
            <a:ext cx="5220072" cy="5472608"/>
          </a:xfrm>
        </p:spPr>
        <p:txBody>
          <a:bodyPr>
            <a:normAutofit fontScale="92500" lnSpcReduction="20000"/>
          </a:bodyPr>
          <a:lstStyle/>
          <a:p>
            <a:r>
              <a:rPr lang="ru-RU" dirty="0" smtClean="0"/>
              <a:t>Бессонница-это расстройство сна ,которое характеризуется недостаточной продолжительностью сна ,на протяжение значительного периода времени .</a:t>
            </a:r>
          </a:p>
          <a:p>
            <a:r>
              <a:rPr lang="ru-RU" dirty="0" smtClean="0"/>
              <a:t>Существует фатальная бессонница-редкое неизлечимое наследственное заболевание ,при котором больной  умирает от бессонницы.</a:t>
            </a:r>
          </a:p>
          <a:p>
            <a:r>
              <a:rPr lang="ru-RU" dirty="0"/>
              <a:t>1.Пациент страдает от всё более тяжёлой бессонницы, панических атак и фобий. Эта стадия длится в среднем 4 месяца.</a:t>
            </a:r>
          </a:p>
          <a:p>
            <a:r>
              <a:rPr lang="ru-RU" dirty="0"/>
              <a:t> 2.Панические атаки становятся серьёзной проблемой, и к ним присоединяются галлюцинации. Эта стадия длится в среднем 5 месяцев.</a:t>
            </a:r>
          </a:p>
          <a:p>
            <a:r>
              <a:rPr lang="ru-RU" dirty="0"/>
              <a:t> 3.Полная неспособность спать, сопровождаемая быстрой потерей веса. Эта стадия длится в среднем 3 месяца.</a:t>
            </a:r>
          </a:p>
          <a:p>
            <a:r>
              <a:rPr lang="ru-RU" dirty="0"/>
              <a:t> 4.Пациент перестаёт говорить и не реагирует на окружающее. Это последняя стадия болезни, длящаяся в среднем 6 месяцев, после чего пациент умирает</a:t>
            </a:r>
          </a:p>
          <a:p>
            <a:endParaRPr lang="ru-RU" dirty="0"/>
          </a:p>
        </p:txBody>
      </p:sp>
    </p:spTree>
    <p:extLst>
      <p:ext uri="{BB962C8B-B14F-4D97-AF65-F5344CB8AC3E}">
        <p14:creationId xmlns:p14="http://schemas.microsoft.com/office/powerpoint/2010/main" val="3167277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
            <a:ext cx="7296472" cy="1124743"/>
          </a:xfrm>
        </p:spPr>
        <p:txBody>
          <a:bodyPr/>
          <a:lstStyle/>
          <a:p>
            <a:r>
              <a:rPr lang="ru-RU" dirty="0" smtClean="0"/>
              <a:t>Лунатизм или  сомнамбулизм.</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9387" y="908720"/>
            <a:ext cx="3312368" cy="5711676"/>
          </a:xfrm>
          <a:prstGeom prst="rect">
            <a:avLst/>
          </a:prstGeom>
        </p:spPr>
      </p:pic>
      <p:sp>
        <p:nvSpPr>
          <p:cNvPr id="3" name="Текст 2"/>
          <p:cNvSpPr>
            <a:spLocks noGrp="1"/>
          </p:cNvSpPr>
          <p:nvPr>
            <p:ph type="body" idx="1"/>
          </p:nvPr>
        </p:nvSpPr>
        <p:spPr>
          <a:xfrm>
            <a:off x="251520" y="836712"/>
            <a:ext cx="5904656" cy="5904656"/>
          </a:xfrm>
        </p:spPr>
        <p:txBody>
          <a:bodyPr>
            <a:normAutofit/>
          </a:bodyPr>
          <a:lstStyle/>
          <a:p>
            <a:r>
              <a:rPr lang="ru-RU" dirty="0" smtClean="0"/>
              <a:t>Лунатизм-болезненное </a:t>
            </a:r>
            <a:r>
              <a:rPr lang="ru-RU" dirty="0"/>
              <a:t>состояние, при котором люди совершают какие-либо действия, находясь в состоянии </a:t>
            </a:r>
            <a:r>
              <a:rPr lang="ru-RU" dirty="0" smtClean="0"/>
              <a:t>сна. </a:t>
            </a:r>
            <a:r>
              <a:rPr lang="ru-RU" dirty="0"/>
              <a:t>Поведение человека при этом выглядит целенаправленным и адекватным. Но на самом деле он выполняет действия </a:t>
            </a:r>
            <a:r>
              <a:rPr lang="ru-RU" dirty="0" smtClean="0"/>
              <a:t> </a:t>
            </a:r>
            <a:r>
              <a:rPr lang="ru-RU" dirty="0"/>
              <a:t>в соответствии с тем, что ему снится в данный момент. Снохождение возникает обычно во время неполного пробуждения от глубокой фазы медленного сна, при этом мозг пребывает в состоянии полусна-</a:t>
            </a:r>
            <a:r>
              <a:rPr lang="ru-RU" dirty="0" err="1"/>
              <a:t>полубодрствования</a:t>
            </a:r>
            <a:r>
              <a:rPr lang="ru-RU" dirty="0"/>
              <a:t>. Глаза сомнамбулы обычно открыты. Он может производить различные движения, обходить препятствия, иногда выполнять сложные поступки, давать ответы на простые вопросы. Однако действия не являются сознательными и при пробуждении не вспоминаются. Лунатика разбудить очень сложно — лучше осторожно проводить его обратно к постели.</a:t>
            </a:r>
          </a:p>
        </p:txBody>
      </p:sp>
    </p:spTree>
    <p:extLst>
      <p:ext uri="{BB962C8B-B14F-4D97-AF65-F5344CB8AC3E}">
        <p14:creationId xmlns:p14="http://schemas.microsoft.com/office/powerpoint/2010/main" val="2386653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Спокойной ночи :) </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1844824"/>
            <a:ext cx="6448657" cy="4295552"/>
          </a:xfrm>
          <a:prstGeom prst="rect">
            <a:avLst/>
          </a:prstGeom>
        </p:spPr>
      </p:pic>
    </p:spTree>
    <p:extLst>
      <p:ext uri="{BB962C8B-B14F-4D97-AF65-F5344CB8AC3E}">
        <p14:creationId xmlns:p14="http://schemas.microsoft.com/office/powerpoint/2010/main" val="26385303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126</TotalTime>
  <Words>810</Words>
  <Application>Microsoft Office PowerPoint</Application>
  <PresentationFormat>Экран (4:3)</PresentationFormat>
  <Paragraphs>43</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Яркая</vt:lpstr>
      <vt:lpstr>СОН</vt:lpstr>
      <vt:lpstr>Что такое сон?</vt:lpstr>
      <vt:lpstr>Почему  нам снятся сны ?</vt:lpstr>
      <vt:lpstr>Почему нам снятся кошмары?</vt:lpstr>
      <vt:lpstr>Почему человек страдает бессонницей ?</vt:lpstr>
      <vt:lpstr>Лунатизм или  сомнамбулизм.</vt:lpstr>
      <vt:lpstr>Спокойной ночи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СОН</dc:title>
  <dc:creator>ZAROUBAEV Denis</dc:creator>
  <cp:lastModifiedBy>Лаптева Е.А.</cp:lastModifiedBy>
  <cp:revision>12</cp:revision>
  <dcterms:created xsi:type="dcterms:W3CDTF">2013-04-17T17:37:44Z</dcterms:created>
  <dcterms:modified xsi:type="dcterms:W3CDTF">2013-06-13T08:52:14Z</dcterms:modified>
</cp:coreProperties>
</file>