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BD79-EF9D-4A8F-B492-E2AD6FDE2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3CD5-7ABB-4CC8-A592-80B59E00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11A4-D078-4764-A8A7-72545551D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338A9-1033-48CC-870C-BF4B743B0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5A1C-B582-40EA-AF4F-C67F2AE9B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5CDC-C199-4D99-AA3F-E67845B0D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&amp;q=802399680&amp;p=5&amp;ag=ih&amp;rpt2=simage&amp;qs=text=%D4%C5%D0%CC%CF%D7%C1%D1+%DC%CC%C5%CB%D4%D2%CF%D3%D4%C1%CE%C3%C9%D1&amp;isize=&amp;ogo=5&amp;rpt=imag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page?&amp;q=779280100&amp;p=30&amp;ag=ih&amp;rpt2=simage&amp;qs=text=%D0%D2%C5%C4%D0%D2%C9%D1%D4%C9%D1+%D5%D4%C9%CC%C9%DA%C1%C3%C9%C9+%CF%D4%C8%CF%C4%CF%D7&amp;isize=&amp;ogo=5&amp;rpt=image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im-tub.yandex.ru/i?id=17472527&amp;tov=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page?&amp;q=1841478651&amp;p=4&amp;ag=ih&amp;rpt2=simage&amp;qs=text=%CB%C1%D2%D4%C1+%EF%D2%C5%CE%C2%D5%D2%C7%D3%CB%CF%CA+%CF%C2%CC%C1%D3%D4%D8&amp;stype=image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page?&amp;q=187878908&amp;p=0&amp;ag=ih&amp;rpt2=simage&amp;qs=text=%CB%C1%D2%D4%C1+%F3%D7%C5%D2%C4%CC%CF%D7%D3%CB%CF%CA+%CF%C2%CC%C1%D3%D4%D8&amp;isize=&amp;ogo=5&amp;rpt=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Геномные мутации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 rot="16200000">
            <a:off x="-2571750" y="3028950"/>
            <a:ext cx="6400800" cy="1257300"/>
          </a:xfrm>
        </p:spPr>
        <p:txBody>
          <a:bodyPr anchor="ctr"/>
          <a:lstStyle/>
          <a:p>
            <a:pPr eaLnBrk="1" hangingPunct="1"/>
            <a:r>
              <a:rPr lang="ru-RU" smtClean="0">
                <a:latin typeface="Impact" pitchFamily="34" charset="0"/>
              </a:rPr>
              <a:t>Наследственные заболевания</a:t>
            </a:r>
          </a:p>
        </p:txBody>
      </p:sp>
      <p:pic>
        <p:nvPicPr>
          <p:cNvPr id="20484" name="Picture 4" descr="E:\Documents and Settings\Serg\Рабочий стол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0"/>
            <a:ext cx="2362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:\Documents and Settings\Serg\Рабочий стол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15763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14400" y="28194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Синдром Шерешевского-Тернера (Х0-синдром)</a:t>
            </a:r>
          </a:p>
        </p:txBody>
      </p:sp>
      <p:pic>
        <p:nvPicPr>
          <p:cNvPr id="20489" name="Picture 9" descr="E:\Documents and Settings\Serg\Рабочий стол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81400"/>
            <a:ext cx="16779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90600" y="6035675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Синдром Дауна (трисомия по 21 паре)</a:t>
            </a:r>
          </a:p>
        </p:txBody>
      </p:sp>
      <p:pic>
        <p:nvPicPr>
          <p:cNvPr id="20491" name="Picture 11" descr="E:\Documents and Settings\Serg\Рабочий стол\новый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762000"/>
            <a:ext cx="1609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715000" y="28194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Синдром Эдвардса (трисомия по 18 паре)</a:t>
            </a:r>
          </a:p>
        </p:txBody>
      </p:sp>
      <p:pic>
        <p:nvPicPr>
          <p:cNvPr id="20493" name="Picture 13" descr="E:\Documents and Settings\Serg\Рабочий стол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57600"/>
            <a:ext cx="162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800600" y="60198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Синдром Потау (трисомия по 13 паре)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 advAuto="0"/>
      <p:bldP spid="20486" grpId="0" autoUpdateAnimBg="0"/>
      <p:bldP spid="20490" grpId="0" autoUpdateAnimBg="0"/>
      <p:bldP spid="20492" grpId="0" autoUpdateAnimBg="0"/>
      <p:bldP spid="2049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38600" cy="1927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Уровень загрязнения вод реки Миасс превышает ПДН в 10-18 раз</a:t>
            </a:r>
          </a:p>
        </p:txBody>
      </p:sp>
      <p:pic>
        <p:nvPicPr>
          <p:cNvPr id="34820" name="Picture 4" descr="i?id=8626214&amp;tov=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404813"/>
            <a:ext cx="4321175" cy="2376487"/>
          </a:xfr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84688" cy="138430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BrushType-SemiBold-Italic" pitchFamily="2" charset="0"/>
              </a:rPr>
              <a:t>Река Миасс</a:t>
            </a:r>
          </a:p>
        </p:txBody>
      </p:sp>
      <p:pic>
        <p:nvPicPr>
          <p:cNvPr id="34824" name="Picture 8" descr="i?id=2052020&amp;tov=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429000"/>
            <a:ext cx="4191000" cy="2362200"/>
          </a:xfr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04800" y="31242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>
                <a:solidFill>
                  <a:schemeClr val="tx2"/>
                </a:solidFill>
                <a:latin typeface="BrushType-SemiBold-Italic" pitchFamily="2" charset="0"/>
              </a:rPr>
              <a:t>Река Урал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04800" y="40386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>
                <a:latin typeface="Times New Roman" pitchFamily="18" charset="0"/>
              </a:rPr>
              <a:t>Уровень загрязнения вод реки превышает ПДН в 3-7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75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75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25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5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18" grpId="0" autoUpdateAnimBg="0"/>
      <p:bldP spid="34825" grpId="0" autoUpdateAnimBg="0"/>
      <p:bldP spid="348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4800"/>
            <a:ext cx="7772400" cy="68738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Franklin Gothic Medium" pitchFamily="34" charset="0"/>
              </a:rPr>
              <a:t>Основные загрязнители водных ресурсов</a:t>
            </a:r>
          </a:p>
        </p:txBody>
      </p:sp>
      <p:pic>
        <p:nvPicPr>
          <p:cNvPr id="36867" name="Picture 3" descr="500-P100005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933825"/>
            <a:ext cx="3959225" cy="2519363"/>
          </a:xfrm>
          <a:noFill/>
        </p:spPr>
      </p:pic>
      <p:pic>
        <p:nvPicPr>
          <p:cNvPr id="36868" name="Picture 4" descr="i?id=3454473&amp;tov=0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268413"/>
            <a:ext cx="4103688" cy="2447925"/>
          </a:xfrm>
        </p:spPr>
      </p:pic>
      <p:pic>
        <p:nvPicPr>
          <p:cNvPr id="36869" name="Picture 5" descr="i?id=5166100&amp;tov=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3850" y="1268413"/>
            <a:ext cx="4030663" cy="2447925"/>
          </a:xfrm>
          <a:noFill/>
        </p:spPr>
      </p:pic>
      <p:pic>
        <p:nvPicPr>
          <p:cNvPr id="36870" name="Picture 6" descr="i?id=8456741&amp;tov=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3933825"/>
            <a:ext cx="4103688" cy="2519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657600"/>
            <a:ext cx="3814763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Georgia" pitchFamily="18" charset="0"/>
              </a:rPr>
              <a:t>На территории области находится 167 санкционированных и более 500 несанкционированных свалок, а это 3725,7 га</a:t>
            </a:r>
          </a:p>
        </p:txBody>
      </p:sp>
      <p:pic>
        <p:nvPicPr>
          <p:cNvPr id="37892" name="Picture 4" descr="13_6723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04813"/>
            <a:ext cx="3889375" cy="2549525"/>
          </a:xfrm>
          <a:noFill/>
        </p:spPr>
      </p:pic>
      <p:pic>
        <p:nvPicPr>
          <p:cNvPr id="37893" name="Picture 5" descr="i?id=17472527&amp;tov=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505200"/>
            <a:ext cx="4103688" cy="2592388"/>
          </a:xfrm>
          <a:noFill/>
        </p:spPr>
      </p:pic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57200"/>
            <a:ext cx="4038600" cy="252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Загрязнения отходами производств (56%), в том числе и тяжелыми металлами и радионуклидами занимают территорию в 36761 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000" smtClean="0">
                <a:solidFill>
                  <a:schemeClr val="tx1"/>
                </a:solidFill>
                <a:latin typeface="Georgia" pitchFamily="18" charset="0"/>
              </a:rPr>
              <a:t>В последнее время на территории области появилось много предприятий по утилизации отходов металлургических и энергетических производств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800600"/>
            <a:ext cx="7694613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Но экологическая ситуация принципиально 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не изменилась</a:t>
            </a:r>
          </a:p>
        </p:txBody>
      </p:sp>
      <p:pic>
        <p:nvPicPr>
          <p:cNvPr id="38916" name="Picture 4" descr="i?id=5823731&amp;tov=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2397125" y="2136775"/>
            <a:ext cx="4078288" cy="2663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Georgia" pitchFamily="18" charset="0"/>
              </a:rPr>
              <a:t>Радиационное загрязнение</a:t>
            </a:r>
          </a:p>
        </p:txBody>
      </p:sp>
      <p:pic>
        <p:nvPicPr>
          <p:cNvPr id="41987" name="Picture 3" descr="http://im-tub.yandex.ru/i?id=17472527&amp;tov=0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>
            <a:lum bright="6000" contrast="54000"/>
          </a:blip>
          <a:srcRect/>
          <a:stretch>
            <a:fillRect/>
          </a:stretch>
        </p:blipFill>
        <p:spPr>
          <a:xfrm>
            <a:off x="1763713" y="2781300"/>
            <a:ext cx="5832475" cy="33845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chemeClr val="tx1"/>
                </a:solidFill>
                <a:latin typeface="BrushType-SemiBold-Italic" pitchFamily="2" charset="0"/>
              </a:rPr>
              <a:t>ПО «Маяк»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С 1949 по 1952 гг.- сброс в р. Теча 3 млн. кюри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Georgia" pitchFamily="18" charset="0"/>
              </a:rPr>
              <a:t>29 сентября 1957года- термический взрыв и сброс в атмосферу 20 млн. кюри, из которых 90% осело на земную поверхность, а 10 % (2 млн. кюри) в виде облака рассеялось над территорией Челябинской и Свердловской области</a:t>
            </a:r>
          </a:p>
        </p:txBody>
      </p:sp>
      <p:pic>
        <p:nvPicPr>
          <p:cNvPr id="43012" name="Picture 4" descr="i?id=7075500&amp;tov=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>
          <a:xfrm>
            <a:off x="323850" y="1916113"/>
            <a:ext cx="4105275" cy="38163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781800" cy="609600"/>
          </a:xfrm>
        </p:spPr>
        <p:txBody>
          <a:bodyPr/>
          <a:lstStyle/>
          <a:p>
            <a:pPr eaLnBrk="1" hangingPunct="1"/>
            <a:r>
              <a:rPr lang="ru-RU" sz="2800" smtClean="0"/>
              <a:t>Органы подвергающиеся облучению</a:t>
            </a:r>
          </a:p>
        </p:txBody>
      </p:sp>
      <p:pic>
        <p:nvPicPr>
          <p:cNvPr id="40965" name="Picture 5" descr="E:\Documents and Settings\Serg\Рабочий стол\clip_image002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52600" y="788988"/>
            <a:ext cx="5486400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64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Georgia" pitchFamily="18" charset="0"/>
              </a:rPr>
              <a:t>Результат-</a:t>
            </a:r>
            <a:br>
              <a:rPr lang="ru-RU" sz="3200" smtClean="0">
                <a:latin typeface="Georgia" pitchFamily="18" charset="0"/>
              </a:rPr>
            </a:br>
            <a:r>
              <a:rPr lang="ru-RU" sz="3200" smtClean="0">
                <a:solidFill>
                  <a:srgbClr val="FF0000"/>
                </a:solidFill>
                <a:latin typeface="Georgia" pitchFamily="18" charset="0"/>
              </a:rPr>
              <a:t> высокая заболеваемость раком!</a:t>
            </a:r>
          </a:p>
        </p:txBody>
      </p:sp>
      <p:graphicFrame>
        <p:nvGraphicFramePr>
          <p:cNvPr id="44035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1557338"/>
          <a:ext cx="8229600" cy="36655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По регионам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На тыс.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По стране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Семипалатинск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(район полигона ядерных испытаний)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Челябинская область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г. Карабаш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5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73688"/>
            <a:ext cx="8229600" cy="1079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Увеличение заболеваний лейкозом на </a:t>
            </a:r>
            <a:r>
              <a:rPr lang="ru-RU" sz="2800" smtClean="0">
                <a:solidFill>
                  <a:srgbClr val="FFCC00"/>
                </a:solidFill>
                <a:latin typeface="Georgia" pitchFamily="18" charset="0"/>
              </a:rPr>
              <a:t>41%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Общий рост смертности на </a:t>
            </a:r>
            <a:r>
              <a:rPr lang="ru-RU" sz="2800" smtClean="0">
                <a:solidFill>
                  <a:srgbClr val="FFCC00"/>
                </a:solidFill>
                <a:latin typeface="Georgia" pitchFamily="18" charset="0"/>
              </a:rPr>
              <a:t>17-24%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55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ru-RU" sz="2800" smtClean="0"/>
              <a:t>Экология Южноуральска и здоровье человека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	В городе около 20 предприятий, загрязняющих атмосферный воздух.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990600" y="1524000"/>
          <a:ext cx="7105650" cy="3657600"/>
        </p:xfrm>
        <a:graphic>
          <a:graphicData uri="http://schemas.openxmlformats.org/presentationml/2006/ole">
            <p:oleObj spid="_x0000_s3074" name="Диаграмма" r:id="rId3" imgW="7105654" imgH="3657600" progId="MSGraph.Chart.8">
              <p:embed followColorScheme="full"/>
            </p:oleObj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657600" y="1752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Роза ветров (29%) направлена на город.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57200" y="43434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В 2002 году выбросы транспорта по сравнению с 2000 г. увеличились на 28,7%, а в 2003 г. ещё больше.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autoUpdateAnimBg="0"/>
      <p:bldOleChart spid="46084" grpId="0"/>
      <p:bldP spid="46085" grpId="0" autoUpdateAnimBg="0"/>
      <p:bldP spid="460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305800" cy="3733800"/>
          </a:xfrm>
        </p:spPr>
        <p:txBody>
          <a:bodyPr/>
          <a:lstStyle/>
          <a:p>
            <a:pPr algn="just" eaLnBrk="1" hangingPunct="1"/>
            <a:r>
              <a:rPr lang="ru-RU" sz="3200" smtClean="0">
                <a:solidFill>
                  <a:schemeClr val="tx1"/>
                </a:solidFill>
              </a:rPr>
              <a:t>	</a:t>
            </a:r>
            <a:r>
              <a:rPr lang="ru-RU" sz="3600" b="1" i="1" smtClean="0">
                <a:solidFill>
                  <a:srgbClr val="FF0066"/>
                </a:solidFill>
                <a:latin typeface="Franklin Gothic Medium" pitchFamily="34" charset="0"/>
              </a:rPr>
              <a:t>В 2002 году на 1 жителя Южноуральска приходилось 291 кг выбросов загрязняющих веществ.</a:t>
            </a:r>
            <a:br>
              <a:rPr lang="ru-RU" sz="3600" b="1" i="1" smtClean="0">
                <a:solidFill>
                  <a:srgbClr val="FF0066"/>
                </a:solidFill>
                <a:latin typeface="Franklin Gothic Medium" pitchFamily="34" charset="0"/>
              </a:rPr>
            </a:br>
            <a:r>
              <a:rPr lang="ru-RU" sz="3600" b="1" i="1" smtClean="0">
                <a:solidFill>
                  <a:srgbClr val="FF0066"/>
                </a:solidFill>
                <a:latin typeface="Franklin Gothic Medium" pitchFamily="34" charset="0"/>
              </a:rPr>
              <a:t>	Результат: заболевание раком выше средних значений по области, растет заболевание органов дыхания.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Хромосомные мутации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 rot="16200000">
            <a:off x="-2571750" y="3028950"/>
            <a:ext cx="6400800" cy="1257300"/>
          </a:xfrm>
        </p:spPr>
        <p:txBody>
          <a:bodyPr anchor="ctr"/>
          <a:lstStyle/>
          <a:p>
            <a:pPr eaLnBrk="1" hangingPunct="1"/>
            <a:r>
              <a:rPr lang="ru-RU" smtClean="0">
                <a:latin typeface="Impact" pitchFamily="34" charset="0"/>
              </a:rPr>
              <a:t>Наследственные заболевания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38200" y="3048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Синдром Марфана</a:t>
            </a:r>
          </a:p>
        </p:txBody>
      </p:sp>
      <p:pic>
        <p:nvPicPr>
          <p:cNvPr id="21518" name="Picture 14" descr="E:\Documents and Settings\Serg\Рабочий стол\новый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1420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E:\Documents and Settings\Serg\Рабочий стол\новый-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09600"/>
            <a:ext cx="33528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 advAuto="0"/>
      <p:bldP spid="215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sz="3200" smtClean="0"/>
              <a:t>Экологически обоснованное будущее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3629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Уже разработаны и применяются новые технологии, созвучные законам природы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Исчезнут промышленные свалки и резко сократиться добыча металлов, их источником станет вторичное сырье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Безотходная промышленность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Преобладает ветровая волновая энергетика, развита гидротермальная энергетика, биогазовые энергоустановки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Освоено подземное пространство (грузовые транспортные потоки)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Сокращение использования синтетических компонентов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Развитие скоростного (монорельсового наземного и туннельного) комфортабельного общественного транспорта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Переход индивидуального автотранспорта на возобновимые топлива (водород, солнечные батареи)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Увеличение площади зеленых насаждений на горожанина до 25 М</a:t>
            </a:r>
            <a:r>
              <a:rPr lang="ru-RU" sz="2200" baseline="30000">
                <a:solidFill>
                  <a:srgbClr val="6600CC"/>
                </a:solidFill>
              </a:rPr>
              <a:t>2</a:t>
            </a:r>
            <a:endParaRPr lang="ru-RU" sz="2200">
              <a:solidFill>
                <a:srgbClr val="6600CC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Воспитание экологической культуры</a:t>
            </a:r>
          </a:p>
          <a:p>
            <a:pPr marL="457200" indent="-457200">
              <a:buFontTx/>
              <a:buAutoNum type="arabicPeriod"/>
            </a:pPr>
            <a:r>
              <a:rPr lang="ru-RU" sz="2200">
                <a:solidFill>
                  <a:srgbClr val="6600CC"/>
                </a:solidFill>
              </a:rPr>
              <a:t>Увеличение средней продолжительности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D:\Serg\Мои рисунки\PICTURE\0005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10668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00"/>
                </a:solidFill>
                <a:latin typeface="Impact" pitchFamily="34" charset="0"/>
              </a:rPr>
              <a:t>Экологические проблемы Челябинской области и здоровье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Georgia" pitchFamily="18" charset="0"/>
              </a:rPr>
              <a:t>Самые неблагополучные регионы России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39750" y="2060575"/>
            <a:ext cx="7775575" cy="3887788"/>
            <a:chOff x="1146" y="1969"/>
            <a:chExt cx="8891" cy="4592"/>
          </a:xfrm>
        </p:grpSpPr>
        <p:sp>
          <p:nvSpPr>
            <p:cNvPr id="26629" name="AutoShape 5"/>
            <p:cNvSpPr>
              <a:spLocks noChangeAspect="1" noChangeArrowheads="1"/>
            </p:cNvSpPr>
            <p:nvPr/>
          </p:nvSpPr>
          <p:spPr bwMode="auto">
            <a:xfrm>
              <a:off x="1146" y="1969"/>
              <a:ext cx="8891" cy="4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956" y="3778"/>
              <a:ext cx="1695" cy="181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275" y="4334"/>
              <a:ext cx="2401" cy="125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6932" y="4613"/>
              <a:ext cx="2259" cy="9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5098" y="2247"/>
              <a:ext cx="1269" cy="6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chemeClr val="bg2"/>
                  </a:solidFill>
                  <a:latin typeface="Tahoma" pitchFamily="34" charset="0"/>
                </a:rPr>
                <a:t>I</a:t>
              </a:r>
            </a:p>
            <a:p>
              <a:pPr algn="ctr"/>
              <a:r>
                <a:rPr lang="ru-RU" sz="1200" b="1">
                  <a:solidFill>
                    <a:schemeClr val="bg2"/>
                  </a:solidFill>
                  <a:latin typeface="Tahoma" pitchFamily="34" charset="0"/>
                </a:rPr>
                <a:t>Место</a:t>
              </a:r>
              <a:endParaRPr lang="ru-RU" sz="180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2558" y="3221"/>
              <a:ext cx="1835" cy="69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chemeClr val="bg2"/>
                  </a:solidFill>
                  <a:latin typeface="Tahoma" pitchFamily="34" charset="0"/>
                </a:rPr>
                <a:t>II</a:t>
              </a:r>
            </a:p>
            <a:p>
              <a:pPr algn="ctr"/>
              <a:r>
                <a:rPr lang="ru-RU" sz="1200" b="1">
                  <a:solidFill>
                    <a:schemeClr val="bg2"/>
                  </a:solidFill>
                  <a:latin typeface="Tahoma" pitchFamily="34" charset="0"/>
                </a:rPr>
                <a:t>Место</a:t>
              </a:r>
              <a:endParaRPr lang="ru-RU" sz="180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7073" y="3221"/>
              <a:ext cx="1977" cy="6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>
                  <a:solidFill>
                    <a:schemeClr val="bg2"/>
                  </a:solidFill>
                  <a:latin typeface="Tahoma" pitchFamily="34" charset="0"/>
                </a:rPr>
                <a:t>III</a:t>
              </a:r>
            </a:p>
            <a:p>
              <a:pPr algn="ctr"/>
              <a:r>
                <a:rPr lang="ru-RU" sz="1200" b="1">
                  <a:solidFill>
                    <a:schemeClr val="bg2"/>
                  </a:solidFill>
                  <a:latin typeface="Tahoma" pitchFamily="34" charset="0"/>
                </a:rPr>
                <a:t>Место </a:t>
              </a:r>
            </a:p>
            <a:p>
              <a:endParaRPr lang="ru-RU" sz="180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5098" y="4195"/>
              <a:ext cx="1412" cy="69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i="1">
                  <a:solidFill>
                    <a:srgbClr val="FFFF00"/>
                  </a:solidFill>
                  <a:latin typeface="Tahoma" pitchFamily="34" charset="0"/>
                </a:rPr>
                <a:t>Кемеровская область</a:t>
              </a:r>
              <a:endParaRPr lang="ru-RU" sz="1800">
                <a:latin typeface="Tahoma" pitchFamily="34" charset="0"/>
              </a:endParaRP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2699" y="4613"/>
              <a:ext cx="1834" cy="69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i="1">
                  <a:solidFill>
                    <a:srgbClr val="FFFF00"/>
                  </a:solidFill>
                  <a:latin typeface="Tahoma" pitchFamily="34" charset="0"/>
                </a:rPr>
                <a:t>Свердловская область</a:t>
              </a:r>
              <a:endParaRPr lang="ru-RU" sz="1800">
                <a:latin typeface="Tahoma" pitchFamily="34" charset="0"/>
              </a:endParaRPr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7073" y="4752"/>
              <a:ext cx="1977" cy="69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i="1">
                  <a:solidFill>
                    <a:srgbClr val="FFFF00"/>
                  </a:solidFill>
                  <a:latin typeface="Tahoma" pitchFamily="34" charset="0"/>
                </a:rPr>
                <a:t>Челябинская область</a:t>
              </a:r>
              <a:endParaRPr lang="ru-RU" sz="18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Georgia" pitchFamily="18" charset="0"/>
              </a:rPr>
              <a:t>Причины неблагоприятной экологической обстановки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1752600"/>
          <a:ext cx="5334000" cy="4800600"/>
        </p:xfrm>
        <a:graphic>
          <a:graphicData uri="http://schemas.openxmlformats.org/presentationml/2006/ole">
            <p:oleObj spid="_x0000_s1026" name="Worksheet" r:id="rId3" imgW="3933848" imgH="3686213" progId="Excel.Sheet.8">
              <p:embed followColorScheme="full"/>
            </p:oleObj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29238" y="1905000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На 10% территории области сосредоточено 83% населения, 80% промышленного производства, которое даёт 90% атмосферного и 75% гидросферного загрязнения</a:t>
            </a:r>
            <a:endParaRPr lang="ru-RU" sz="1600" smtClean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OleChart spid="29699" grpId="0"/>
      <p:bldP spid="29700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Основные источники загрязнения-</a:t>
            </a:r>
            <a:br>
              <a:rPr lang="ru-RU" sz="3200" smtClean="0"/>
            </a:br>
            <a:r>
              <a:rPr lang="ru-RU" sz="3200" smtClean="0">
                <a:solidFill>
                  <a:schemeClr val="tx1"/>
                </a:solidFill>
              </a:rPr>
              <a:t> черная, цветная металлургия и тепловая энергетика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3814763" cy="19812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В связи с переходом Аргаяшской, Южноуральской, Троицкой ГРЭС на газ выбросы заметно сократились, но… за ними не успевают предприятия металлургического комплекса.</a:t>
            </a:r>
          </a:p>
        </p:txBody>
      </p:sp>
      <p:pic>
        <p:nvPicPr>
          <p:cNvPr id="31750" name="Picture 6" descr="500-P1000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41052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E:\Documents and Settings\Serg\Рабочий стол\clip_image0031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381000" y="3962400"/>
            <a:ext cx="411480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Georgia" pitchFamily="18" charset="0"/>
              </a:rPr>
              <a:t>Основные загрязнители окружающей среды на территории области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60575"/>
            <a:ext cx="360045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Помимо промышленных источников загрязнения на территории области скопилось 240 млн. т токсичных отходов, что составляет 15,1% общероссийских показателей. С такими показателями Челябинская область вышла в «ЛИДЕРЫ»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267200" y="1628775"/>
          <a:ext cx="4495800" cy="4679950"/>
        </p:xfrm>
        <a:graphic>
          <a:graphicData uri="http://schemas.openxmlformats.org/presentationml/2006/ole">
            <p:oleObj spid="_x0000_s2050" name="Диаграмма" r:id="rId3" imgW="4038585" imgH="411486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 advAuto="0"/>
      <p:bldOleChart spid="30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Impact" pitchFamily="34" charset="0"/>
              </a:rPr>
              <a:t>Загрязнение поверхностных водных ресурсов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4" name="Picture 6" descr="D:\Serg\Мои рисунки\26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72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304800"/>
            <a:ext cx="7772400" cy="984250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chemeClr val="tx1"/>
                </a:solidFill>
                <a:latin typeface="Georgia" pitchFamily="18" charset="0"/>
              </a:rPr>
              <a:t>По </a:t>
            </a:r>
            <a:r>
              <a:rPr lang="en-US" sz="2200" smtClean="0">
                <a:solidFill>
                  <a:schemeClr val="tx1"/>
                </a:solidFill>
                <a:latin typeface="Georgia" pitchFamily="18" charset="0"/>
              </a:rPr>
              <a:t>V</a:t>
            </a:r>
            <a:r>
              <a:rPr lang="ru-RU" sz="2200" smtClean="0">
                <a:solidFill>
                  <a:schemeClr val="tx1"/>
                </a:solidFill>
                <a:latin typeface="Georgia" pitchFamily="18" charset="0"/>
              </a:rPr>
              <a:t> сброса сточных вод Челябинская область занимает в стране 8 место (3% общероссийских), но является одной из самых необеспеченных водой регионов России.</a:t>
            </a:r>
          </a:p>
        </p:txBody>
      </p:sp>
      <p:graphicFrame>
        <p:nvGraphicFramePr>
          <p:cNvPr id="33840" name="Group 48"/>
          <p:cNvGraphicFramePr>
            <a:graphicFrameLocks noGrp="1"/>
          </p:cNvGraphicFramePr>
          <p:nvPr>
            <p:ph sz="quarter" idx="1"/>
          </p:nvPr>
        </p:nvGraphicFramePr>
        <p:xfrm>
          <a:off x="457200" y="1628775"/>
          <a:ext cx="4038600" cy="2232025"/>
        </p:xfrm>
        <a:graphic>
          <a:graphicData uri="http://schemas.openxmlformats.org/drawingml/2006/table">
            <a:tbl>
              <a:tblPr/>
              <a:tblGrid>
                <a:gridCol w="2790825"/>
                <a:gridCol w="1247775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" pitchFamily="2" charset="0"/>
                        </a:rPr>
                        <a:t>Свердловская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В 4,5 раза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39" name="Group 47"/>
          <p:cNvGraphicFramePr>
            <a:graphicFrameLocks noGrp="1"/>
          </p:cNvGraphicFramePr>
          <p:nvPr>
            <p:ph sz="quarter" idx="2"/>
          </p:nvPr>
        </p:nvGraphicFramePr>
        <p:xfrm>
          <a:off x="468313" y="4076700"/>
          <a:ext cx="4103687" cy="2520950"/>
        </p:xfrm>
        <a:graphic>
          <a:graphicData uri="http://schemas.openxmlformats.org/drawingml/2006/table">
            <a:tbl>
              <a:tblPr/>
              <a:tblGrid>
                <a:gridCol w="2808287"/>
                <a:gridCol w="1295400"/>
              </a:tblGrid>
              <a:tr h="252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bat" pitchFamily="2" charset="0"/>
                        </a:rPr>
                        <a:t>Оренбургская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bat" pitchFamily="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Times New Roman" pitchFamily="18" charset="0"/>
                        </a:rPr>
                        <a:t>В 3 раза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12" name="Picture 20" descr="i?id=14319625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2808287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14" name="Picture 22" descr="i?id=4470714&amp;tov=3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8313" y="1628775"/>
            <a:ext cx="2808287" cy="2232025"/>
          </a:xfrm>
        </p:spPr>
      </p:pic>
      <p:pic>
        <p:nvPicPr>
          <p:cNvPr id="33819" name="Picture 27" descr="D:\Serg\PROGRAMMS\Карта Челябинской области\Общегеографическая карта районов Челябинской области.files\regionmap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lum bright="-100000"/>
          </a:blip>
          <a:srcRect/>
          <a:stretch>
            <a:fillRect/>
          </a:stretch>
        </p:blipFill>
        <p:spPr>
          <a:xfrm>
            <a:off x="4800600" y="1447800"/>
            <a:ext cx="3962400" cy="5105400"/>
          </a:xfr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486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Лист Microsoft Office Excel 97-2003</vt:lpstr>
      <vt:lpstr>Диаграмма</vt:lpstr>
      <vt:lpstr>Геномные мутации</vt:lpstr>
      <vt:lpstr>Хромосомные мутации</vt:lpstr>
      <vt:lpstr>Экологические проблемы Челябинской области и здоровье населения</vt:lpstr>
      <vt:lpstr>Самые неблагополучные регионы России</vt:lpstr>
      <vt:lpstr>Причины неблагоприятной экологической обстановки</vt:lpstr>
      <vt:lpstr>Основные источники загрязнения-  черная, цветная металлургия и тепловая энергетика</vt:lpstr>
      <vt:lpstr>Основные загрязнители окружающей среды на территории области</vt:lpstr>
      <vt:lpstr>Загрязнение поверхностных водных ресурсов</vt:lpstr>
      <vt:lpstr>По V сброса сточных вод Челябинская область занимает в стране 8 место (3% общероссийских), но является одной из самых необеспеченных водой регионов России.</vt:lpstr>
      <vt:lpstr>Река Миасс</vt:lpstr>
      <vt:lpstr>Основные загрязнители водных ресурсов</vt:lpstr>
      <vt:lpstr>Слайд 12</vt:lpstr>
      <vt:lpstr>В последнее время на территории области появилось много предприятий по утилизации отходов металлургических и энергетических производств</vt:lpstr>
      <vt:lpstr>Радиационное загрязнение</vt:lpstr>
      <vt:lpstr>ПО «Маяк»</vt:lpstr>
      <vt:lpstr>Органы подвергающиеся облучению</vt:lpstr>
      <vt:lpstr>Результат-  высокая заболеваемость раком!</vt:lpstr>
      <vt:lpstr>Экология Южноуральска и здоровье человека</vt:lpstr>
      <vt:lpstr> В 2002 году на 1 жителя Южноуральска приходилось 291 кг выбросов загрязняющих веществ.  Результат: заболевание раком выше средних значений по области, растет заболевание органов дыхания.</vt:lpstr>
      <vt:lpstr>Экологически обоснованное будущее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Челябинской области и здоровье населения</dc:title>
  <dc:creator>METODIST</dc:creator>
  <cp:lastModifiedBy>METODIST</cp:lastModifiedBy>
  <cp:revision>5</cp:revision>
  <dcterms:created xsi:type="dcterms:W3CDTF">2013-06-13T08:01:33Z</dcterms:created>
  <dcterms:modified xsi:type="dcterms:W3CDTF">2013-06-13T08:10:01Z</dcterms:modified>
</cp:coreProperties>
</file>