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71" r:id="rId13"/>
    <p:sldId id="266" r:id="rId14"/>
    <p:sldId id="269" r:id="rId15"/>
    <p:sldId id="272" r:id="rId16"/>
    <p:sldId id="270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64B5E-D020-4CCA-BBA5-BCB62095B77D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9C72B-3193-423A-8167-2A1E71E70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643998" cy="16002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Тимофеев-Ресовский </a:t>
            </a:r>
            <a:r>
              <a:rPr lang="ru-RU" b="1" dirty="0">
                <a:latin typeface="Comic Sans MS" pitchFamily="66" charset="0"/>
              </a:rPr>
              <a:t>Николай Владимирович </a:t>
            </a:r>
            <a:r>
              <a:rPr lang="ru-RU" b="1" dirty="0" smtClean="0">
                <a:latin typeface="Comic Sans MS" pitchFamily="66" charset="0"/>
              </a:rPr>
              <a:t>– выдающийся русский генетик.</a:t>
            </a:r>
            <a:r>
              <a:rPr lang="ru-RU" dirty="0">
                <a:latin typeface="Comic Sans MS" pitchFamily="66" charset="0"/>
              </a:rPr>
              <a:t/>
            </a:r>
            <a:br>
              <a:rPr lang="ru-RU" dirty="0">
                <a:latin typeface="Comic Sans MS" pitchFamily="66" charset="0"/>
              </a:rPr>
            </a:br>
            <a:endParaRPr lang="ru-RU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571744"/>
            <a:ext cx="9144000" cy="1571636"/>
          </a:xfrm>
        </p:spPr>
        <p:txBody>
          <a:bodyPr>
            <a:noAutofit/>
          </a:bodyPr>
          <a:lstStyle/>
          <a:p>
            <a:pPr algn="l"/>
            <a:r>
              <a:rPr lang="ru-RU" sz="8800" dirty="0" smtClean="0">
                <a:solidFill>
                  <a:schemeClr val="tx1"/>
                </a:solidFill>
                <a:latin typeface="Comic Sans MS" pitchFamily="66" charset="0"/>
              </a:rPr>
              <a:t>1900           1981</a:t>
            </a:r>
            <a:endParaRPr lang="ru-RU" sz="8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6" name="Picture 2" descr="E:\timofeev_resovski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928802"/>
            <a:ext cx="3357586" cy="477940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chemeClr val="tx2">
                <a:lumMod val="20000"/>
                <a:lumOff val="80000"/>
              </a:schemeClr>
            </a:gs>
            <a:gs pos="33000">
              <a:schemeClr val="accent6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8"/>
            <a:ext cx="8229600" cy="4525963"/>
          </a:xfrm>
        </p:spPr>
        <p:txBody>
          <a:bodyPr/>
          <a:lstStyle/>
          <a:p>
            <a:pPr algn="ctr"/>
            <a:r>
              <a:rPr lang="ru-RU" dirty="0"/>
              <a:t>Совместно с физиком М. </a:t>
            </a:r>
            <a:r>
              <a:rPr lang="ru-RU" dirty="0" err="1"/>
              <a:t>Дельбрюком</a:t>
            </a:r>
            <a:r>
              <a:rPr lang="ru-RU" dirty="0"/>
              <a:t> Тимофеев-Ресовский создал первую биофизическую модель структуры гена и предложил возможные пути его изменения.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chemeClr val="accent3">
                <a:lumMod val="60000"/>
                <a:lumOff val="40000"/>
              </a:schemeClr>
            </a:gs>
            <a:gs pos="33000">
              <a:srgbClr val="FFFF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8229600" cy="4525963"/>
          </a:xfrm>
        </p:spPr>
        <p:txBody>
          <a:bodyPr/>
          <a:lstStyle/>
          <a:p>
            <a:pPr algn="ctr"/>
            <a:r>
              <a:rPr lang="ru-RU" dirty="0"/>
              <a:t>Изучая начальные этапы внутривидовой дифференциации, сформулировал и развил учение о </a:t>
            </a:r>
            <a:r>
              <a:rPr lang="ru-RU" dirty="0" err="1"/>
              <a:t>микроэволюции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chemeClr val="accent5">
                <a:lumMod val="60000"/>
                <a:lumOff val="40000"/>
              </a:schemeClr>
            </a:gs>
            <a:gs pos="71001">
              <a:schemeClr val="accent1">
                <a:lumMod val="60000"/>
                <a:lumOff val="40000"/>
              </a:schemeClr>
            </a:gs>
            <a:gs pos="81000">
              <a:schemeClr val="tx2">
                <a:lumMod val="40000"/>
                <a:lumOff val="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1090" y="214290"/>
            <a:ext cx="185710" cy="12033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4200" dirty="0" smtClean="0">
                <a:latin typeface="Comic Sans MS" pitchFamily="66" charset="0"/>
              </a:rPr>
              <a:t>Н. В. Тимофеев-Ресовский — автор десятков научных статей (многие из которых опубликованы на иностранных языках в лидирующих международных журналах 1920—1930-х гг.), глав в коллективных монографиях и книг. </a:t>
            </a:r>
            <a:r>
              <a:rPr lang="ru-RU" sz="4200" dirty="0" smtClean="0">
                <a:latin typeface="Comic Sans MS" pitchFamily="66" charset="0"/>
              </a:rPr>
              <a:t>Ниже </a:t>
            </a:r>
            <a:r>
              <a:rPr lang="ru-RU" sz="4200" dirty="0" smtClean="0">
                <a:latin typeface="Comic Sans MS" pitchFamily="66" charset="0"/>
              </a:rPr>
              <a:t>указаны только книги, известные широкому кругу российских читателей.</a:t>
            </a:r>
          </a:p>
          <a:p>
            <a:pPr lvl="0" algn="ctr"/>
            <a:r>
              <a:rPr lang="en-US" sz="4200" dirty="0" err="1" smtClean="0">
                <a:latin typeface="Comic Sans MS" pitchFamily="66" charset="0"/>
              </a:rPr>
              <a:t>Timofeeff-Ressovsky</a:t>
            </a:r>
            <a:r>
              <a:rPr lang="en-US" sz="4200" dirty="0" smtClean="0">
                <a:latin typeface="Comic Sans MS" pitchFamily="66" charset="0"/>
              </a:rPr>
              <a:t> N.W., Zimmer K.G. "</a:t>
            </a:r>
            <a:r>
              <a:rPr lang="en-US" sz="4200" dirty="0" err="1" smtClean="0">
                <a:latin typeface="Comic Sans MS" pitchFamily="66" charset="0"/>
              </a:rPr>
              <a:t>Biophysik</a:t>
            </a:r>
            <a:r>
              <a:rPr lang="en-US" sz="4200" dirty="0" smtClean="0">
                <a:latin typeface="Comic Sans MS" pitchFamily="66" charset="0"/>
              </a:rPr>
              <a:t>". I. Das </a:t>
            </a:r>
            <a:r>
              <a:rPr lang="en-US" sz="4200" dirty="0" err="1" smtClean="0">
                <a:latin typeface="Comic Sans MS" pitchFamily="66" charset="0"/>
              </a:rPr>
              <a:t>Trefferprinzip</a:t>
            </a:r>
            <a:r>
              <a:rPr lang="en-US" sz="4200" dirty="0" smtClean="0">
                <a:latin typeface="Comic Sans MS" pitchFamily="66" charset="0"/>
              </a:rPr>
              <a:t> in </a:t>
            </a:r>
            <a:r>
              <a:rPr lang="en-US" sz="4200" dirty="0" err="1" smtClean="0">
                <a:latin typeface="Comic Sans MS" pitchFamily="66" charset="0"/>
              </a:rPr>
              <a:t>der</a:t>
            </a:r>
            <a:r>
              <a:rPr lang="en-US" sz="4200" dirty="0" smtClean="0">
                <a:latin typeface="Comic Sans MS" pitchFamily="66" charset="0"/>
              </a:rPr>
              <a:t> </a:t>
            </a:r>
            <a:r>
              <a:rPr lang="en-US" sz="4200" dirty="0" err="1" smtClean="0">
                <a:latin typeface="Comic Sans MS" pitchFamily="66" charset="0"/>
              </a:rPr>
              <a:t>Biologie</a:t>
            </a:r>
            <a:r>
              <a:rPr lang="en-US" sz="4200" dirty="0" smtClean="0">
                <a:latin typeface="Comic Sans MS" pitchFamily="66" charset="0"/>
              </a:rPr>
              <a:t>. - Leipzig, </a:t>
            </a:r>
            <a:r>
              <a:rPr lang="en-US" sz="4200" dirty="0" err="1" smtClean="0">
                <a:latin typeface="Comic Sans MS" pitchFamily="66" charset="0"/>
              </a:rPr>
              <a:t>Hirzel</a:t>
            </a:r>
            <a:r>
              <a:rPr lang="en-US" sz="4200" dirty="0" smtClean="0">
                <a:latin typeface="Comic Sans MS" pitchFamily="66" charset="0"/>
              </a:rPr>
              <a:t> </a:t>
            </a:r>
            <a:r>
              <a:rPr lang="en-US" sz="4200" dirty="0" err="1" smtClean="0">
                <a:latin typeface="Comic Sans MS" pitchFamily="66" charset="0"/>
              </a:rPr>
              <a:t>Verlag</a:t>
            </a:r>
            <a:r>
              <a:rPr lang="en-US" sz="4200" dirty="0" smtClean="0">
                <a:latin typeface="Comic Sans MS" pitchFamily="66" charset="0"/>
              </a:rPr>
              <a:t>, 1947. - 317 s.</a:t>
            </a:r>
            <a:endParaRPr lang="ru-RU" sz="4200" dirty="0" smtClean="0">
              <a:latin typeface="Comic Sans MS" pitchFamily="66" charset="0"/>
            </a:endParaRPr>
          </a:p>
          <a:p>
            <a:pPr lvl="0" algn="ctr"/>
            <a:r>
              <a:rPr lang="ru-RU" sz="4200" dirty="0" smtClean="0">
                <a:latin typeface="Comic Sans MS" pitchFamily="66" charset="0"/>
              </a:rPr>
              <a:t>Тимофеев-Ресовский Н. В., Воронцов Н. Н., Яблоков А. В. «Краткий очерк теории эволюции». — М.: Наука, 1969. 408 с. / 2-е изд. — М.: Наука, 1978.</a:t>
            </a:r>
          </a:p>
          <a:p>
            <a:pPr lvl="0" algn="ctr"/>
            <a:r>
              <a:rPr lang="ru-RU" sz="4200" dirty="0" smtClean="0">
                <a:latin typeface="Comic Sans MS" pitchFamily="66" charset="0"/>
              </a:rPr>
              <a:t>Тимофеев-Ресовский Н. В., Иванов Вл. И., </a:t>
            </a:r>
            <a:r>
              <a:rPr lang="ru-RU" sz="4200" dirty="0" err="1" smtClean="0">
                <a:latin typeface="Comic Sans MS" pitchFamily="66" charset="0"/>
              </a:rPr>
              <a:t>Корогодин</a:t>
            </a:r>
            <a:r>
              <a:rPr lang="ru-RU" sz="4200" dirty="0" smtClean="0">
                <a:latin typeface="Comic Sans MS" pitchFamily="66" charset="0"/>
              </a:rPr>
              <a:t> В. И.. «Применение принципа попадания в радиобиологии». — М.: </a:t>
            </a:r>
            <a:r>
              <a:rPr lang="ru-RU" sz="4200" dirty="0" err="1" smtClean="0">
                <a:latin typeface="Comic Sans MS" pitchFamily="66" charset="0"/>
              </a:rPr>
              <a:t>Атомиздат</a:t>
            </a:r>
            <a:r>
              <a:rPr lang="ru-RU" sz="4200" dirty="0" smtClean="0">
                <a:latin typeface="Comic Sans MS" pitchFamily="66" charset="0"/>
              </a:rPr>
              <a:t>, 1968.</a:t>
            </a:r>
          </a:p>
          <a:p>
            <a:pPr lvl="0" algn="ctr"/>
            <a:r>
              <a:rPr lang="ru-RU" sz="4200" dirty="0" smtClean="0">
                <a:latin typeface="Comic Sans MS" pitchFamily="66" charset="0"/>
              </a:rPr>
              <a:t>Тимофеев-Ресовский Н. В., Яблоков А. В., Глотов Н. В. «Очерк учения о популяции». — М.: Наука, 1973.</a:t>
            </a:r>
          </a:p>
          <a:p>
            <a:pPr lvl="0" algn="ctr"/>
            <a:r>
              <a:rPr lang="ru-RU" sz="4200" dirty="0" smtClean="0">
                <a:latin typeface="Comic Sans MS" pitchFamily="66" charset="0"/>
              </a:rPr>
              <a:t>Тимофеев-Ресовский Н. В., Савич А. В., Шальнов М. И.. «Введение в молекулярную радиобиологию». — М.: Изд-во «Медицина», 1981.</a:t>
            </a:r>
          </a:p>
          <a:p>
            <a:pPr lvl="0" algn="ctr"/>
            <a:r>
              <a:rPr lang="ru-RU" sz="4200" dirty="0" smtClean="0">
                <a:latin typeface="Comic Sans MS" pitchFamily="66" charset="0"/>
              </a:rPr>
              <a:t>Н. В. Тимофеев-Ресовский, «Воспоминания». — М.: АО Издательская группа «Прогресс» </a:t>
            </a:r>
            <a:r>
              <a:rPr lang="ru-RU" sz="4200" dirty="0" err="1" smtClean="0">
                <a:latin typeface="Comic Sans MS" pitchFamily="66" charset="0"/>
              </a:rPr>
              <a:t>Пангея</a:t>
            </a:r>
            <a:r>
              <a:rPr lang="ru-RU" sz="4200" dirty="0" smtClean="0">
                <a:latin typeface="Comic Sans MS" pitchFamily="66" charset="0"/>
              </a:rPr>
              <a:t>, 1995.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58214" y="357166"/>
            <a:ext cx="328586" cy="10604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580"/>
            <a:ext cx="8329642" cy="642942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Умер ученый в 1981 г.  В газете «Известия» 17 октября 1991 г. появилось сообщение о пересмотре дела Тимофеева-Ресовского за отсутствием в его действиях состава преступления. Тимофеев-Ресовский был реабилитирован только в 1992 г.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/>
          </a:bodyPr>
          <a:lstStyle/>
          <a:p>
            <a:pPr algn="ctr"/>
            <a:r>
              <a:rPr lang="ru-RU" dirty="0" smtClean="0"/>
              <a:t>Биография Тимофеева-Ресовского была положена в основу документального романа Даниила </a:t>
            </a:r>
            <a:r>
              <a:rPr lang="ru-RU" dirty="0" err="1" smtClean="0"/>
              <a:t>Гранина</a:t>
            </a:r>
            <a:r>
              <a:rPr lang="ru-RU" dirty="0" smtClean="0"/>
              <a:t> «Зубр». История лаборатории в </a:t>
            </a:r>
            <a:r>
              <a:rPr lang="ru-RU" dirty="0" err="1" smtClean="0"/>
              <a:t>Берлин-Бухе</a:t>
            </a:r>
            <a:r>
              <a:rPr lang="ru-RU" dirty="0" smtClean="0"/>
              <a:t> положена в основу романа </a:t>
            </a:r>
            <a:r>
              <a:rPr lang="ru-RU" dirty="0" err="1" smtClean="0"/>
              <a:t>Элли</a:t>
            </a:r>
            <a:r>
              <a:rPr lang="ru-RU" dirty="0" smtClean="0"/>
              <a:t> </a:t>
            </a:r>
            <a:r>
              <a:rPr lang="ru-RU" dirty="0" err="1" smtClean="0"/>
              <a:t>Вельт</a:t>
            </a:r>
            <a:r>
              <a:rPr lang="ru-RU" dirty="0" smtClean="0"/>
              <a:t> (</a:t>
            </a:r>
            <a:r>
              <a:rPr lang="ru-RU" dirty="0" err="1" smtClean="0"/>
              <a:t>Elly</a:t>
            </a:r>
            <a:r>
              <a:rPr lang="ru-RU" dirty="0" smtClean="0"/>
              <a:t> </a:t>
            </a:r>
            <a:r>
              <a:rPr lang="ru-RU" dirty="0" err="1" smtClean="0"/>
              <a:t>Welt</a:t>
            </a:r>
            <a:r>
              <a:rPr lang="ru-RU" dirty="0" smtClean="0"/>
              <a:t>) </a:t>
            </a:r>
            <a:r>
              <a:rPr lang="ru-RU" dirty="0" err="1" smtClean="0"/>
              <a:t>Berlin</a:t>
            </a:r>
            <a:r>
              <a:rPr lang="ru-RU" dirty="0" smtClean="0"/>
              <a:t> </a:t>
            </a:r>
            <a:r>
              <a:rPr lang="ru-RU" dirty="0" err="1" smtClean="0"/>
              <a:t>Wild</a:t>
            </a:r>
            <a:r>
              <a:rPr lang="ru-RU" dirty="0" smtClean="0"/>
              <a:t>, где все участники, хотя и вполне узнаваемые, выведены под вымышленными именами. В фонотеке в городе Пущино-на-Оке хранится собрание магнитофонных записей с устными рассказами Н. В. Тимофеева-Ресовского, часть которых опубликована в виде воспоминаний.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4643470" cy="5054617"/>
          </a:xfrm>
        </p:spPr>
        <p:txBody>
          <a:bodyPr/>
          <a:lstStyle/>
          <a:p>
            <a:r>
              <a:rPr lang="ru-RU" sz="4000" dirty="0" smtClean="0">
                <a:latin typeface="Comic Sans MS" pitchFamily="66" charset="0"/>
              </a:rPr>
              <a:t>Д. </a:t>
            </a:r>
            <a:r>
              <a:rPr lang="ru-RU" sz="4000" dirty="0" err="1" smtClean="0">
                <a:latin typeface="Comic Sans MS" pitchFamily="66" charset="0"/>
              </a:rPr>
              <a:t>Гранин</a:t>
            </a:r>
            <a:r>
              <a:rPr lang="ru-RU" sz="4000" dirty="0" smtClean="0">
                <a:latin typeface="Comic Sans MS" pitchFamily="66" charset="0"/>
              </a:rPr>
              <a:t> написал </a:t>
            </a:r>
            <a:r>
              <a:rPr lang="ru-RU" sz="4000" dirty="0" smtClean="0">
                <a:latin typeface="Comic Sans MS" pitchFamily="66" charset="0"/>
              </a:rPr>
              <a:t>о </a:t>
            </a:r>
            <a:r>
              <a:rPr lang="ru-RU" sz="4000" dirty="0" smtClean="0">
                <a:latin typeface="Comic Sans MS" pitchFamily="66" charset="0"/>
              </a:rPr>
              <a:t>ученом документально-художественную повесть «Зубр».</a:t>
            </a:r>
            <a:endParaRPr lang="ru-RU" sz="4000" dirty="0" smtClean="0">
              <a:latin typeface="Comic Sans MS" pitchFamily="66" charset="0"/>
            </a:endParaRPr>
          </a:p>
          <a:p>
            <a:endParaRPr lang="ru-RU" dirty="0"/>
          </a:p>
        </p:txBody>
      </p:sp>
      <p:pic>
        <p:nvPicPr>
          <p:cNvPr id="2050" name="Picture 2" descr="E:\8286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14356"/>
            <a:ext cx="3333750" cy="5514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FF99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4786346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>
                <a:latin typeface="Comic Sans MS" pitchFamily="66" charset="0"/>
              </a:rPr>
              <a:t>"Видно было по его коренастой фигуре, по его ручищам, какой огромной физической силы был этот человек. Лицо его было изрезано морщинами жизни бурной и значительной. Следы минувших схваток, отчаянных схваток, не безобразили, а скорее украшали его сильную, породистую физиономию. И держался он по-иному, чем все, – свободнее, раскованнее. Чувствовалось, что безоглядность присуща его натуре. Он позволял себе быть самим собою. Каким-то образом он сохранял эту привилегию детей. В нем были изысканность и – грубость. И то и другое соответствовало легендам о его аристократических предках и о его драках с уголовниками". </a:t>
            </a:r>
          </a:p>
          <a:p>
            <a:pPr algn="r"/>
            <a:r>
              <a:rPr lang="ru-RU" i="1" dirty="0" err="1">
                <a:latin typeface="Comic Sans MS" pitchFamily="66" charset="0"/>
              </a:rPr>
              <a:t>Д.Гранин</a:t>
            </a:r>
            <a:r>
              <a:rPr lang="ru-RU" i="1" dirty="0">
                <a:latin typeface="Comic Sans MS" pitchFamily="66" charset="0"/>
              </a:rPr>
              <a:t> </a:t>
            </a:r>
          </a:p>
          <a:p>
            <a:endParaRPr lang="ru-RU" dirty="0"/>
          </a:p>
        </p:txBody>
      </p:sp>
      <p:pic>
        <p:nvPicPr>
          <p:cNvPr id="4" name="Рисунок 3" descr="http://idbras.comcor.ru/PERSONAL/Timofeev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500570"/>
            <a:ext cx="214314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10700" dirty="0" smtClean="0"/>
              <a:t>конец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43834" y="5643578"/>
            <a:ext cx="1042966" cy="482585"/>
          </a:xfrm>
        </p:spPr>
        <p:txBody>
          <a:bodyPr>
            <a:normAutofit fontScale="32500" lnSpcReduction="20000"/>
          </a:bodyPr>
          <a:lstStyle/>
          <a:p>
            <a:endParaRPr lang="ru-RU" sz="9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272" cy="22540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43914" cy="635798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dirty="0">
                <a:latin typeface="Comic Sans MS" pitchFamily="66" charset="0"/>
              </a:rPr>
              <a:t>Родился 7 сентября 1900 г. в Москве. Отец – Владимир Викторович Тимофеев-Ресовский, инженер путей сообщения. Мать – Надежда Николаевна, урожденная Всеволожская. Род Тимофеевых-Ресовских по одной линии восходит к петровским дворянам «8-го класса» Тимофеевым, по другой линии – Ресовских (</a:t>
            </a:r>
            <a:r>
              <a:rPr lang="ru-RU" sz="3600" dirty="0" err="1">
                <a:latin typeface="Comic Sans MS" pitchFamily="66" charset="0"/>
              </a:rPr>
              <a:t>Рясовских</a:t>
            </a:r>
            <a:r>
              <a:rPr lang="ru-RU" sz="3600" dirty="0">
                <a:latin typeface="Comic Sans MS" pitchFamily="66" charset="0"/>
              </a:rPr>
              <a:t>) – происходит из духовенства.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Учеба.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8786874" cy="6143644"/>
          </a:xfrm>
        </p:spPr>
        <p:txBody>
          <a:bodyPr>
            <a:normAutofit fontScale="55000" lnSpcReduction="20000"/>
          </a:bodyPr>
          <a:lstStyle/>
          <a:p>
            <a:r>
              <a:rPr lang="ru-RU" sz="4000" dirty="0">
                <a:latin typeface="Comic Sans MS" pitchFamily="66" charset="0"/>
              </a:rPr>
              <a:t>1911-1913</a:t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Учился в Киевской I Императорской Александровской гимназии</a:t>
            </a:r>
            <a:r>
              <a:rPr lang="ru-RU" sz="4000" dirty="0" smtClean="0">
                <a:latin typeface="Comic Sans MS" pitchFamily="66" charset="0"/>
              </a:rPr>
              <a:t>.</a:t>
            </a:r>
          </a:p>
          <a:p>
            <a:r>
              <a:rPr lang="ru-RU" sz="4000" dirty="0">
                <a:latin typeface="Comic Sans MS" pitchFamily="66" charset="0"/>
              </a:rPr>
              <a:t/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1914-1918</a:t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Учился в Московской </a:t>
            </a:r>
            <a:r>
              <a:rPr lang="ru-RU" sz="4000" dirty="0" err="1">
                <a:latin typeface="Comic Sans MS" pitchFamily="66" charset="0"/>
              </a:rPr>
              <a:t>Флеровской</a:t>
            </a:r>
            <a:r>
              <a:rPr lang="ru-RU" sz="4000" dirty="0">
                <a:latin typeface="Comic Sans MS" pitchFamily="66" charset="0"/>
              </a:rPr>
              <a:t> гимназии</a:t>
            </a:r>
            <a:r>
              <a:rPr lang="ru-RU" sz="4000" dirty="0" smtClean="0">
                <a:latin typeface="Comic Sans MS" pitchFamily="66" charset="0"/>
              </a:rPr>
              <a:t>.</a:t>
            </a:r>
          </a:p>
          <a:p>
            <a:r>
              <a:rPr lang="ru-RU" sz="4000" dirty="0">
                <a:latin typeface="Comic Sans MS" pitchFamily="66" charset="0"/>
              </a:rPr>
              <a:t/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1916-1918</a:t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Учился в Московском городском народном университете им. А.Л. Шанявского</a:t>
            </a:r>
            <a:r>
              <a:rPr lang="ru-RU" sz="4000" dirty="0" smtClean="0">
                <a:latin typeface="Comic Sans MS" pitchFamily="66" charset="0"/>
              </a:rPr>
              <a:t>.</a:t>
            </a:r>
          </a:p>
          <a:p>
            <a:r>
              <a:rPr lang="ru-RU" sz="4000" dirty="0">
                <a:latin typeface="Comic Sans MS" pitchFamily="66" charset="0"/>
              </a:rPr>
              <a:t/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1918-1922</a:t>
            </a:r>
            <a:br>
              <a:rPr lang="ru-RU" sz="4000" dirty="0">
                <a:latin typeface="Comic Sans MS" pitchFamily="66" charset="0"/>
              </a:rPr>
            </a:br>
            <a:r>
              <a:rPr lang="ru-RU" sz="4000" dirty="0">
                <a:latin typeface="Comic Sans MS" pitchFamily="66" charset="0"/>
              </a:rPr>
              <a:t>Учился в Московском университете на естественном отделении физико-математического </a:t>
            </a:r>
            <a:r>
              <a:rPr lang="ru-RU" sz="4000" dirty="0" smtClean="0">
                <a:latin typeface="Comic Sans MS" pitchFamily="66" charset="0"/>
              </a:rPr>
              <a:t>факультета, но диплом об окончании не получил.</a:t>
            </a:r>
          </a:p>
          <a:p>
            <a:endParaRPr lang="ru-RU" sz="4000" dirty="0" smtClean="0">
              <a:latin typeface="Comic Sans MS" pitchFamily="66" charset="0"/>
            </a:endParaRPr>
          </a:p>
          <a:p>
            <a:r>
              <a:rPr lang="ru-RU" sz="4000" dirty="0">
                <a:latin typeface="Comic Sans MS" pitchFamily="66" charset="0"/>
              </a:rPr>
              <a:t>В годы гражданской войны учился нерегулярно, поскольку воевал в составе Красной армии, болел тифом. В 1925 г. окончил Московский университет, где его учителями были замечательные генетики С. С. Четвериков и Н. К. Кольцов</a:t>
            </a:r>
            <a:r>
              <a:rPr lang="ru-RU" sz="4000" dirty="0" smtClean="0">
                <a:latin typeface="Comic Sans MS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29652" y="642918"/>
            <a:ext cx="257148" cy="7747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371477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 1925 по 1945 гг. Тимофеев-Ресовский работал в Германии. Здесь он сделал многие работы по популяционной генетике, активно занимался феногенетикой, привлек к биологическим исследованиям известных физиков. Развивая идеи С.С. </a:t>
            </a:r>
            <a:r>
              <a:rPr lang="ru-RU" dirty="0" err="1"/>
              <a:t>Четверикова</a:t>
            </a:r>
            <a:r>
              <a:rPr lang="ru-RU" dirty="0"/>
              <a:t>, занялся радиационной генетикой – исследованиями мутаций, вызываемыми облучением. Он первый понял, что в скором времени эта тема может стать одной из самых животрепещущих.</a:t>
            </a:r>
          </a:p>
        </p:txBody>
      </p:sp>
      <p:pic>
        <p:nvPicPr>
          <p:cNvPr id="5" name="Рисунок 4" descr="http://www.ihst.ru/projects/sohist/document/hau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643314"/>
            <a:ext cx="455295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86800" y="0"/>
            <a:ext cx="242918" cy="2142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214290"/>
            <a:ext cx="5000628" cy="6357982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atin typeface="Comic Sans MS" pitchFamily="66" charset="0"/>
              </a:rPr>
              <a:t>После окончания войны органы </a:t>
            </a:r>
            <a:r>
              <a:rPr lang="ru-RU" sz="1600" dirty="0" smtClean="0">
                <a:latin typeface="Comic Sans MS" pitchFamily="66" charset="0"/>
              </a:rPr>
              <a:t>НКГБ арестовали </a:t>
            </a:r>
            <a:r>
              <a:rPr lang="ru-RU" sz="1600" dirty="0">
                <a:latin typeface="Comic Sans MS" pitchFamily="66" charset="0"/>
              </a:rPr>
              <a:t>Тимофеева-Ресовского в Берлине и депортировали в СССР.</a:t>
            </a:r>
          </a:p>
          <a:p>
            <a:pPr algn="ctr"/>
            <a:r>
              <a:rPr lang="ru-RU" sz="1600" dirty="0">
                <a:latin typeface="Comic Sans MS" pitchFamily="66" charset="0"/>
              </a:rPr>
              <a:t>В 1945 году Военная коллегия Верховного суда РСФСР приговорила его к 10 годам лишения свободы как невозвращенца.</a:t>
            </a:r>
          </a:p>
          <a:p>
            <a:pPr algn="ctr"/>
            <a:r>
              <a:rPr lang="ru-RU" sz="1600" dirty="0">
                <a:latin typeface="Comic Sans MS" pitchFamily="66" charset="0"/>
              </a:rPr>
              <a:t>Он отбывал срок в одном из уральских лагерей </a:t>
            </a:r>
            <a:r>
              <a:rPr lang="ru-RU" sz="1600" dirty="0" err="1" smtClean="0">
                <a:latin typeface="Comic Sans MS" pitchFamily="66" charset="0"/>
              </a:rPr>
              <a:t>ГУЛага</a:t>
            </a:r>
            <a:r>
              <a:rPr lang="ru-RU" sz="1600" dirty="0" smtClean="0">
                <a:latin typeface="Comic Sans MS" pitchFamily="66" charset="0"/>
              </a:rPr>
              <a:t>. </a:t>
            </a:r>
            <a:r>
              <a:rPr lang="ru-RU" sz="1600" dirty="0">
                <a:latin typeface="Comic Sans MS" pitchFamily="66" charset="0"/>
              </a:rPr>
              <a:t>Когда его разыскали, он был при смерти от голода. Как специалиста по радиационной генетике его извлекли из лагеря для работы на Объекте 0211 по проблемам радиационной безопасности.</a:t>
            </a:r>
          </a:p>
          <a:p>
            <a:pPr algn="ctr"/>
            <a:r>
              <a:rPr lang="ru-RU" sz="1600" dirty="0">
                <a:latin typeface="Comic Sans MS" pitchFamily="66" charset="0"/>
              </a:rPr>
              <a:t>В советские годы был заклеймён советскими властями как невозвращенец и фактически до самой смерти жил в </a:t>
            </a:r>
            <a:r>
              <a:rPr lang="ru-RU" sz="1600" i="1" baseline="30000" dirty="0">
                <a:latin typeface="Comic Sans MS" pitchFamily="66" charset="0"/>
              </a:rPr>
              <a:t> </a:t>
            </a:r>
            <a:r>
              <a:rPr lang="ru-RU" sz="1600" dirty="0" smtClean="0">
                <a:latin typeface="Comic Sans MS" pitchFamily="66" charset="0"/>
              </a:rPr>
              <a:t>ссылке </a:t>
            </a:r>
            <a:r>
              <a:rPr lang="ru-RU" sz="1600" dirty="0">
                <a:latin typeface="Comic Sans MS" pitchFamily="66" charset="0"/>
              </a:rPr>
              <a:t>Ему было запрещено жить и работать в </a:t>
            </a:r>
            <a:r>
              <a:rPr lang="ru-RU" sz="1600" dirty="0" smtClean="0">
                <a:latin typeface="Comic Sans MS" pitchFamily="66" charset="0"/>
              </a:rPr>
              <a:t>столицах; </a:t>
            </a:r>
            <a:r>
              <a:rPr lang="ru-RU" sz="1600" dirty="0">
                <a:latin typeface="Comic Sans MS" pitchFamily="66" charset="0"/>
              </a:rPr>
              <a:t>влиятельное в партийных кругах лицо — директор Института медико-биологических проблем </a:t>
            </a:r>
            <a:r>
              <a:rPr lang="ru-RU" sz="1600" dirty="0" smtClean="0">
                <a:latin typeface="Comic Sans MS" pitchFamily="66" charset="0"/>
              </a:rPr>
              <a:t>академик </a:t>
            </a:r>
            <a:r>
              <a:rPr lang="ru-RU" sz="1600" dirty="0">
                <a:latin typeface="Comic Sans MS" pitchFamily="66" charset="0"/>
              </a:rPr>
              <a:t>О. Г. </a:t>
            </a:r>
            <a:r>
              <a:rPr lang="ru-RU" sz="1600" dirty="0" smtClean="0">
                <a:latin typeface="Comic Sans MS" pitchFamily="66" charset="0"/>
              </a:rPr>
              <a:t>Газенко пытался </a:t>
            </a:r>
            <a:r>
              <a:rPr lang="ru-RU" sz="1600" dirty="0">
                <a:latin typeface="Comic Sans MS" pitchFamily="66" charset="0"/>
              </a:rPr>
              <a:t>перевести Тимофеева к себе в институт, но </a:t>
            </a:r>
            <a:r>
              <a:rPr lang="ru-RU" sz="1600" dirty="0" smtClean="0">
                <a:latin typeface="Comic Sans MS" pitchFamily="66" charset="0"/>
              </a:rPr>
              <a:t>безуспешно. </a:t>
            </a:r>
            <a:r>
              <a:rPr lang="ru-RU" sz="1600" dirty="0">
                <a:latin typeface="Comic Sans MS" pitchFamily="66" charset="0"/>
              </a:rPr>
              <a:t>Тимофеева-Ресовского подозревали в сотрудничестве с нацистами, однако и воспоминания очевидцев, и специальные изыскания историков опровергают эти обвинения</a:t>
            </a:r>
            <a:r>
              <a:rPr lang="ru-RU" sz="1600" dirty="0" smtClean="0">
                <a:latin typeface="Comic Sans MS" pitchFamily="66" charset="0"/>
              </a:rPr>
              <a:t>.</a:t>
            </a:r>
            <a:endParaRPr lang="ru-RU" sz="1600" dirty="0">
              <a:latin typeface="Comic Sans MS" pitchFamily="66" charset="0"/>
            </a:endParaRPr>
          </a:p>
        </p:txBody>
      </p:sp>
      <p:pic>
        <p:nvPicPr>
          <p:cNvPr id="4" name="Picture 2" descr="E:\ord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857232"/>
            <a:ext cx="3756025" cy="54181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latin typeface="Comic Sans MS" pitchFamily="66" charset="0"/>
              </a:rPr>
              <a:t>Основные труды:</a:t>
            </a:r>
            <a:endParaRPr lang="ru-RU" sz="9600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8" y="5072074"/>
            <a:ext cx="2257412" cy="105408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www.libozersk.ru/pics/pages/id_660/image00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571876"/>
            <a:ext cx="2057407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50000">
              <a:srgbClr val="FFFF99"/>
            </a:gs>
            <a:gs pos="100000">
              <a:srgbClr val="FFCCFF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8279" y="285728"/>
            <a:ext cx="285720" cy="113191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572560" cy="592935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>
                <a:latin typeface="Comic Sans MS" pitchFamily="66" charset="0"/>
              </a:rPr>
              <a:t>Одним из первых Н.В. Тимофеев-Ресовский попытался привлечь внимание людей к проблеме рационального природопользования. По мнению ученого, рациональное природопользование, основанное на глубоком изучении законов живой природы, действующих на различных уровнях, — от молекулярного до биосферного — является необходимым условием не только процветания, но и существования человечества как биологического вида.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548324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000" dirty="0">
                <a:latin typeface="Comic Sans MS" pitchFamily="66" charset="0"/>
              </a:rPr>
              <a:t>У</a:t>
            </a:r>
            <a:r>
              <a:rPr lang="ru-RU" sz="4000" dirty="0" smtClean="0">
                <a:latin typeface="Comic Sans MS" pitchFamily="66" charset="0"/>
              </a:rPr>
              <a:t>казал </a:t>
            </a:r>
            <a:r>
              <a:rPr lang="ru-RU" sz="4000" dirty="0">
                <a:latin typeface="Comic Sans MS" pitchFamily="66" charset="0"/>
              </a:rPr>
              <a:t>на важное </a:t>
            </a:r>
            <a:r>
              <a:rPr lang="ru-RU" sz="4000" dirty="0" smtClean="0">
                <a:latin typeface="Comic Sans MS" pitchFamily="66" charset="0"/>
              </a:rPr>
              <a:t>следствие: </a:t>
            </a:r>
            <a:r>
              <a:rPr lang="ru-RU" sz="4000" dirty="0">
                <a:latin typeface="Comic Sans MS" pitchFamily="66" charset="0"/>
              </a:rPr>
              <a:t>единичный квантовый скачок, приводящий к мутациям, может существенно изменять свойства и структуру, как отдельного организма, так и всей популяции, что может приводить к событиям глобального масштаба.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86000">
              <a:srgbClr val="F952A0"/>
            </a:gs>
            <a:gs pos="88000">
              <a:srgbClr val="C50849"/>
            </a:gs>
            <a:gs pos="96000">
              <a:srgbClr val="B43E85"/>
            </a:gs>
            <a:gs pos="100000">
              <a:srgbClr val="F8B04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1090" y="274638"/>
            <a:ext cx="18571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229600" cy="576899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 помощью альфа-частиц удалось, правда окольными путями, через введение источников излучения в мух, вызвать мутации у значительной части дрозофил, однако не удалось сделать достаточно точное сравнение с воздействием эквивалентных доз рентгеновских лучей, так как точное определение доз </a:t>
            </a:r>
            <a:r>
              <a:rPr lang="ru-RU" dirty="0" err="1"/>
              <a:t>альфа-излучения</a:t>
            </a:r>
            <a:r>
              <a:rPr lang="ru-RU" dirty="0"/>
              <a:t> в месте его воздействия наталкивается на слишком большие технические трудности.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EAEAE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603</Words>
  <Application>Microsoft Office PowerPoint</Application>
  <PresentationFormat>Экран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Тимофеев-Ресовский Николай Владимирович – выдающийся русский генетик. </vt:lpstr>
      <vt:lpstr>Слайд 2</vt:lpstr>
      <vt:lpstr>Учеба.</vt:lpstr>
      <vt:lpstr>Слайд 4</vt:lpstr>
      <vt:lpstr>Слайд 5</vt:lpstr>
      <vt:lpstr>Основные труды: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конец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22</cp:revision>
  <dcterms:created xsi:type="dcterms:W3CDTF">2010-12-04T17:02:56Z</dcterms:created>
  <dcterms:modified xsi:type="dcterms:W3CDTF">2010-12-07T19:01:14Z</dcterms:modified>
</cp:coreProperties>
</file>