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60" r:id="rId4"/>
    <p:sldId id="264" r:id="rId5"/>
    <p:sldId id="265" r:id="rId6"/>
    <p:sldId id="270" r:id="rId7"/>
    <p:sldId id="272" r:id="rId8"/>
    <p:sldId id="273" r:id="rId9"/>
    <p:sldId id="257" r:id="rId10"/>
    <p:sldId id="259" r:id="rId11"/>
    <p:sldId id="261" r:id="rId12"/>
    <p:sldId id="262" r:id="rId13"/>
    <p:sldId id="263" r:id="rId14"/>
    <p:sldId id="293" r:id="rId15"/>
    <p:sldId id="271" r:id="rId16"/>
    <p:sldId id="294" r:id="rId17"/>
    <p:sldId id="295" r:id="rId18"/>
    <p:sldId id="297" r:id="rId19"/>
  </p:sldIdLst>
  <p:sldSz cx="9144000" cy="6858000" type="screen4x3"/>
  <p:notesSz cx="6888163" cy="9677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FF"/>
    <a:srgbClr val="008000"/>
    <a:srgbClr val="FF6600"/>
    <a:srgbClr val="FF0000"/>
    <a:srgbClr val="140000"/>
    <a:srgbClr val="6600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6" autoAdjust="0"/>
    <p:restoredTop sz="99459" autoAdjust="0"/>
  </p:normalViewPr>
  <p:slideViewPr>
    <p:cSldViewPr>
      <p:cViewPr>
        <p:scale>
          <a:sx n="50" d="100"/>
          <a:sy n="50" d="100"/>
        </p:scale>
        <p:origin x="-1722" y="-4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defTabSz="94615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3213"/>
            <a:ext cx="2984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defTabSz="94615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93213"/>
            <a:ext cx="2984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smtClean="0"/>
            </a:lvl1pPr>
          </a:lstStyle>
          <a:p>
            <a:pPr>
              <a:defRPr/>
            </a:pPr>
            <a:fld id="{84F6DAD2-213D-4B3D-B457-62FFE86D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9E4-A060-4E37-A4D9-224B21F40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F74A-73A5-49BA-B6D1-CCBE9EAB2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E767-D069-48A8-8458-F46C3880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BD79-EF9D-4A8F-B492-E2AD6FDE2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3CD5-7ABB-4CC8-A592-80B59E00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11A4-D078-4764-A8A7-72545551D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38A9-1033-48CC-870C-BF4B743B0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A1C-B582-40EA-AF4F-C67F2AE9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5CDC-C199-4D99-AA3F-E67845B0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69F3-6846-4F32-8754-85FA2D32C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27FB6-03CC-4171-9BE4-994D1D4A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94B3-E841-44BD-BB69-5DBBA994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34C4-EABE-4625-894A-237C196C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4AAE-C52D-40CC-946F-C4794BE9D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3282-362A-4F4B-9A6B-F99AD47C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31E6-EA59-4E5E-A8F8-71AFB0FC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C691-689D-451B-9CF0-17E266D9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0A5B0F7-12EF-40E3-BAE1-DEFAC2BF7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255270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6629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Химическое загрязнение биосферы и здоровье человека</a:t>
            </a:r>
          </a:p>
        </p:txBody>
      </p:sp>
      <p:pic>
        <p:nvPicPr>
          <p:cNvPr id="5144" name="Picture 24" descr="D:\Маман\Работы в слайдах\Анимашки\атмосфера.files\nat2.files\Clou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438400"/>
            <a:ext cx="1431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8305800" cy="990600"/>
          </a:xfrm>
          <a:noFill/>
        </p:spPr>
        <p:txBody>
          <a:bodyPr/>
          <a:lstStyle/>
          <a:p>
            <a:pPr algn="just" eaLnBrk="1" hangingPunct="1"/>
            <a:r>
              <a:rPr lang="ru-RU" sz="2000" smtClean="0"/>
              <a:t>Потомки никогда не простят нам опустошение земли, надругательства над тем, что по праву принадлежит не только нам,  но и им.</a:t>
            </a:r>
          </a:p>
          <a:p>
            <a:pPr algn="r" eaLnBrk="1" hangingPunct="1"/>
            <a:r>
              <a:rPr lang="ru-RU" sz="2000" smtClean="0"/>
              <a:t>П.И. Чайковский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934200" y="51816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0000CC"/>
                </a:solidFill>
              </a:rPr>
              <a:t>МОУ СОШ №3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0000CC"/>
                </a:solidFill>
              </a:rPr>
              <a:t>г.Южноуральск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0000CC"/>
                </a:solidFill>
              </a:rPr>
              <a:t>учитель биологии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0000CC"/>
                </a:solidFill>
              </a:rPr>
              <a:t>Колбасина Е.Ф.</a:t>
            </a:r>
          </a:p>
        </p:txBody>
      </p:sp>
      <p:pic>
        <p:nvPicPr>
          <p:cNvPr id="5146" name="Picture 26" descr="D:\Маман\Работы в слайдах\Анимашки\атмосфера.files\nat2.files\tu4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09800"/>
            <a:ext cx="2895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  <p:bldP spid="51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7" name="Picture 7" descr="D:\Маман\Новая папка\Средние концентрации (мкг-м3) металлов в городах России_ Марганец.files\ra33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90600" y="762000"/>
          <a:ext cx="7467600" cy="4781550"/>
        </p:xfrm>
        <a:graphic>
          <a:graphicData uri="http://schemas.openxmlformats.org/presentationml/2006/ole">
            <p:oleObj spid="_x0000_s3074" name="Диаграмма" r:id="rId3" imgW="9878400" imgH="6325200" progId="MSGraph.Chart.8">
              <p:embed followColorScheme="full"/>
            </p:oleObj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Медь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Высокие концентрации меди приводят к интоксикации, анемии и заболеванию гепатитом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0" grpId="0"/>
      <p:bldP spid="12291" grpId="0" autoUpdateAnimBg="0"/>
      <p:bldP spid="122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90600" y="762000"/>
          <a:ext cx="7467600" cy="4781550"/>
        </p:xfrm>
        <a:graphic>
          <a:graphicData uri="http://schemas.openxmlformats.org/presentationml/2006/ole">
            <p:oleObj spid="_x0000_s4098" name="Диаграмма" r:id="rId3" imgW="9878400" imgH="6325200" progId="MSGraph.Chart.8">
              <p:embed followColorScheme="full"/>
            </p:oleObj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Никель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Высокие концентрации никеля приводят к эндемическим заболеваниям, бронхиальному раку, никелевому токсикозу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4" grpId="0"/>
      <p:bldP spid="13315" grpId="0" autoUpdateAnimBg="0"/>
      <p:bldP spid="133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0600" y="304800"/>
          <a:ext cx="7467600" cy="4781550"/>
        </p:xfrm>
        <a:graphic>
          <a:graphicData uri="http://schemas.openxmlformats.org/presentationml/2006/ole">
            <p:oleObj spid="_x0000_s5122" name="Диаграмма" r:id="rId3" imgW="9878400" imgH="6325200" progId="MSGraph.Chart.8">
              <p:embed followColorScheme="full"/>
            </p:oleObj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Свинец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8229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Поступает в организм при вдыхании воздуха, с пищей, водой. Накапливается в костях, поверхностных тканях. Влияет на почки, печень, нервную систему и органы кровообразования. Свинцовый токсикоз.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2" grpId="0"/>
      <p:bldP spid="15363" grpId="0" autoUpdateAnimBg="0"/>
      <p:bldP spid="153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Franklin Gothic Medium" pitchFamily="34" charset="0"/>
                <a:cs typeface="Times New Roman" pitchFamily="18" charset="0"/>
              </a:rPr>
              <a:t>Сточные воды (в тыс.т.) города с населением 1 млн. человек</a:t>
            </a:r>
          </a:p>
        </p:txBody>
      </p:sp>
      <p:graphicFrame>
        <p:nvGraphicFramePr>
          <p:cNvPr id="49170" name="Group 18"/>
          <p:cNvGraphicFramePr>
            <a:graphicFrameLocks noGrp="1"/>
          </p:cNvGraphicFramePr>
          <p:nvPr>
            <p:ph type="body" idx="1"/>
          </p:nvPr>
        </p:nvGraphicFramePr>
        <p:xfrm>
          <a:off x="685800" y="838200"/>
          <a:ext cx="7772400" cy="2945067"/>
        </p:xfrm>
        <a:graphic>
          <a:graphicData uri="http://schemas.openxmlformats.org/drawingml/2006/table">
            <a:tbl>
              <a:tblPr/>
              <a:tblGrid>
                <a:gridCol w="4876800"/>
                <a:gridCol w="28956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Загрязненные сточные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взвешенные вещества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нефтепродукты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синтетические поверхностно-активные вещества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62000" y="3886200"/>
            <a:ext cx="762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Ежегодно используется 67 км</a:t>
            </a:r>
            <a:r>
              <a:rPr lang="ru-RU" baseline="30000">
                <a:latin typeface="Times New Roman" pitchFamily="18" charset="0"/>
              </a:rPr>
              <a:t>3</a:t>
            </a:r>
            <a:r>
              <a:rPr lang="ru-RU">
                <a:latin typeface="Times New Roman" pitchFamily="18" charset="0"/>
              </a:rPr>
              <a:t> воды, 59% на нужды промышленности, 20% на нужды жилищно-коммунального хозяйства, 19% на нужды сельского хозяйства. В водные объекты ежегодно сбрасывается около 55 км</a:t>
            </a:r>
            <a:r>
              <a:rPr lang="ru-RU" baseline="30000">
                <a:latin typeface="Times New Roman" pitchFamily="18" charset="0"/>
              </a:rPr>
              <a:t>3</a:t>
            </a:r>
            <a:r>
              <a:rPr lang="ru-RU">
                <a:latin typeface="Times New Roman" pitchFamily="18" charset="0"/>
              </a:rPr>
              <a:t> сточных вод, из которых 20км</a:t>
            </a:r>
            <a:r>
              <a:rPr lang="ru-RU" baseline="30000">
                <a:latin typeface="Times New Roman" pitchFamily="18" charset="0"/>
              </a:rPr>
              <a:t>3 </a:t>
            </a:r>
            <a:r>
              <a:rPr lang="ru-RU">
                <a:latin typeface="Times New Roman" pitchFamily="18" charset="0"/>
              </a:rPr>
              <a:t>загрязнены. До нормативного качества очищается около 10% вод, требующих очистки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Impact" pitchFamily="34" charset="0"/>
              </a:rPr>
              <a:t>Попадание нитратов и их воздействие на организм человека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524000"/>
            <a:ext cx="3810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200" u="sng">
                <a:latin typeface="Impact" pitchFamily="34" charset="0"/>
              </a:rPr>
              <a:t>Источники нитратов: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Овощные и бахчевые культуры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Картофель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Фрукты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Хлеб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Вода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Воздух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Лекарства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Мясные продукты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latin typeface="Impact" pitchFamily="34" charset="0"/>
              </a:rPr>
              <a:t>Молочные продукты</a:t>
            </a:r>
          </a:p>
          <a:p>
            <a:pPr marL="457200" indent="-457200">
              <a:buFontTx/>
              <a:buAutoNum type="arabicPeriod"/>
            </a:pPr>
            <a:endParaRPr lang="ru-RU" sz="2000">
              <a:latin typeface="Impact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16764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100000"/>
              </a:spcBef>
            </a:pPr>
            <a:r>
              <a:rPr lang="en-US" sz="6000" b="1" i="1">
                <a:solidFill>
                  <a:srgbClr val="CC66FF"/>
                </a:solidFill>
                <a:latin typeface="Times New Roman" pitchFamily="18" charset="0"/>
              </a:rPr>
              <a:t>NO</a:t>
            </a:r>
            <a:r>
              <a:rPr lang="en-US" sz="6000" b="1" i="1" baseline="-25000">
                <a:solidFill>
                  <a:srgbClr val="CC66FF"/>
                </a:solidFill>
                <a:latin typeface="Times New Roman" pitchFamily="18" charset="0"/>
              </a:rPr>
              <a:t>3</a:t>
            </a:r>
            <a:endParaRPr lang="ru-RU" sz="6000" b="1" i="1" baseline="-250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2895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u="sng">
                <a:latin typeface="Impact" pitchFamily="34" charset="0"/>
              </a:rPr>
              <a:t>Токсичность</a:t>
            </a:r>
            <a:r>
              <a:rPr lang="ru-RU" sz="2200">
                <a:latin typeface="Impact" pitchFamily="34" charset="0"/>
              </a:rPr>
              <a:t>: </a:t>
            </a:r>
          </a:p>
          <a:p>
            <a:r>
              <a:rPr lang="ru-RU" sz="2200">
                <a:latin typeface="Impact" pitchFamily="34" charset="0"/>
              </a:rPr>
              <a:t>- тахикардия</a:t>
            </a:r>
          </a:p>
          <a:p>
            <a:r>
              <a:rPr lang="ru-RU" sz="2200">
                <a:latin typeface="Impact" pitchFamily="34" charset="0"/>
              </a:rPr>
              <a:t>- нарушение в ЦНС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5105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u="sng">
                <a:latin typeface="Impact" pitchFamily="34" charset="0"/>
              </a:rPr>
              <a:t>Хронические отравления и их признаки</a:t>
            </a:r>
          </a:p>
          <a:p>
            <a:pPr>
              <a:buFontTx/>
              <a:buChar char="-"/>
            </a:pPr>
            <a:r>
              <a:rPr lang="ru-RU" sz="2200">
                <a:latin typeface="Impact" pitchFamily="34" charset="0"/>
              </a:rPr>
              <a:t>снижение 		головокружение</a:t>
            </a:r>
          </a:p>
          <a:p>
            <a:r>
              <a:rPr lang="ru-RU" sz="2200">
                <a:latin typeface="Impact" pitchFamily="34" charset="0"/>
              </a:rPr>
              <a:t>иммунной системы	рвота</a:t>
            </a:r>
          </a:p>
          <a:p>
            <a:pPr>
              <a:buFontTx/>
              <a:buChar char="-"/>
            </a:pPr>
            <a:r>
              <a:rPr lang="ru-RU" sz="2200">
                <a:latin typeface="Impact" pitchFamily="34" charset="0"/>
              </a:rPr>
              <a:t>рак желудочно-	потеря аппетита</a:t>
            </a:r>
          </a:p>
          <a:p>
            <a:r>
              <a:rPr lang="ru-RU" sz="2200">
                <a:latin typeface="Impact" pitchFamily="34" charset="0"/>
              </a:rPr>
              <a:t>кишечного тракта	потеря сознания</a:t>
            </a:r>
          </a:p>
          <a:p>
            <a:pPr>
              <a:buFontTx/>
              <a:buChar char="-"/>
            </a:pPr>
            <a:r>
              <a:rPr lang="ru-RU" sz="2200">
                <a:latin typeface="Impact" pitchFamily="34" charset="0"/>
              </a:rPr>
              <a:t>летальный исход	исхудание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429000" y="5029200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Impact" pitchFamily="34" charset="0"/>
              </a:rPr>
              <a:t>Мутагенное воздействие на будущее потомство</a:t>
            </a:r>
          </a:p>
          <a:p>
            <a:pPr>
              <a:buFontTx/>
              <a:buChar char="-"/>
            </a:pPr>
            <a:r>
              <a:rPr lang="ru-RU" sz="2000">
                <a:latin typeface="Impact" pitchFamily="34" charset="0"/>
              </a:rPr>
              <a:t>выкидиши</a:t>
            </a:r>
          </a:p>
          <a:p>
            <a:pPr>
              <a:buFontTx/>
              <a:buChar char="-"/>
            </a:pPr>
            <a:r>
              <a:rPr lang="ru-RU" sz="2000">
                <a:latin typeface="Impact" pitchFamily="34" charset="0"/>
              </a:rPr>
              <a:t>снижение массы и роста новорожденного</a:t>
            </a:r>
          </a:p>
          <a:p>
            <a:pPr>
              <a:buFontTx/>
              <a:buChar char="-"/>
            </a:pPr>
            <a:r>
              <a:rPr lang="ru-RU" sz="2000">
                <a:latin typeface="Impact" pitchFamily="34" charset="0"/>
              </a:rPr>
              <a:t>некоторые отклонения от нормы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3300"/>
                </a:solidFill>
                <a:latin typeface="Impact" pitchFamily="34" charset="0"/>
              </a:rPr>
              <a:t>Курение и здоровье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509838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533400" y="9144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2438400" y="228600"/>
            <a:ext cx="4191000" cy="1066800"/>
          </a:xfr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Химические мутагены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28600" y="19050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Impact" pitchFamily="34" charset="0"/>
              </a:rPr>
              <a:t>Естественные неорганические вещества (окислы азота, нитраты.соединения свинца, радиоактивный материал и др.)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2133600" y="3962400"/>
            <a:ext cx="5257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  <a:latin typeface="Impact" pitchFamily="34" charset="0"/>
              </a:rPr>
              <a:t>Химические продукты не встречающиеся в природе, пестициды, пищевые добавки, промышленные отходы, синтетические соединения, в том числе и лекарственные препараты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6699FF"/>
                </a:solidFill>
                <a:latin typeface="Impact" pitchFamily="34" charset="0"/>
              </a:rPr>
              <a:t>Переработанные природные соединения: продукты нефти, сжигания угля и древесины, соединения тяжелых металлов, пищевые отходы</a:t>
            </a:r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2133600" y="1371600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6096000" y="1371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4648200" y="12954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 animBg="1" autoUpdateAnimBg="0"/>
      <p:bldP spid="18470" grpId="0" autoUpdateAnimBg="0"/>
      <p:bldP spid="18471" grpId="0" autoUpdateAnimBg="0"/>
      <p:bldP spid="18472" grpId="0" autoUpdateAnimBg="0"/>
      <p:bldP spid="18473" grpId="0" animBg="1"/>
      <p:bldP spid="18474" grpId="0" animBg="1"/>
      <p:bldP spid="184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METODIST\Desktop\КЕФ\Химическое загрязнение и здоровье\Химическое загрязнение и здоровье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D:\Маман\Работы в слайдах\Анимашки\атмосфера.files\nat2.files\sun_tu4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724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CC"/>
                </a:solidFill>
                <a:latin typeface="Georgia" pitchFamily="18" charset="0"/>
              </a:rPr>
              <a:t>ЦЕЛЬ: </a:t>
            </a:r>
            <a:r>
              <a:rPr lang="ru-RU" sz="2800">
                <a:solidFill>
                  <a:srgbClr val="0000CC"/>
                </a:solidFill>
                <a:latin typeface="Georgia" pitchFamily="18" charset="0"/>
              </a:rPr>
              <a:t> </a:t>
            </a:r>
          </a:p>
          <a:p>
            <a:r>
              <a:rPr lang="ru-RU" sz="280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1. Раскрыть актуальность проблемы 	современного общества</a:t>
            </a:r>
          </a:p>
          <a:p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	А) загрязнение биосферы</a:t>
            </a:r>
          </a:p>
          <a:p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	Б) влияние загрязнения на здоровье 	человека</a:t>
            </a:r>
          </a:p>
          <a:p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	В) причины наследственных 	заболеваний</a:t>
            </a:r>
          </a:p>
          <a:p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	2. Воспитывать бережное отношение к 	природной среде и здоровью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Средняя продолжительность жизни человека</a:t>
            </a:r>
          </a:p>
        </p:txBody>
      </p:sp>
      <p:graphicFrame>
        <p:nvGraphicFramePr>
          <p:cNvPr id="11347" name="Object 83"/>
          <p:cNvGraphicFramePr>
            <a:graphicFrameLocks noChangeAspect="1"/>
          </p:cNvGraphicFramePr>
          <p:nvPr/>
        </p:nvGraphicFramePr>
        <p:xfrm>
          <a:off x="1295400" y="1390650"/>
          <a:ext cx="6477000" cy="3181350"/>
        </p:xfrm>
        <a:graphic>
          <a:graphicData uri="http://schemas.openxmlformats.org/presentationml/2006/ole">
            <p:oleObj spid="_x0000_s1026" name="Диаграмма" r:id="rId3" imgW="8064000" imgH="5392800" progId="MSGraph.Chart.8">
              <p:embed followColorScheme="full"/>
            </p:oleObj>
          </a:graphicData>
        </a:graphic>
      </p:graphicFrame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457200" y="4575175"/>
            <a:ext cx="838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	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Дополнительная смертность ежегодно от загрязнений: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-взвешенными частицами (пылью) 30 тыс. человек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-другими видами загрязнений 300-350 тыс. человек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-преждевременных родов женщин 170-180 тыс. человек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	Зоны экологического неблагополучия охватывают 15% территории России, где проживают более 60% россиян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OleChart spid="11347" grpId="0"/>
      <p:bldP spid="113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Impact" pitchFamily="34" charset="0"/>
              </a:rPr>
              <a:t>промышленность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4648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Impact" pitchFamily="34" charset="0"/>
              </a:rPr>
              <a:t>транспорт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477000" y="25908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Impact" pitchFamily="34" charset="0"/>
              </a:rPr>
              <a:t>сельское хозяйство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47800" y="43434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Impact" pitchFamily="34" charset="0"/>
              </a:rPr>
              <a:t>коммунальное хозяйство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676400" y="304800"/>
            <a:ext cx="5638800" cy="1524000"/>
          </a:xfrm>
          <a:prstGeom prst="flowChartTerminator">
            <a:avLst/>
          </a:prstGeom>
          <a:gradFill rotWithShape="0">
            <a:gsLst>
              <a:gs pos="0">
                <a:srgbClr val="FF0000"/>
              </a:gs>
              <a:gs pos="50000">
                <a:srgbClr val="FFFF99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Impact" pitchFamily="34" charset="0"/>
              </a:rPr>
              <a:t>Источники химического загрязнения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752600" y="1905000"/>
            <a:ext cx="838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400800" y="1828800"/>
            <a:ext cx="1219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715000" y="1828800"/>
            <a:ext cx="7620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810000" y="1828800"/>
            <a:ext cx="3810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utoUpdateAnimBg="0"/>
      <p:bldP spid="16395" grpId="0" animBg="1" autoUpdateAnimBg="0"/>
      <p:bldP spid="16398" grpId="0" animBg="1"/>
      <p:bldP spid="16399" grpId="0" animBg="1"/>
      <p:bldP spid="16400" grpId="0" animBg="1"/>
      <p:bldP spid="164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99FF"/>
                </a:solidFill>
              </a:rPr>
              <a:t>Качество атмосферного воздуха в городах России</a:t>
            </a:r>
          </a:p>
        </p:txBody>
      </p:sp>
      <p:graphicFrame>
        <p:nvGraphicFramePr>
          <p:cNvPr id="17659" name="Group 251"/>
          <p:cNvGraphicFramePr>
            <a:graphicFrameLocks noGrp="1"/>
          </p:cNvGraphicFramePr>
          <p:nvPr/>
        </p:nvGraphicFramePr>
        <p:xfrm>
          <a:off x="533400" y="838200"/>
          <a:ext cx="8305800" cy="5897880"/>
        </p:xfrm>
        <a:graphic>
          <a:graphicData uri="http://schemas.openxmlformats.org/drawingml/2006/table">
            <a:tbl>
              <a:tblPr/>
              <a:tblGrid>
                <a:gridCol w="2076450"/>
                <a:gridCol w="2076450"/>
                <a:gridCol w="2076450"/>
                <a:gridCol w="20764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Загрязняющие вещества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загрязнения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Центры высоких концентраций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Влияние на здоровье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Оксиды азота (фотохимический смог)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Транспорт, промышленность, электростанции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Екатеринбург, Иркутск, Краснодар, Магнитогорск, Норильск, Челябинск и др. (всего в 29 городах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Нарушение дыхания, кашель, бронхит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Бенз(а)перин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Цветная и черная металлургия, энергетика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Города восточной Сибири (во всех городах России ПДК выше в три раза)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Злокачественные опухоли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Формальдегид 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Цветная и черная металлургия, энергетика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Липецк, Норильск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Поражение органов дыхания, злокачественные опухоли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Диоксид серы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Электростанции, котельные, металлургия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Норильск (все города России ПДК выше в три раза)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Болезни органов дыхания: бронхиты, кашель, воспаление носоглотки.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Взвешенные вещества (ВВ)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Сгорание всех видов топлива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Благовещенск, Амурская обл., Иркутская обл.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Нарушение дыхания и кровообращения. Особенно опасно сочетание ВВ и диоксида серы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Аэрозольные загрязнения атмосферы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7086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/>
              <a:t>Выброс пыли, млн.т/год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Сжигание каменного угля 		93,600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Выплавка чугуна			20,210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Выплавка меди (без очистки)		6,230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Выплавка цинка 			0,180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Выплавка олова (без очистки) 	0,004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Выплавка свинца 			0,130</a:t>
            </a:r>
          </a:p>
          <a:p>
            <a:pPr marL="457200" indent="-457200">
              <a:buFontTx/>
              <a:buAutoNum type="arabicPeriod"/>
            </a:pPr>
            <a:r>
              <a:rPr lang="ru-RU"/>
              <a:t>Производство цемента 			53,370</a:t>
            </a:r>
          </a:p>
        </p:txBody>
      </p:sp>
      <p:pic>
        <p:nvPicPr>
          <p:cNvPr id="22533" name="Picture 5" descr="E:\Documents and Settings\Serg\Рабочий стол\clip_image0031.gif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133600" y="3962400"/>
            <a:ext cx="46958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543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Franklin Gothic Medium" pitchFamily="34" charset="0"/>
                <a:cs typeface="Times New Roman" pitchFamily="18" charset="0"/>
              </a:rPr>
              <a:t>Выбросы </a:t>
            </a:r>
            <a:r>
              <a:rPr lang="ru-RU" sz="2400" b="1" smtClean="0">
                <a:latin typeface="Franklin Gothic Medium" pitchFamily="34" charset="0"/>
              </a:rPr>
              <a:t>(</a:t>
            </a:r>
            <a:r>
              <a:rPr lang="ru-RU" sz="2400" b="1" smtClean="0">
                <a:latin typeface="Franklin Gothic Medium" pitchFamily="34" charset="0"/>
                <a:cs typeface="Times New Roman" pitchFamily="18" charset="0"/>
              </a:rPr>
              <a:t>в тыс.т./год) в атмосферу города с населением </a:t>
            </a:r>
            <a:r>
              <a:rPr lang="ru-RU" sz="2400" b="1" smtClean="0">
                <a:latin typeface="Franklin Gothic Medium" pitchFamily="34" charset="0"/>
              </a:rPr>
              <a:t> </a:t>
            </a:r>
            <a:r>
              <a:rPr lang="ru-RU" sz="2400" b="1" smtClean="0">
                <a:latin typeface="Franklin Gothic Medium" pitchFamily="34" charset="0"/>
                <a:cs typeface="Times New Roman" pitchFamily="18" charset="0"/>
              </a:rPr>
              <a:t>1 млн. человек</a:t>
            </a:r>
          </a:p>
        </p:txBody>
      </p:sp>
      <p:graphicFrame>
        <p:nvGraphicFramePr>
          <p:cNvPr id="24840" name="Group 264"/>
          <p:cNvGraphicFramePr>
            <a:graphicFrameLocks noGrp="1"/>
          </p:cNvGraphicFramePr>
          <p:nvPr/>
        </p:nvGraphicFramePr>
        <p:xfrm>
          <a:off x="381000" y="685800"/>
          <a:ext cx="8382000" cy="5910898"/>
        </p:xfrm>
        <a:graphic>
          <a:graphicData uri="http://schemas.openxmlformats.org/drawingml/2006/table">
            <a:tbl>
              <a:tblPr/>
              <a:tblGrid>
                <a:gridCol w="6934200"/>
                <a:gridCol w="1447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Ингредиенты атмосферных выбросов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Вода (пар, аэрозоль)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Углекислый газ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Сернистый ангидрид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Окись углерода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Пыль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Углеводороды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Окислы азота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Органические вещества (фенолы, бензол, спирты, растворители, жирные кислоты)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Хлор, аэрозоли соляной кислоты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Сероводород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Аммиак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Фториды (в перерасчете на фтор)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Сероуглерод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Цианистый водород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Соединения свинца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Никель (в составе пыли)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ПАУ (в том числе бензпирен)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Мышьяк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Уран (в составе пыли)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Кобальт (в составе пыли)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Ртуть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cs typeface="Times New Roman" pitchFamily="18" charset="0"/>
                        </a:rPr>
                        <a:t>Кадмий (в составе пыли)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543800" cy="76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Города с наибольшим уровнем загрязнения воздуха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  <a:br>
              <a:rPr lang="ru-RU" sz="2400" smtClean="0">
                <a:solidFill>
                  <a:schemeClr val="tx1"/>
                </a:solidFill>
              </a:rPr>
            </a:br>
            <a:endParaRPr lang="ru-RU" sz="2400" smtClean="0">
              <a:solidFill>
                <a:schemeClr val="tx1"/>
              </a:solidFill>
            </a:endParaRPr>
          </a:p>
        </p:txBody>
      </p:sp>
      <p:graphicFrame>
        <p:nvGraphicFramePr>
          <p:cNvPr id="25659" name="Group 59"/>
          <p:cNvGraphicFramePr>
            <a:graphicFrameLocks noGrp="1"/>
          </p:cNvGraphicFramePr>
          <p:nvPr/>
        </p:nvGraphicFramePr>
        <p:xfrm>
          <a:off x="609600" y="1066800"/>
          <a:ext cx="8077200" cy="4419601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Вещества, определяющие высокий уровень ИЗА города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Вещества, определяющие высокий уровень ИЗА города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Абакан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Благовещенск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Бийск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Калининград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Кемерово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Кызыл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Липецк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Магадан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Магнитогорск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Тагил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Новгород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Новокузнецк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Норильск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БП, 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CS2, Ф, 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ВВ, СО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ВВ,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CS2, N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CS2, NH3,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БП, Ф, ВВ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Фенол, Ф, ВВ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БП, Ф , ВВ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Фенол, Ф,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NO2, CS2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Ф, ЭБ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БП, Ф, ВВ,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Новороссийск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Новочеркасск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Ростов-на-Дону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Селенгинск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Соликамск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Сызрань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Тольятти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Хабаровск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Южно-Сахалинск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NO2, NO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Ацетальдегид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NO2,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NO2, NH3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ВВ, Ф, Фенол,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NO2,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Фенол,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Ф, ВВ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Фенол, Ф,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SO2, 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БП, сажа, ВВ,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990600" y="762000"/>
          <a:ext cx="7467600" cy="4781550"/>
        </p:xfrm>
        <a:graphic>
          <a:graphicData uri="http://schemas.openxmlformats.org/presentationml/2006/ole">
            <p:oleObj spid="_x0000_s2050" name="Диаграмма" r:id="rId3" imgW="9878400" imgH="6325200" progId="MSGraph.Chart.8">
              <p:embed followColorScheme="full"/>
            </p:oleObj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Марганец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3400" y="50292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Влияние на здоровье: появление нейротоксических, эффектов прогрессирующего поражения центральной нервной системы, пневмонии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38200" y="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Средние концентрации металлов в городах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8" grpId="0"/>
      <p:bldP spid="6154" grpId="0" autoUpdateAnimBg="0"/>
      <p:bldP spid="6156" grpId="0" autoUpdateAnimBg="0"/>
      <p:bldP spid="6157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865</Words>
  <Application>Microsoft Office PowerPoint</Application>
  <PresentationFormat>Экран (4:3)</PresentationFormat>
  <Paragraphs>233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Диаграмма</vt:lpstr>
      <vt:lpstr>Химическое загрязнение биосферы и здоровье человека</vt:lpstr>
      <vt:lpstr>Слайд 2</vt:lpstr>
      <vt:lpstr>Средняя продолжительность жизни человека</vt:lpstr>
      <vt:lpstr>Слайд 4</vt:lpstr>
      <vt:lpstr>Качество атмосферного воздуха в городах России</vt:lpstr>
      <vt:lpstr>Аэрозольные загрязнения атмосферы</vt:lpstr>
      <vt:lpstr>Выбросы (в тыс.т./год) в атмосферу города с населением  1 млн. человек</vt:lpstr>
      <vt:lpstr>Города с наибольшим уровнем загрязнения воздуха  </vt:lpstr>
      <vt:lpstr>Марганец</vt:lpstr>
      <vt:lpstr>Слайд 10</vt:lpstr>
      <vt:lpstr>Медь</vt:lpstr>
      <vt:lpstr>Никель</vt:lpstr>
      <vt:lpstr>Свинец</vt:lpstr>
      <vt:lpstr>Сточные воды (в тыс.т.) города с населением 1 млн. человек</vt:lpstr>
      <vt:lpstr>Попадание нитратов и их воздействие на организм человека</vt:lpstr>
      <vt:lpstr>Курение и здоровье</vt:lpstr>
      <vt:lpstr>Химические мутагены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METODIST</dc:creator>
  <cp:lastModifiedBy>METODIST</cp:lastModifiedBy>
  <cp:revision>56</cp:revision>
  <dcterms:created xsi:type="dcterms:W3CDTF">1601-01-01T00:00:00Z</dcterms:created>
  <dcterms:modified xsi:type="dcterms:W3CDTF">2013-06-13T08:10:05Z</dcterms:modified>
</cp:coreProperties>
</file>