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9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DB664-C76D-4FE9-A9E5-50A7CE8DA493}" type="datetimeFigureOut">
              <a:rPr lang="ru-RU" smtClean="0"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363E-94D4-44BB-8AD7-28B123B124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book.ru/Article.asp?AID=641857" TargetMode="External"/><Relationship Id="rId2" Type="http://schemas.openxmlformats.org/officeDocument/2006/relationships/hyperlink" Target="http://www.megabook.ru/Article.asp?AID=63334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Биосфера. Эволюция биосферы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Биосфера -</a:t>
            </a:r>
            <a:r>
              <a:rPr lang="ru-RU" dirty="0" smtClean="0"/>
              <a:t> тонкий слой нашей планеты, населенный организмами, взаимодействующими с воздухом (атмосферой), водой (гидросферой) и земной корой (литосферой).</a:t>
            </a:r>
          </a:p>
          <a:p>
            <a:r>
              <a:rPr lang="ru-RU" dirty="0" smtClean="0"/>
              <a:t> Все живые существа зависят от сохранности ее, целостности и устойчивости.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340768"/>
            <a:ext cx="46085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Понятие биосфера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Вернадскому, </a:t>
            </a:r>
            <a:r>
              <a:rPr lang="ru-RU" b="1" dirty="0" smtClean="0"/>
              <a:t>Биосфера</a:t>
            </a:r>
            <a:r>
              <a:rPr lang="ru-RU" dirty="0" smtClean="0"/>
              <a:t> это не только оболочка где живут организмы, а оболочка где происходит взаимоотношение живой и неживой природы.</a:t>
            </a:r>
          </a:p>
          <a:p>
            <a:r>
              <a:rPr lang="ru-RU" b="1" dirty="0" smtClean="0"/>
              <a:t>Биосфера</a:t>
            </a:r>
            <a:r>
              <a:rPr lang="ru-RU" dirty="0" smtClean="0"/>
              <a:t> — это нижняя часть атмосферы, вся гидросфера, верхняя часть литосферы, населённая живыми организмами, область существования живого вещества.</a:t>
            </a:r>
          </a:p>
          <a:p>
            <a:r>
              <a:rPr lang="ru-RU" b="1" dirty="0" smtClean="0"/>
              <a:t>Биосфера</a:t>
            </a:r>
            <a:r>
              <a:rPr lang="ru-RU" dirty="0" smtClean="0"/>
              <a:t> — это область планеты, охваченная активностью человека. Другими словами это новое состояние НООСФЕРЫ.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Эдуард Зюсс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340768"/>
            <a:ext cx="7128792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Термин “Биосфера” был впервые введен австрийским ученым Э.Зюссом в 1875 году для различения основных оболочек Земли: литосферы, атмосферы, гидросферы. Однако автор не акцентировал внимание на ее роль и зависимость от планетарных параметров Земли. </a:t>
            </a:r>
          </a:p>
          <a:p>
            <a:r>
              <a:rPr lang="ru-RU" sz="7200" b="1" dirty="0" smtClean="0"/>
              <a:t>ЗЮСС (</a:t>
            </a:r>
            <a:r>
              <a:rPr lang="ru-RU" sz="7200" b="1" dirty="0" err="1" smtClean="0"/>
              <a:t>Sues</a:t>
            </a:r>
            <a:r>
              <a:rPr lang="ru-RU" sz="7200" b="1" dirty="0" smtClean="0"/>
              <a:t> ) Эдуард (1831-1914), австрийский геолог, иностранный член-корреспондент (1887) и иностранный почетный член (1901) Петербургской АН. В главном труде «Лик Земли» (тома 1-3, 1883-1909) дал сводку многих региональных исследований, обобщил представления о строении и развитии </a:t>
            </a:r>
            <a:r>
              <a:rPr lang="ru-RU" sz="7200" b="1" dirty="0" smtClean="0">
                <a:hlinkClick r:id="rId2"/>
              </a:rPr>
              <a:t>земной коры</a:t>
            </a:r>
            <a:r>
              <a:rPr lang="ru-RU" sz="7200" b="1" dirty="0" smtClean="0"/>
              <a:t> на основе </a:t>
            </a:r>
            <a:r>
              <a:rPr lang="ru-RU" sz="7200" b="1" dirty="0" err="1" smtClean="0">
                <a:hlinkClick r:id="rId3"/>
              </a:rPr>
              <a:t>контракционной</a:t>
            </a:r>
            <a:r>
              <a:rPr lang="ru-RU" sz="7200" b="1" dirty="0" smtClean="0">
                <a:hlinkClick r:id="rId3"/>
              </a:rPr>
              <a:t> гипотезы</a:t>
            </a:r>
            <a:r>
              <a:rPr lang="ru-RU" sz="7200" b="1" dirty="0" smtClean="0"/>
              <a:t> . </a:t>
            </a:r>
          </a:p>
          <a:p>
            <a:pPr>
              <a:buNone/>
            </a:pPr>
            <a:endParaRPr lang="ru-RU" sz="5500" b="1" dirty="0" smtClean="0"/>
          </a:p>
          <a:p>
            <a:r>
              <a:rPr lang="ru-RU" sz="7200" b="1" dirty="0" smtClean="0"/>
              <a:t>КОНТРАКЦИО́ННАЯ ГИПО́ТЕЗА, геологическая концепция, объясняющая формирование складчатости слоев горных пород путем сжатия, возникающего в результате постепенного уменьшения объема, радиуса и площади поверхности Земли по мере ее охлаждения. </a:t>
            </a:r>
          </a:p>
          <a:p>
            <a:r>
              <a:rPr lang="ru-RU" sz="7200" b="1" dirty="0" err="1" smtClean="0"/>
              <a:t>Контракционная</a:t>
            </a:r>
            <a:r>
              <a:rPr lang="ru-RU" sz="7200" b="1" dirty="0" smtClean="0"/>
              <a:t> гипотеза была распространена в 19 в.</a:t>
            </a:r>
          </a:p>
          <a:p>
            <a:endParaRPr lang="ru-RU" sz="7200" b="1" dirty="0" smtClean="0"/>
          </a:p>
          <a:p>
            <a:pPr>
              <a:buNone/>
            </a:pPr>
            <a:r>
              <a:rPr lang="ru-RU" sz="7200" b="1" dirty="0" smtClean="0">
                <a:solidFill>
                  <a:schemeClr val="accent2"/>
                </a:solidFill>
              </a:rPr>
              <a:t> </a:t>
            </a:r>
            <a:r>
              <a:rPr lang="ru-RU" sz="8000" b="1" dirty="0" smtClean="0">
                <a:solidFill>
                  <a:schemeClr val="accent2"/>
                </a:solidFill>
              </a:rPr>
              <a:t>Только В.И.Вернадский заложил основы учения о биосфере, сформулировав  идею  </a:t>
            </a:r>
            <a:r>
              <a:rPr lang="ru-RU" sz="8000" b="1" dirty="0" err="1" smtClean="0">
                <a:solidFill>
                  <a:schemeClr val="accent2"/>
                </a:solidFill>
              </a:rPr>
              <a:t>экосистемной</a:t>
            </a:r>
            <a:r>
              <a:rPr lang="ru-RU" sz="8000" b="1" dirty="0" smtClean="0">
                <a:solidFill>
                  <a:schemeClr val="accent2"/>
                </a:solidFill>
              </a:rPr>
              <a:t>  ее организации.</a:t>
            </a:r>
          </a:p>
          <a:p>
            <a:pPr>
              <a:buNone/>
            </a:pPr>
            <a:endParaRPr lang="ru-RU" sz="7200" b="1" dirty="0" smtClean="0"/>
          </a:p>
          <a:p>
            <a:endParaRPr lang="ru-RU" sz="7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16196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В.И.Вернадский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4536504" cy="54726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1884 году выступил с докладом “Об осадочных перепонках”.С 1885 года – хранитель Минералогического кабинета Московского университета. С 1888 по 1890 годы работал за границей. В 1897 году защитил докторскую диссертацию на тему: “Явление скольжения кристаллических веществ”. В 1906 году избран членом Государственного совета. С 1906 по 1918 годы выходит в свет “Опыт описательной минералогии”. С 1921 года основал в Москве Радиевый институт и был назначен его директором. С 1923 по 1926 годы ведет исследовательскую и преподавательскую деятельность за границей, в этот период выходят труды “Геохимия”, “</a:t>
            </a:r>
            <a:r>
              <a:rPr lang="ru-RU" dirty="0" err="1" smtClean="0"/>
              <a:t>Автотрофность</a:t>
            </a:r>
            <a:r>
              <a:rPr lang="ru-RU" dirty="0" smtClean="0"/>
              <a:t> человечества”, “Биосфера”. В 1936 году публикуется “История минералов земной коры”. В 1944 году выходит статья “Несколько слов о ноосфере”. </a:t>
            </a:r>
            <a:endParaRPr lang="ru-RU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04248" y="116632"/>
            <a:ext cx="15841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одержимое 13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46449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Родился в Петербурге 12 марта 1863 года. Скончался в Москве в январе 1945 года.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тец – Иван Васильевич – был профессором Петербургского университета и Александровского лицея, мать – Анна Петровна – была преподавателем музыки</a:t>
            </a:r>
          </a:p>
          <a:p>
            <a:r>
              <a:rPr lang="ru-RU" b="1" dirty="0" smtClean="0"/>
              <a:t>С третьего класса учился в Петербургской классической гимназии. Изучал несколько европейских языков. </a:t>
            </a:r>
          </a:p>
          <a:p>
            <a:r>
              <a:rPr lang="ru-RU" b="1" dirty="0" smtClean="0"/>
              <a:t>Высшее образование получил на физико-математическом факультете Петербургского университета.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smtClean="0"/>
              <a:t>Постулаты учения о биосфере (В.И.Вернадский, 1926 г.)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ru-RU" sz="1400" i="1" dirty="0" smtClean="0"/>
              <a:t>Биосфера – устойчивая динамическая система, которая уже изначально была высокоорганизованна и целостна.</a:t>
            </a:r>
            <a:endParaRPr lang="ru-RU" sz="1400" dirty="0" smtClean="0"/>
          </a:p>
          <a:p>
            <a:r>
              <a:rPr lang="ru-RU" sz="1400" i="1" dirty="0" smtClean="0"/>
              <a:t>Биосфера была структурирована на совокупности организмов. Только благодаря их “массовому эффекту” осуществлялись разнообразные геохимические функции жизни, что и отражалось в окружающей среде.</a:t>
            </a:r>
            <a:endParaRPr lang="ru-RU" sz="1400" dirty="0" smtClean="0"/>
          </a:p>
          <a:p>
            <a:r>
              <a:rPr lang="ru-RU" sz="1400" i="1" dirty="0" smtClean="0"/>
              <a:t>Эволюционный процесс идет в определенной жизненной среде, состав и масса которой неизменны в геологическом времени… Выйти за пределы этой жизненной среды нельзя путем изучения эволюции видов.</a:t>
            </a:r>
            <a:endParaRPr lang="ru-RU" sz="1400" dirty="0" smtClean="0"/>
          </a:p>
          <a:p>
            <a:r>
              <a:rPr lang="ru-RU" sz="1400" i="1" dirty="0" smtClean="0"/>
              <a:t>Живые организмы своим дыханием, своим питанием, своим метаболизмом… а главное – длящейся сотни миллионов лет непрерывной сменой поколений… порождали одно из </a:t>
            </a:r>
            <a:r>
              <a:rPr lang="ru-RU" sz="1400" i="1" dirty="0" err="1" smtClean="0"/>
              <a:t>грандиознейших</a:t>
            </a:r>
            <a:r>
              <a:rPr lang="ru-RU" sz="1400" i="1" dirty="0" smtClean="0"/>
              <a:t> планетных явлений ... Этот великий планетный процесс есть миграция химических элементов в биосфере.</a:t>
            </a:r>
            <a:endParaRPr lang="ru-RU" sz="1400" dirty="0" smtClean="0"/>
          </a:p>
          <a:p>
            <a:r>
              <a:rPr lang="ru-RU" sz="1400" i="1" dirty="0" smtClean="0"/>
              <a:t>Для осуществления полного кругооборота элементов в эволюции необходимо было участие “совокупностей”, состоящих из организмов разного уровня организации и различной таксономической принадлежности.</a:t>
            </a:r>
            <a:endParaRPr lang="ru-RU" sz="1400" dirty="0" smtClean="0"/>
          </a:p>
          <a:p>
            <a:r>
              <a:rPr lang="ru-RU" sz="1400" i="1" dirty="0" smtClean="0"/>
              <a:t>Все без исключения геохимические функции живых организмов в биосфере могут быть исполнены простейшими одноклеточными. По истечении геологического времени различные организмы замещали друг друга, однако не происходило изменений их функции.</a:t>
            </a:r>
            <a:endParaRPr lang="ru-RU" sz="1400" dirty="0" smtClean="0"/>
          </a:p>
          <a:p>
            <a:r>
              <a:rPr lang="ru-RU" sz="1400" dirty="0" smtClean="0"/>
              <a:t>Биологический круговорот – обмен веществ и энергии между различными компонентами биосферы, обусловленный жизнедеятельностью живых организмов и носящий циклический характер. </a:t>
            </a:r>
          </a:p>
          <a:p>
            <a:r>
              <a:rPr lang="ru-RU" sz="1400" dirty="0" smtClean="0"/>
              <a:t>Из множества связанных друг с другом круговоротов отдельных биогеоценозов складывается установившийся за многие миллионы лет глобальный биогеохимический круговорот веществ биосферы, поддерживающий устойчивость жизни на планете.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Состав биосферы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412776"/>
            <a:ext cx="2232249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Живое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вещество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060848"/>
            <a:ext cx="208823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Биогенное вещество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140968"/>
            <a:ext cx="201622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Биокосное</a:t>
            </a:r>
            <a:r>
              <a:rPr lang="ru-RU" sz="2800" b="1" dirty="0" smtClean="0"/>
              <a:t> вещество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88224" y="3933056"/>
            <a:ext cx="216024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Косное вещество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Функции живого вещества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Энергетическая (фиксация живыми организмами солнечной энергии)</a:t>
            </a:r>
          </a:p>
          <a:p>
            <a:r>
              <a:rPr lang="ru-RU" dirty="0" smtClean="0"/>
              <a:t>Концентрационная(накопление в организмах химических элементов)</a:t>
            </a:r>
          </a:p>
          <a:p>
            <a:r>
              <a:rPr lang="ru-RU" dirty="0" smtClean="0"/>
              <a:t>Деструктивная(минерализация органических и неорганических соединений)</a:t>
            </a:r>
          </a:p>
          <a:p>
            <a:r>
              <a:rPr lang="ru-RU" dirty="0" err="1" smtClean="0"/>
              <a:t>Средообразующая</a:t>
            </a:r>
            <a:r>
              <a:rPr lang="ru-RU" dirty="0" smtClean="0"/>
              <a:t> (живые организмы изменяют физико-химические свойства среды)</a:t>
            </a:r>
          </a:p>
          <a:p>
            <a:r>
              <a:rPr lang="ru-RU" dirty="0" smtClean="0"/>
              <a:t>Транспортная (перемещение энергии и количества вещества в процессе миграции)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Градации биосферы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Моря</a:t>
            </a:r>
          </a:p>
          <a:p>
            <a:r>
              <a:rPr lang="ru-RU" b="1" dirty="0" smtClean="0"/>
              <a:t>Лиманы</a:t>
            </a:r>
          </a:p>
          <a:p>
            <a:r>
              <a:rPr lang="ru-RU" b="1" dirty="0" smtClean="0"/>
              <a:t>Пресные водоемы</a:t>
            </a:r>
          </a:p>
          <a:p>
            <a:r>
              <a:rPr lang="ru-RU" b="1" dirty="0" smtClean="0"/>
              <a:t>Суша</a:t>
            </a:r>
          </a:p>
          <a:p>
            <a:r>
              <a:rPr lang="ru-RU" sz="3600" b="1" dirty="0" smtClean="0">
                <a:solidFill>
                  <a:schemeClr val="accent2"/>
                </a:solidFill>
              </a:rPr>
              <a:t>Элементарная единица </a:t>
            </a:r>
            <a:r>
              <a:rPr lang="ru-RU" sz="3600" b="1" dirty="0" err="1" smtClean="0">
                <a:solidFill>
                  <a:schemeClr val="accent2"/>
                </a:solidFill>
              </a:rPr>
              <a:t>биосферы-биогеоценоз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724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Биосфера. Эволюция биосферы</vt:lpstr>
      <vt:lpstr>Понятие биосфера</vt:lpstr>
      <vt:lpstr>Эдуард Зюсс</vt:lpstr>
      <vt:lpstr>В.И.Вернадский</vt:lpstr>
      <vt:lpstr>Постулаты учения о биосфере (В.И.Вернадский, 1926 г.) </vt:lpstr>
      <vt:lpstr>Состав биосферы</vt:lpstr>
      <vt:lpstr>Функции живого вещества</vt:lpstr>
      <vt:lpstr>Градации биосферы</vt:lpstr>
    </vt:vector>
  </TitlesOfParts>
  <Company>School 230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Биосфера</dc:title>
  <dc:creator>rumyanceva</dc:creator>
  <cp:lastModifiedBy>rumyanceva</cp:lastModifiedBy>
  <cp:revision>23</cp:revision>
  <dcterms:created xsi:type="dcterms:W3CDTF">2011-05-10T14:51:49Z</dcterms:created>
  <dcterms:modified xsi:type="dcterms:W3CDTF">2011-05-10T17:29:59Z</dcterms:modified>
</cp:coreProperties>
</file>