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91" r:id="rId2"/>
    <p:sldId id="256" r:id="rId3"/>
    <p:sldId id="260" r:id="rId4"/>
    <p:sldId id="259" r:id="rId5"/>
    <p:sldId id="271" r:id="rId6"/>
    <p:sldId id="272" r:id="rId7"/>
    <p:sldId id="273" r:id="rId8"/>
    <p:sldId id="274" r:id="rId9"/>
    <p:sldId id="264" r:id="rId10"/>
    <p:sldId id="277" r:id="rId11"/>
    <p:sldId id="266" r:id="rId12"/>
    <p:sldId id="278" r:id="rId13"/>
    <p:sldId id="289" r:id="rId14"/>
    <p:sldId id="290" r:id="rId15"/>
    <p:sldId id="286" r:id="rId16"/>
    <p:sldId id="288" r:id="rId17"/>
    <p:sldId id="269" r:id="rId18"/>
    <p:sldId id="281" r:id="rId19"/>
    <p:sldId id="282" r:id="rId20"/>
    <p:sldId id="285" r:id="rId21"/>
    <p:sldId id="284" r:id="rId22"/>
    <p:sldId id="28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EBC"/>
    <a:srgbClr val="229BD5"/>
    <a:srgbClr val="FF33CC"/>
    <a:srgbClr val="D60093"/>
    <a:srgbClr val="FF0000"/>
    <a:srgbClr val="5B9BD5"/>
    <a:srgbClr val="F3AFB9"/>
    <a:srgbClr val="000000"/>
    <a:srgbClr val="FF3300"/>
    <a:srgbClr val="FC3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0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71300"/>
      </p:ext>
    </p:extLst>
  </p:cSld>
  <p:clrMapOvr>
    <a:masterClrMapping/>
  </p:clrMapOvr>
  <p:transition advClick="0" advTm="7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23417"/>
      </p:ext>
    </p:extLst>
  </p:cSld>
  <p:clrMapOvr>
    <a:masterClrMapping/>
  </p:clrMapOvr>
  <p:transition advClick="0" advTm="7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09907"/>
      </p:ext>
    </p:extLst>
  </p:cSld>
  <p:clrMapOvr>
    <a:masterClrMapping/>
  </p:clrMapOvr>
  <p:transition advClick="0" advTm="7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01750"/>
      </p:ext>
    </p:extLst>
  </p:cSld>
  <p:clrMapOvr>
    <a:masterClrMapping/>
  </p:clrMapOvr>
  <p:transition advClick="0" advTm="7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90360"/>
      </p:ext>
    </p:extLst>
  </p:cSld>
  <p:clrMapOvr>
    <a:masterClrMapping/>
  </p:clrMapOvr>
  <p:transition advClick="0" advTm="7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28932"/>
      </p:ext>
    </p:extLst>
  </p:cSld>
  <p:clrMapOvr>
    <a:masterClrMapping/>
  </p:clrMapOvr>
  <p:transition advClick="0" advTm="7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8536"/>
      </p:ext>
    </p:extLst>
  </p:cSld>
  <p:clrMapOvr>
    <a:masterClrMapping/>
  </p:clrMapOvr>
  <p:transition advClick="0" advTm="7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4407"/>
      </p:ext>
    </p:extLst>
  </p:cSld>
  <p:clrMapOvr>
    <a:masterClrMapping/>
  </p:clrMapOvr>
  <p:transition advClick="0" advTm="7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38390"/>
      </p:ext>
    </p:extLst>
  </p:cSld>
  <p:clrMapOvr>
    <a:masterClrMapping/>
  </p:clrMapOvr>
  <p:transition advClick="0" advTm="7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77834"/>
      </p:ext>
    </p:extLst>
  </p:cSld>
  <p:clrMapOvr>
    <a:masterClrMapping/>
  </p:clrMapOvr>
  <p:transition advClick="0" advTm="7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59998"/>
      </p:ext>
    </p:extLst>
  </p:cSld>
  <p:clrMapOvr>
    <a:masterClrMapping/>
  </p:clrMapOvr>
  <p:transition advClick="0" advTm="7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DF8C-8407-4461-BAD4-BA0F17EB588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35BD-F610-456A-B4E7-7A867F629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advClick="0" advTm="7000">
    <p:circl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7.png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16.png"/><Relationship Id="rId7" Type="http://schemas.openxmlformats.org/officeDocument/2006/relationships/image" Target="../media/image10.wmf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7.png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ЕГЭ по математике: задания В9</a:t>
            </a:r>
            <a:br>
              <a:rPr lang="ru-RU" dirty="0" smtClean="0"/>
            </a:br>
            <a:r>
              <a:rPr lang="ru-RU" dirty="0" smtClean="0"/>
              <a:t>(работа с графиками)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89495"/>
            <a:ext cx="10515600" cy="2315552"/>
          </a:xfrm>
        </p:spPr>
        <p:txBody>
          <a:bodyPr/>
          <a:lstStyle/>
          <a:p>
            <a:r>
              <a:rPr lang="ru-RU" dirty="0" smtClean="0"/>
              <a:t>Презентация создана на основе материалов открытого банка заданий по математике  ЕГЭ 2014 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mathege.ru</a:t>
            </a:r>
            <a:endParaRPr lang="ru-RU" dirty="0" smtClean="0"/>
          </a:p>
          <a:p>
            <a:r>
              <a:rPr lang="ru-RU" dirty="0" smtClean="0"/>
              <a:t>Использование данной презентации планируется на уроках заключительного повторения в 11 классе при подготовке к ЕГЭ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46714" y="5205047"/>
            <a:ext cx="7707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создана учителем математики ГБОУ школа-интернат №576</a:t>
            </a:r>
          </a:p>
          <a:p>
            <a:r>
              <a:rPr lang="ru-RU" dirty="0" smtClean="0"/>
              <a:t>Василеостровского района </a:t>
            </a:r>
            <a:r>
              <a:rPr lang="ru-RU" dirty="0" err="1" smtClean="0"/>
              <a:t>г.Санкт</a:t>
            </a:r>
            <a:r>
              <a:rPr lang="ru-RU" dirty="0" smtClean="0"/>
              <a:t>-Петербурга</a:t>
            </a:r>
          </a:p>
          <a:p>
            <a:r>
              <a:rPr lang="ru-RU" dirty="0" smtClean="0"/>
              <a:t>Конторовой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990682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sp>
        <p:nvSpPr>
          <p:cNvPr id="3" name="Объект 2" hidden="1"/>
          <p:cNvSpPr>
            <a:spLocks noGrp="1"/>
          </p:cNvSpPr>
          <p:nvPr>
            <p:ph sz="half" idx="1"/>
          </p:nvPr>
        </p:nvSpPr>
        <p:spPr>
          <a:xfrm>
            <a:off x="269052" y="1764665"/>
            <a:ext cx="556829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а)"/>
          <p:cNvSpPr>
            <a:spLocks noGrp="1"/>
          </p:cNvSpPr>
          <p:nvPr>
            <p:ph sz="half" idx="2"/>
          </p:nvPr>
        </p:nvSpPr>
        <p:spPr>
          <a:xfrm>
            <a:off x="6096000" y="1685653"/>
            <a:ext cx="5738949" cy="4351338"/>
          </a:xfrm>
        </p:spPr>
        <p:txBody>
          <a:bodyPr/>
          <a:lstStyle/>
          <a:p>
            <a:r>
              <a:rPr lang="ru-RU" dirty="0"/>
              <a:t>ж</a:t>
            </a:r>
            <a:r>
              <a:rPr lang="ru-RU" dirty="0" smtClean="0"/>
              <a:t>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69052" y="2229394"/>
            <a:ext cx="5568290" cy="3657600"/>
            <a:chOff x="269052" y="2229394"/>
            <a:chExt cx="5568290" cy="3657600"/>
          </a:xfrm>
        </p:grpSpPr>
        <p:pic>
          <p:nvPicPr>
            <p:cNvPr id="5" name="система координат"/>
            <p:cNvPicPr>
              <a:picLocks noChangeAspect="1"/>
            </p:cNvPicPr>
            <p:nvPr/>
          </p:nvPicPr>
          <p:blipFill rotWithShape="1">
            <a:blip r:embed="rId3"/>
            <a:srcRect l="15419" t="9416" r="16009" b="1040"/>
            <a:stretch/>
          </p:blipFill>
          <p:spPr>
            <a:xfrm>
              <a:off x="269052" y="2229394"/>
              <a:ext cx="5568290" cy="3657600"/>
            </a:xfrm>
            <a:prstGeom prst="rect">
              <a:avLst/>
            </a:prstGeom>
          </p:spPr>
        </p:pic>
        <p:sp>
          <p:nvSpPr>
            <p:cNvPr id="6" name="график"/>
            <p:cNvSpPr/>
            <p:nvPr/>
          </p:nvSpPr>
          <p:spPr>
            <a:xfrm>
              <a:off x="383177" y="2690949"/>
              <a:ext cx="5133047" cy="2981196"/>
            </a:xfrm>
            <a:custGeom>
              <a:avLst/>
              <a:gdLst>
                <a:gd name="connsiteX0" fmla="*/ 0 w 5133047"/>
                <a:gd name="connsiteY0" fmla="*/ 0 h 2981196"/>
                <a:gd name="connsiteX1" fmla="*/ 539932 w 5133047"/>
                <a:gd name="connsiteY1" fmla="*/ 1341120 h 2981196"/>
                <a:gd name="connsiteX2" fmla="*/ 801189 w 5133047"/>
                <a:gd name="connsiteY2" fmla="*/ 1619794 h 2981196"/>
                <a:gd name="connsiteX3" fmla="*/ 1079863 w 5133047"/>
                <a:gd name="connsiteY3" fmla="*/ 1349828 h 2981196"/>
                <a:gd name="connsiteX4" fmla="*/ 1071154 w 5133047"/>
                <a:gd name="connsiteY4" fmla="*/ 1341120 h 2981196"/>
                <a:gd name="connsiteX5" fmla="*/ 1341120 w 5133047"/>
                <a:gd name="connsiteY5" fmla="*/ 809897 h 2981196"/>
                <a:gd name="connsiteX6" fmla="*/ 1611086 w 5133047"/>
                <a:gd name="connsiteY6" fmla="*/ 557348 h 2981196"/>
                <a:gd name="connsiteX7" fmla="*/ 1881052 w 5133047"/>
                <a:gd name="connsiteY7" fmla="*/ 809897 h 2981196"/>
                <a:gd name="connsiteX8" fmla="*/ 2142309 w 5133047"/>
                <a:gd name="connsiteY8" fmla="*/ 1341120 h 2981196"/>
                <a:gd name="connsiteX9" fmla="*/ 2420983 w 5133047"/>
                <a:gd name="connsiteY9" fmla="*/ 2142308 h 2981196"/>
                <a:gd name="connsiteX10" fmla="*/ 2690949 w 5133047"/>
                <a:gd name="connsiteY10" fmla="*/ 2420982 h 2981196"/>
                <a:gd name="connsiteX11" fmla="*/ 2960914 w 5133047"/>
                <a:gd name="connsiteY11" fmla="*/ 2151017 h 2981196"/>
                <a:gd name="connsiteX12" fmla="*/ 3230880 w 5133047"/>
                <a:gd name="connsiteY12" fmla="*/ 1358537 h 2981196"/>
                <a:gd name="connsiteX13" fmla="*/ 3230880 w 5133047"/>
                <a:gd name="connsiteY13" fmla="*/ 1349828 h 2981196"/>
                <a:gd name="connsiteX14" fmla="*/ 3492137 w 5133047"/>
                <a:gd name="connsiteY14" fmla="*/ 548640 h 2981196"/>
                <a:gd name="connsiteX15" fmla="*/ 3753394 w 5133047"/>
                <a:gd name="connsiteY15" fmla="*/ 278674 h 2981196"/>
                <a:gd name="connsiteX16" fmla="*/ 4032069 w 5133047"/>
                <a:gd name="connsiteY16" fmla="*/ 557348 h 2981196"/>
                <a:gd name="connsiteX17" fmla="*/ 4302034 w 5133047"/>
                <a:gd name="connsiteY17" fmla="*/ 1341120 h 2981196"/>
                <a:gd name="connsiteX18" fmla="*/ 4824549 w 5133047"/>
                <a:gd name="connsiteY18" fmla="*/ 2682240 h 2981196"/>
                <a:gd name="connsiteX19" fmla="*/ 5103223 w 5133047"/>
                <a:gd name="connsiteY19" fmla="*/ 2952205 h 2981196"/>
                <a:gd name="connsiteX20" fmla="*/ 5111932 w 5133047"/>
                <a:gd name="connsiteY20" fmla="*/ 2960914 h 298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33047" h="2981196">
                  <a:moveTo>
                    <a:pt x="0" y="0"/>
                  </a:moveTo>
                  <a:cubicBezTo>
                    <a:pt x="203200" y="535577"/>
                    <a:pt x="406401" y="1071154"/>
                    <a:pt x="539932" y="1341120"/>
                  </a:cubicBezTo>
                  <a:cubicBezTo>
                    <a:pt x="673463" y="1611086"/>
                    <a:pt x="711201" y="1618343"/>
                    <a:pt x="801189" y="1619794"/>
                  </a:cubicBezTo>
                  <a:cubicBezTo>
                    <a:pt x="891177" y="1621245"/>
                    <a:pt x="1034869" y="1396274"/>
                    <a:pt x="1079863" y="1349828"/>
                  </a:cubicBezTo>
                  <a:cubicBezTo>
                    <a:pt x="1124857" y="1303382"/>
                    <a:pt x="1027611" y="1431108"/>
                    <a:pt x="1071154" y="1341120"/>
                  </a:cubicBezTo>
                  <a:cubicBezTo>
                    <a:pt x="1114697" y="1251132"/>
                    <a:pt x="1251131" y="940526"/>
                    <a:pt x="1341120" y="809897"/>
                  </a:cubicBezTo>
                  <a:cubicBezTo>
                    <a:pt x="1431109" y="679268"/>
                    <a:pt x="1521097" y="557348"/>
                    <a:pt x="1611086" y="557348"/>
                  </a:cubicBezTo>
                  <a:cubicBezTo>
                    <a:pt x="1701075" y="557348"/>
                    <a:pt x="1792515" y="679268"/>
                    <a:pt x="1881052" y="809897"/>
                  </a:cubicBezTo>
                  <a:cubicBezTo>
                    <a:pt x="1969589" y="940526"/>
                    <a:pt x="2052321" y="1119052"/>
                    <a:pt x="2142309" y="1341120"/>
                  </a:cubicBezTo>
                  <a:cubicBezTo>
                    <a:pt x="2232297" y="1563188"/>
                    <a:pt x="2329543" y="1962331"/>
                    <a:pt x="2420983" y="2142308"/>
                  </a:cubicBezTo>
                  <a:cubicBezTo>
                    <a:pt x="2512423" y="2322285"/>
                    <a:pt x="2600961" y="2419531"/>
                    <a:pt x="2690949" y="2420982"/>
                  </a:cubicBezTo>
                  <a:cubicBezTo>
                    <a:pt x="2780937" y="2422433"/>
                    <a:pt x="2870926" y="2328091"/>
                    <a:pt x="2960914" y="2151017"/>
                  </a:cubicBezTo>
                  <a:cubicBezTo>
                    <a:pt x="3050902" y="1973943"/>
                    <a:pt x="3185886" y="1492068"/>
                    <a:pt x="3230880" y="1358537"/>
                  </a:cubicBezTo>
                  <a:cubicBezTo>
                    <a:pt x="3275874" y="1225006"/>
                    <a:pt x="3187337" y="1484811"/>
                    <a:pt x="3230880" y="1349828"/>
                  </a:cubicBezTo>
                  <a:cubicBezTo>
                    <a:pt x="3274423" y="1214845"/>
                    <a:pt x="3405051" y="727166"/>
                    <a:pt x="3492137" y="548640"/>
                  </a:cubicBezTo>
                  <a:cubicBezTo>
                    <a:pt x="3579223" y="370114"/>
                    <a:pt x="3663405" y="277223"/>
                    <a:pt x="3753394" y="278674"/>
                  </a:cubicBezTo>
                  <a:cubicBezTo>
                    <a:pt x="3843383" y="280125"/>
                    <a:pt x="3940629" y="380274"/>
                    <a:pt x="4032069" y="557348"/>
                  </a:cubicBezTo>
                  <a:cubicBezTo>
                    <a:pt x="4123509" y="734422"/>
                    <a:pt x="4169954" y="986971"/>
                    <a:pt x="4302034" y="1341120"/>
                  </a:cubicBezTo>
                  <a:cubicBezTo>
                    <a:pt x="4434114" y="1695269"/>
                    <a:pt x="4691018" y="2413726"/>
                    <a:pt x="4824549" y="2682240"/>
                  </a:cubicBezTo>
                  <a:cubicBezTo>
                    <a:pt x="4958080" y="2950754"/>
                    <a:pt x="5055326" y="2905759"/>
                    <a:pt x="5103223" y="2952205"/>
                  </a:cubicBezTo>
                  <a:cubicBezTo>
                    <a:pt x="5151120" y="2998651"/>
                    <a:pt x="5131526" y="2979782"/>
                    <a:pt x="5111932" y="296091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голубое выделение" hidden="1"/>
          <p:cNvSpPr/>
          <p:nvPr/>
        </p:nvSpPr>
        <p:spPr>
          <a:xfrm>
            <a:off x="269052" y="4046899"/>
            <a:ext cx="5568290" cy="1840095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80884" y="4483111"/>
            <a:ext cx="1092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 </a:t>
            </a:r>
            <a:r>
              <a:rPr lang="ru-RU" sz="2800" dirty="0" smtClean="0">
                <a:solidFill>
                  <a:srgbClr val="C00000"/>
                </a:solidFill>
              </a:rPr>
              <a:t>4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задание"/>
          <p:cNvSpPr/>
          <p:nvPr/>
        </p:nvSpPr>
        <p:spPr>
          <a:xfrm>
            <a:off x="6903719" y="1790849"/>
            <a:ext cx="50074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количество точек экстремума функ­ции</a:t>
            </a:r>
            <a:r>
              <a:rPr lang="en-US" sz="2000" i="1" dirty="0">
                <a:cs typeface="Aparajita" panose="020B0604020202020204" pitchFamily="34" charset="0"/>
              </a:rPr>
              <a:t>  </a:t>
            </a:r>
            <a:r>
              <a:rPr lang="ru-RU" sz="2000" i="1" dirty="0">
                <a:cs typeface="Aparajita" panose="020B0604020202020204" pitchFamily="34" charset="0"/>
              </a:rPr>
              <a:t>на отрезке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75379" y="2690949"/>
            <a:ext cx="4997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Точки максимума и минимума называются точками экстремума</a:t>
            </a:r>
            <a:r>
              <a:rPr lang="ru-RU" dirty="0" smtClean="0"/>
              <a:t>.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98293"/>
              </p:ext>
            </p:extLst>
          </p:nvPr>
        </p:nvGraphicFramePr>
        <p:xfrm>
          <a:off x="9290050" y="2111375"/>
          <a:ext cx="776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Уравнение" r:id="rId4" imgW="431640" imgH="215640" progId="Equation.3">
                  <p:embed/>
                </p:oleObj>
              </mc:Choice>
              <mc:Fallback>
                <p:oleObj name="Уравнение" r:id="rId4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90050" y="2111375"/>
                        <a:ext cx="776288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V="1">
            <a:off x="1180730" y="3993652"/>
            <a:ext cx="4335494" cy="577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74" y="563116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5" y="2643554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571896" y="36741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3076890" y="2185341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2745" y="4043480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373916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/>
      <p:bldP spid="14" grpId="0"/>
      <p:bldP spid="15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sp>
        <p:nvSpPr>
          <p:cNvPr id="3" name="Объект 2" hidden="1"/>
          <p:cNvSpPr>
            <a:spLocks noGrp="1"/>
          </p:cNvSpPr>
          <p:nvPr>
            <p:ph sz="half" idx="1"/>
          </p:nvPr>
        </p:nvSpPr>
        <p:spPr>
          <a:xfrm>
            <a:off x="269052" y="1764665"/>
            <a:ext cx="556829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а)"/>
          <p:cNvSpPr>
            <a:spLocks noGrp="1"/>
          </p:cNvSpPr>
          <p:nvPr>
            <p:ph sz="half" idx="2"/>
          </p:nvPr>
        </p:nvSpPr>
        <p:spPr>
          <a:xfrm>
            <a:off x="6096000" y="1685653"/>
            <a:ext cx="5997607" cy="4351338"/>
          </a:xfrm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69052" y="2229394"/>
            <a:ext cx="5568290" cy="3657600"/>
            <a:chOff x="269052" y="2229394"/>
            <a:chExt cx="5568290" cy="3657600"/>
          </a:xfrm>
        </p:grpSpPr>
        <p:pic>
          <p:nvPicPr>
            <p:cNvPr id="5" name="система координат"/>
            <p:cNvPicPr>
              <a:picLocks noChangeAspect="1"/>
            </p:cNvPicPr>
            <p:nvPr/>
          </p:nvPicPr>
          <p:blipFill rotWithShape="1">
            <a:blip r:embed="rId3"/>
            <a:srcRect l="15419" t="9416" r="16009" b="1040"/>
            <a:stretch/>
          </p:blipFill>
          <p:spPr>
            <a:xfrm>
              <a:off x="269052" y="2229394"/>
              <a:ext cx="5568290" cy="3657600"/>
            </a:xfrm>
            <a:prstGeom prst="rect">
              <a:avLst/>
            </a:prstGeom>
          </p:spPr>
        </p:pic>
        <p:sp>
          <p:nvSpPr>
            <p:cNvPr id="6" name="график"/>
            <p:cNvSpPr/>
            <p:nvPr/>
          </p:nvSpPr>
          <p:spPr>
            <a:xfrm>
              <a:off x="383177" y="2690949"/>
              <a:ext cx="5133047" cy="2981196"/>
            </a:xfrm>
            <a:custGeom>
              <a:avLst/>
              <a:gdLst>
                <a:gd name="connsiteX0" fmla="*/ 0 w 5133047"/>
                <a:gd name="connsiteY0" fmla="*/ 0 h 2981196"/>
                <a:gd name="connsiteX1" fmla="*/ 539932 w 5133047"/>
                <a:gd name="connsiteY1" fmla="*/ 1341120 h 2981196"/>
                <a:gd name="connsiteX2" fmla="*/ 801189 w 5133047"/>
                <a:gd name="connsiteY2" fmla="*/ 1619794 h 2981196"/>
                <a:gd name="connsiteX3" fmla="*/ 1079863 w 5133047"/>
                <a:gd name="connsiteY3" fmla="*/ 1349828 h 2981196"/>
                <a:gd name="connsiteX4" fmla="*/ 1071154 w 5133047"/>
                <a:gd name="connsiteY4" fmla="*/ 1341120 h 2981196"/>
                <a:gd name="connsiteX5" fmla="*/ 1341120 w 5133047"/>
                <a:gd name="connsiteY5" fmla="*/ 809897 h 2981196"/>
                <a:gd name="connsiteX6" fmla="*/ 1611086 w 5133047"/>
                <a:gd name="connsiteY6" fmla="*/ 557348 h 2981196"/>
                <a:gd name="connsiteX7" fmla="*/ 1881052 w 5133047"/>
                <a:gd name="connsiteY7" fmla="*/ 809897 h 2981196"/>
                <a:gd name="connsiteX8" fmla="*/ 2142309 w 5133047"/>
                <a:gd name="connsiteY8" fmla="*/ 1341120 h 2981196"/>
                <a:gd name="connsiteX9" fmla="*/ 2420983 w 5133047"/>
                <a:gd name="connsiteY9" fmla="*/ 2142308 h 2981196"/>
                <a:gd name="connsiteX10" fmla="*/ 2690949 w 5133047"/>
                <a:gd name="connsiteY10" fmla="*/ 2420982 h 2981196"/>
                <a:gd name="connsiteX11" fmla="*/ 2960914 w 5133047"/>
                <a:gd name="connsiteY11" fmla="*/ 2151017 h 2981196"/>
                <a:gd name="connsiteX12" fmla="*/ 3230880 w 5133047"/>
                <a:gd name="connsiteY12" fmla="*/ 1358537 h 2981196"/>
                <a:gd name="connsiteX13" fmla="*/ 3230880 w 5133047"/>
                <a:gd name="connsiteY13" fmla="*/ 1349828 h 2981196"/>
                <a:gd name="connsiteX14" fmla="*/ 3492137 w 5133047"/>
                <a:gd name="connsiteY14" fmla="*/ 548640 h 2981196"/>
                <a:gd name="connsiteX15" fmla="*/ 3753394 w 5133047"/>
                <a:gd name="connsiteY15" fmla="*/ 278674 h 2981196"/>
                <a:gd name="connsiteX16" fmla="*/ 4032069 w 5133047"/>
                <a:gd name="connsiteY16" fmla="*/ 557348 h 2981196"/>
                <a:gd name="connsiteX17" fmla="*/ 4302034 w 5133047"/>
                <a:gd name="connsiteY17" fmla="*/ 1341120 h 2981196"/>
                <a:gd name="connsiteX18" fmla="*/ 4824549 w 5133047"/>
                <a:gd name="connsiteY18" fmla="*/ 2682240 h 2981196"/>
                <a:gd name="connsiteX19" fmla="*/ 5103223 w 5133047"/>
                <a:gd name="connsiteY19" fmla="*/ 2952205 h 2981196"/>
                <a:gd name="connsiteX20" fmla="*/ 5111932 w 5133047"/>
                <a:gd name="connsiteY20" fmla="*/ 2960914 h 298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33047" h="2981196">
                  <a:moveTo>
                    <a:pt x="0" y="0"/>
                  </a:moveTo>
                  <a:cubicBezTo>
                    <a:pt x="203200" y="535577"/>
                    <a:pt x="406401" y="1071154"/>
                    <a:pt x="539932" y="1341120"/>
                  </a:cubicBezTo>
                  <a:cubicBezTo>
                    <a:pt x="673463" y="1611086"/>
                    <a:pt x="711201" y="1618343"/>
                    <a:pt x="801189" y="1619794"/>
                  </a:cubicBezTo>
                  <a:cubicBezTo>
                    <a:pt x="891177" y="1621245"/>
                    <a:pt x="1034869" y="1396274"/>
                    <a:pt x="1079863" y="1349828"/>
                  </a:cubicBezTo>
                  <a:cubicBezTo>
                    <a:pt x="1124857" y="1303382"/>
                    <a:pt x="1027611" y="1431108"/>
                    <a:pt x="1071154" y="1341120"/>
                  </a:cubicBezTo>
                  <a:cubicBezTo>
                    <a:pt x="1114697" y="1251132"/>
                    <a:pt x="1251131" y="940526"/>
                    <a:pt x="1341120" y="809897"/>
                  </a:cubicBezTo>
                  <a:cubicBezTo>
                    <a:pt x="1431109" y="679268"/>
                    <a:pt x="1521097" y="557348"/>
                    <a:pt x="1611086" y="557348"/>
                  </a:cubicBezTo>
                  <a:cubicBezTo>
                    <a:pt x="1701075" y="557348"/>
                    <a:pt x="1792515" y="679268"/>
                    <a:pt x="1881052" y="809897"/>
                  </a:cubicBezTo>
                  <a:cubicBezTo>
                    <a:pt x="1969589" y="940526"/>
                    <a:pt x="2052321" y="1119052"/>
                    <a:pt x="2142309" y="1341120"/>
                  </a:cubicBezTo>
                  <a:cubicBezTo>
                    <a:pt x="2232297" y="1563188"/>
                    <a:pt x="2329543" y="1962331"/>
                    <a:pt x="2420983" y="2142308"/>
                  </a:cubicBezTo>
                  <a:cubicBezTo>
                    <a:pt x="2512423" y="2322285"/>
                    <a:pt x="2600961" y="2419531"/>
                    <a:pt x="2690949" y="2420982"/>
                  </a:cubicBezTo>
                  <a:cubicBezTo>
                    <a:pt x="2780937" y="2422433"/>
                    <a:pt x="2870926" y="2328091"/>
                    <a:pt x="2960914" y="2151017"/>
                  </a:cubicBezTo>
                  <a:cubicBezTo>
                    <a:pt x="3050902" y="1973943"/>
                    <a:pt x="3185886" y="1492068"/>
                    <a:pt x="3230880" y="1358537"/>
                  </a:cubicBezTo>
                  <a:cubicBezTo>
                    <a:pt x="3275874" y="1225006"/>
                    <a:pt x="3187337" y="1484811"/>
                    <a:pt x="3230880" y="1349828"/>
                  </a:cubicBezTo>
                  <a:cubicBezTo>
                    <a:pt x="3274423" y="1214845"/>
                    <a:pt x="3405051" y="727166"/>
                    <a:pt x="3492137" y="548640"/>
                  </a:cubicBezTo>
                  <a:cubicBezTo>
                    <a:pt x="3579223" y="370114"/>
                    <a:pt x="3663405" y="277223"/>
                    <a:pt x="3753394" y="278674"/>
                  </a:cubicBezTo>
                  <a:cubicBezTo>
                    <a:pt x="3843383" y="280125"/>
                    <a:pt x="3940629" y="380274"/>
                    <a:pt x="4032069" y="557348"/>
                  </a:cubicBezTo>
                  <a:cubicBezTo>
                    <a:pt x="4123509" y="734422"/>
                    <a:pt x="4169954" y="986971"/>
                    <a:pt x="4302034" y="1341120"/>
                  </a:cubicBezTo>
                  <a:cubicBezTo>
                    <a:pt x="4434114" y="1695269"/>
                    <a:pt x="4691018" y="2413726"/>
                    <a:pt x="4824549" y="2682240"/>
                  </a:cubicBezTo>
                  <a:cubicBezTo>
                    <a:pt x="4958080" y="2950754"/>
                    <a:pt x="5055326" y="2905759"/>
                    <a:pt x="5103223" y="2952205"/>
                  </a:cubicBezTo>
                  <a:cubicBezTo>
                    <a:pt x="5151120" y="2998651"/>
                    <a:pt x="5131526" y="2979782"/>
                    <a:pt x="5111932" y="296091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голубое выделение" hidden="1"/>
          <p:cNvSpPr/>
          <p:nvPr/>
        </p:nvSpPr>
        <p:spPr>
          <a:xfrm>
            <a:off x="269052" y="4046899"/>
            <a:ext cx="5568290" cy="1840095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73513" y="4947010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>
                <a:solidFill>
                  <a:srgbClr val="C00000"/>
                </a:solidFill>
              </a:rPr>
              <a:t>3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74" y="563116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5" y="2646616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 flipV="1">
            <a:off x="3076890" y="2185341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69052" y="4043480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73902" y="3674147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8" name="задание"/>
          <p:cNvSpPr/>
          <p:nvPr/>
        </p:nvSpPr>
        <p:spPr>
          <a:xfrm>
            <a:off x="6827519" y="1617897"/>
            <a:ext cx="50074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В какой точке от­рез­ка             функция </a:t>
            </a:r>
            <a:r>
              <a:rPr lang="en-US" sz="2000" i="1" dirty="0">
                <a:cs typeface="Aparajita" panose="020B0604020202020204" pitchFamily="34" charset="0"/>
              </a:rPr>
              <a:t>f(x) </a:t>
            </a:r>
            <a:r>
              <a:rPr lang="ru-RU" sz="2000" i="1" dirty="0">
                <a:cs typeface="Aparajita" panose="020B0604020202020204" pitchFamily="34" charset="0"/>
              </a:rPr>
              <a:t>при­ни­ма­ет наи­мень­шее зна­че­ние?</a:t>
            </a: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01500"/>
              </p:ext>
            </p:extLst>
          </p:nvPr>
        </p:nvGraphicFramePr>
        <p:xfrm>
          <a:off x="9604757" y="1644646"/>
          <a:ext cx="5492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Уравнение" r:id="rId5" imgW="304560" imgH="215640" progId="Equation.3">
                  <p:embed/>
                </p:oleObj>
              </mc:Choice>
              <mc:Fallback>
                <p:oleObj name="Уравнение" r:id="rId5" imgW="304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04757" y="1644646"/>
                        <a:ext cx="549275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flipH="1">
            <a:off x="3861786" y="3223450"/>
            <a:ext cx="21815" cy="8347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16"/>
          </p:cNvCxnSpPr>
          <p:nvPr/>
        </p:nvCxnSpPr>
        <p:spPr>
          <a:xfrm flipH="1">
            <a:off x="4409677" y="3248297"/>
            <a:ext cx="5569" cy="84322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63354" y="3473419"/>
            <a:ext cx="375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3879542" y="2964306"/>
            <a:ext cx="541538" cy="284921"/>
          </a:xfrm>
          <a:custGeom>
            <a:avLst/>
            <a:gdLst>
              <a:gd name="connsiteX0" fmla="*/ 0 w 541538"/>
              <a:gd name="connsiteY0" fmla="*/ 267166 h 284921"/>
              <a:gd name="connsiteX1" fmla="*/ 97654 w 541538"/>
              <a:gd name="connsiteY1" fmla="*/ 80735 h 284921"/>
              <a:gd name="connsiteX2" fmla="*/ 257452 w 541538"/>
              <a:gd name="connsiteY2" fmla="*/ 836 h 284921"/>
              <a:gd name="connsiteX3" fmla="*/ 426128 w 541538"/>
              <a:gd name="connsiteY3" fmla="*/ 125123 h 284921"/>
              <a:gd name="connsiteX4" fmla="*/ 541538 w 541538"/>
              <a:gd name="connsiteY4" fmla="*/ 284921 h 284921"/>
              <a:gd name="connsiteX5" fmla="*/ 541538 w 541538"/>
              <a:gd name="connsiteY5" fmla="*/ 284921 h 28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38" h="284921">
                <a:moveTo>
                  <a:pt x="0" y="267166"/>
                </a:moveTo>
                <a:cubicBezTo>
                  <a:pt x="27372" y="196144"/>
                  <a:pt x="54745" y="125123"/>
                  <a:pt x="97654" y="80735"/>
                </a:cubicBezTo>
                <a:cubicBezTo>
                  <a:pt x="140563" y="36347"/>
                  <a:pt x="202706" y="-6562"/>
                  <a:pt x="257452" y="836"/>
                </a:cubicBezTo>
                <a:cubicBezTo>
                  <a:pt x="312198" y="8234"/>
                  <a:pt x="378780" y="77776"/>
                  <a:pt x="426128" y="125123"/>
                </a:cubicBezTo>
                <a:cubicBezTo>
                  <a:pt x="473476" y="172470"/>
                  <a:pt x="541538" y="284921"/>
                  <a:pt x="541538" y="284921"/>
                </a:cubicBezTo>
                <a:lnTo>
                  <a:pt x="541538" y="284921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710943" y="4058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258834" y="40434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52457" y="269226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На ­дан­ном от­рез­ке про­из­вод­ная функ­ции по­ло­жи­тель­на, по­это­му функ­ция на этом от­рез­ке воз­рас­та­ет. Таким образом наи­мень­шее зна­че­ние функ­ции до­сти­га­ет­ся на левой гра­ни­це от­рез­ка, т. е. в точке  </a:t>
            </a:r>
            <a:r>
              <a:rPr lang="ru-RU" sz="2000" dirty="0"/>
              <a:t>3</a:t>
            </a:r>
            <a:r>
              <a:rPr lang="ru-RU" sz="2000" dirty="0" smtClean="0"/>
              <a:t>.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3879542" y="4589585"/>
            <a:ext cx="530135" cy="54209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5515" y="5163933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Наим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86" y="5063313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02" y="4538610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sp>
        <p:nvSpPr>
          <p:cNvPr id="42" name="TextBox 41"/>
          <p:cNvSpPr txBox="1"/>
          <p:nvPr/>
        </p:nvSpPr>
        <p:spPr>
          <a:xfrm>
            <a:off x="4258834" y="4596181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Наиб.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538933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4" grpId="0"/>
      <p:bldP spid="15" grpId="0"/>
      <p:bldP spid="28" grpId="0"/>
      <p:bldP spid="32" grpId="0"/>
      <p:bldP spid="33" grpId="0" animBg="1"/>
      <p:bldP spid="34" grpId="0"/>
      <p:bldP spid="35" grpId="0"/>
      <p:bldP spid="36" grpId="0"/>
      <p:bldP spid="39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6727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sp>
        <p:nvSpPr>
          <p:cNvPr id="3" name="Объект 2" hidden="1"/>
          <p:cNvSpPr>
            <a:spLocks noGrp="1"/>
          </p:cNvSpPr>
          <p:nvPr>
            <p:ph sz="half" idx="1"/>
          </p:nvPr>
        </p:nvSpPr>
        <p:spPr>
          <a:xfrm>
            <a:off x="269052" y="1764665"/>
            <a:ext cx="556829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а)"/>
          <p:cNvSpPr>
            <a:spLocks noGrp="1"/>
          </p:cNvSpPr>
          <p:nvPr>
            <p:ph sz="half" idx="2"/>
          </p:nvPr>
        </p:nvSpPr>
        <p:spPr>
          <a:xfrm>
            <a:off x="6096000" y="1685653"/>
            <a:ext cx="5997607" cy="4351338"/>
          </a:xfrm>
        </p:spPr>
        <p:txBody>
          <a:bodyPr/>
          <a:lstStyle/>
          <a:p>
            <a:r>
              <a:rPr lang="ru-RU" dirty="0" smtClean="0"/>
              <a:t>и)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69052" y="2229394"/>
            <a:ext cx="5568290" cy="3657600"/>
            <a:chOff x="269052" y="2229394"/>
            <a:chExt cx="5568290" cy="3657600"/>
          </a:xfrm>
        </p:grpSpPr>
        <p:pic>
          <p:nvPicPr>
            <p:cNvPr id="5" name="система координат"/>
            <p:cNvPicPr>
              <a:picLocks noChangeAspect="1"/>
            </p:cNvPicPr>
            <p:nvPr/>
          </p:nvPicPr>
          <p:blipFill rotWithShape="1">
            <a:blip r:embed="rId2"/>
            <a:srcRect l="15419" t="9416" r="16009" b="1040"/>
            <a:stretch/>
          </p:blipFill>
          <p:spPr>
            <a:xfrm>
              <a:off x="269052" y="2229394"/>
              <a:ext cx="5568290" cy="3657600"/>
            </a:xfrm>
            <a:prstGeom prst="rect">
              <a:avLst/>
            </a:prstGeom>
          </p:spPr>
        </p:pic>
        <p:sp>
          <p:nvSpPr>
            <p:cNvPr id="6" name="график"/>
            <p:cNvSpPr/>
            <p:nvPr/>
          </p:nvSpPr>
          <p:spPr>
            <a:xfrm>
              <a:off x="383177" y="2690949"/>
              <a:ext cx="5133047" cy="2981196"/>
            </a:xfrm>
            <a:custGeom>
              <a:avLst/>
              <a:gdLst>
                <a:gd name="connsiteX0" fmla="*/ 0 w 5133047"/>
                <a:gd name="connsiteY0" fmla="*/ 0 h 2981196"/>
                <a:gd name="connsiteX1" fmla="*/ 539932 w 5133047"/>
                <a:gd name="connsiteY1" fmla="*/ 1341120 h 2981196"/>
                <a:gd name="connsiteX2" fmla="*/ 801189 w 5133047"/>
                <a:gd name="connsiteY2" fmla="*/ 1619794 h 2981196"/>
                <a:gd name="connsiteX3" fmla="*/ 1079863 w 5133047"/>
                <a:gd name="connsiteY3" fmla="*/ 1349828 h 2981196"/>
                <a:gd name="connsiteX4" fmla="*/ 1071154 w 5133047"/>
                <a:gd name="connsiteY4" fmla="*/ 1341120 h 2981196"/>
                <a:gd name="connsiteX5" fmla="*/ 1341120 w 5133047"/>
                <a:gd name="connsiteY5" fmla="*/ 809897 h 2981196"/>
                <a:gd name="connsiteX6" fmla="*/ 1611086 w 5133047"/>
                <a:gd name="connsiteY6" fmla="*/ 557348 h 2981196"/>
                <a:gd name="connsiteX7" fmla="*/ 1881052 w 5133047"/>
                <a:gd name="connsiteY7" fmla="*/ 809897 h 2981196"/>
                <a:gd name="connsiteX8" fmla="*/ 2142309 w 5133047"/>
                <a:gd name="connsiteY8" fmla="*/ 1341120 h 2981196"/>
                <a:gd name="connsiteX9" fmla="*/ 2420983 w 5133047"/>
                <a:gd name="connsiteY9" fmla="*/ 2142308 h 2981196"/>
                <a:gd name="connsiteX10" fmla="*/ 2690949 w 5133047"/>
                <a:gd name="connsiteY10" fmla="*/ 2420982 h 2981196"/>
                <a:gd name="connsiteX11" fmla="*/ 2960914 w 5133047"/>
                <a:gd name="connsiteY11" fmla="*/ 2151017 h 2981196"/>
                <a:gd name="connsiteX12" fmla="*/ 3230880 w 5133047"/>
                <a:gd name="connsiteY12" fmla="*/ 1358537 h 2981196"/>
                <a:gd name="connsiteX13" fmla="*/ 3230880 w 5133047"/>
                <a:gd name="connsiteY13" fmla="*/ 1349828 h 2981196"/>
                <a:gd name="connsiteX14" fmla="*/ 3492137 w 5133047"/>
                <a:gd name="connsiteY14" fmla="*/ 548640 h 2981196"/>
                <a:gd name="connsiteX15" fmla="*/ 3753394 w 5133047"/>
                <a:gd name="connsiteY15" fmla="*/ 278674 h 2981196"/>
                <a:gd name="connsiteX16" fmla="*/ 4032069 w 5133047"/>
                <a:gd name="connsiteY16" fmla="*/ 557348 h 2981196"/>
                <a:gd name="connsiteX17" fmla="*/ 4302034 w 5133047"/>
                <a:gd name="connsiteY17" fmla="*/ 1341120 h 2981196"/>
                <a:gd name="connsiteX18" fmla="*/ 4824549 w 5133047"/>
                <a:gd name="connsiteY18" fmla="*/ 2682240 h 2981196"/>
                <a:gd name="connsiteX19" fmla="*/ 5103223 w 5133047"/>
                <a:gd name="connsiteY19" fmla="*/ 2952205 h 2981196"/>
                <a:gd name="connsiteX20" fmla="*/ 5111932 w 5133047"/>
                <a:gd name="connsiteY20" fmla="*/ 2960914 h 298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33047" h="2981196">
                  <a:moveTo>
                    <a:pt x="0" y="0"/>
                  </a:moveTo>
                  <a:cubicBezTo>
                    <a:pt x="203200" y="535577"/>
                    <a:pt x="406401" y="1071154"/>
                    <a:pt x="539932" y="1341120"/>
                  </a:cubicBezTo>
                  <a:cubicBezTo>
                    <a:pt x="673463" y="1611086"/>
                    <a:pt x="711201" y="1618343"/>
                    <a:pt x="801189" y="1619794"/>
                  </a:cubicBezTo>
                  <a:cubicBezTo>
                    <a:pt x="891177" y="1621245"/>
                    <a:pt x="1034869" y="1396274"/>
                    <a:pt x="1079863" y="1349828"/>
                  </a:cubicBezTo>
                  <a:cubicBezTo>
                    <a:pt x="1124857" y="1303382"/>
                    <a:pt x="1027611" y="1431108"/>
                    <a:pt x="1071154" y="1341120"/>
                  </a:cubicBezTo>
                  <a:cubicBezTo>
                    <a:pt x="1114697" y="1251132"/>
                    <a:pt x="1251131" y="940526"/>
                    <a:pt x="1341120" y="809897"/>
                  </a:cubicBezTo>
                  <a:cubicBezTo>
                    <a:pt x="1431109" y="679268"/>
                    <a:pt x="1521097" y="557348"/>
                    <a:pt x="1611086" y="557348"/>
                  </a:cubicBezTo>
                  <a:cubicBezTo>
                    <a:pt x="1701075" y="557348"/>
                    <a:pt x="1792515" y="679268"/>
                    <a:pt x="1881052" y="809897"/>
                  </a:cubicBezTo>
                  <a:cubicBezTo>
                    <a:pt x="1969589" y="940526"/>
                    <a:pt x="2052321" y="1119052"/>
                    <a:pt x="2142309" y="1341120"/>
                  </a:cubicBezTo>
                  <a:cubicBezTo>
                    <a:pt x="2232297" y="1563188"/>
                    <a:pt x="2329543" y="1962331"/>
                    <a:pt x="2420983" y="2142308"/>
                  </a:cubicBezTo>
                  <a:cubicBezTo>
                    <a:pt x="2512423" y="2322285"/>
                    <a:pt x="2600961" y="2419531"/>
                    <a:pt x="2690949" y="2420982"/>
                  </a:cubicBezTo>
                  <a:cubicBezTo>
                    <a:pt x="2780937" y="2422433"/>
                    <a:pt x="2870926" y="2328091"/>
                    <a:pt x="2960914" y="2151017"/>
                  </a:cubicBezTo>
                  <a:cubicBezTo>
                    <a:pt x="3050902" y="1973943"/>
                    <a:pt x="3185886" y="1492068"/>
                    <a:pt x="3230880" y="1358537"/>
                  </a:cubicBezTo>
                  <a:cubicBezTo>
                    <a:pt x="3275874" y="1225006"/>
                    <a:pt x="3187337" y="1484811"/>
                    <a:pt x="3230880" y="1349828"/>
                  </a:cubicBezTo>
                  <a:cubicBezTo>
                    <a:pt x="3274423" y="1214845"/>
                    <a:pt x="3405051" y="727166"/>
                    <a:pt x="3492137" y="548640"/>
                  </a:cubicBezTo>
                  <a:cubicBezTo>
                    <a:pt x="3579223" y="370114"/>
                    <a:pt x="3663405" y="277223"/>
                    <a:pt x="3753394" y="278674"/>
                  </a:cubicBezTo>
                  <a:cubicBezTo>
                    <a:pt x="3843383" y="280125"/>
                    <a:pt x="3940629" y="380274"/>
                    <a:pt x="4032069" y="557348"/>
                  </a:cubicBezTo>
                  <a:cubicBezTo>
                    <a:pt x="4123509" y="734422"/>
                    <a:pt x="4169954" y="986971"/>
                    <a:pt x="4302034" y="1341120"/>
                  </a:cubicBezTo>
                  <a:cubicBezTo>
                    <a:pt x="4434114" y="1695269"/>
                    <a:pt x="4691018" y="2413726"/>
                    <a:pt x="4824549" y="2682240"/>
                  </a:cubicBezTo>
                  <a:cubicBezTo>
                    <a:pt x="4958080" y="2950754"/>
                    <a:pt x="5055326" y="2905759"/>
                    <a:pt x="5103223" y="2952205"/>
                  </a:cubicBezTo>
                  <a:cubicBezTo>
                    <a:pt x="5151120" y="2998651"/>
                    <a:pt x="5131526" y="2979782"/>
                    <a:pt x="5111932" y="296091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задание"/>
          <p:cNvSpPr/>
          <p:nvPr/>
        </p:nvSpPr>
        <p:spPr>
          <a:xfrm>
            <a:off x="6827520" y="1775375"/>
            <a:ext cx="50833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количество точек, в которых касательная к графику функ­ции параллельна прямой у= 2х+3 или совпадает с ней.  </a:t>
            </a:r>
          </a:p>
          <a:p>
            <a:endParaRPr lang="ru-RU" dirty="0" smtClean="0"/>
          </a:p>
        </p:txBody>
      </p:sp>
      <p:sp>
        <p:nvSpPr>
          <p:cNvPr id="13" name="голубое выделение" hidden="1"/>
          <p:cNvSpPr/>
          <p:nvPr/>
        </p:nvSpPr>
        <p:spPr>
          <a:xfrm>
            <a:off x="269052" y="4046899"/>
            <a:ext cx="5568290" cy="1840095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52332" y="3165884"/>
            <a:ext cx="57412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Зна­че­ние про­из­вод­ной в точке ка­са­ния равно уг­ло­во­му ко­эф­фи­ци­ен­ту ка­са­тель­ной. По­сколь­ку ка­са­тель­ная па­рал­лель­на пря­мой </a:t>
            </a:r>
            <a:r>
              <a:rPr lang="ru-RU" sz="2000" i="1" dirty="0" smtClean="0"/>
              <a:t>y</a:t>
            </a:r>
            <a:r>
              <a:rPr lang="ru-RU" sz="2000" dirty="0" smtClean="0"/>
              <a:t> = 2</a:t>
            </a:r>
            <a:r>
              <a:rPr lang="ru-RU" sz="2000" i="1" dirty="0" smtClean="0"/>
              <a:t>x</a:t>
            </a:r>
            <a:r>
              <a:rPr lang="ru-RU" sz="2000" dirty="0" smtClean="0"/>
              <a:t>+3 или сов­па­да­ет с ней, её уг­ло­вой ко­эф­фи­ци­ен­т равен 2. Най­дем ко­ли­че­ство точек, в ко­то­рых </a:t>
            </a:r>
            <a:r>
              <a:rPr lang="en-US" sz="2000" dirty="0" smtClean="0"/>
              <a:t>  </a:t>
            </a:r>
            <a:r>
              <a:rPr lang="ru-RU" sz="2000" dirty="0" smtClean="0"/>
              <a:t>   </a:t>
            </a:r>
            <a:r>
              <a:rPr lang="ru-RU" sz="2000" i="1" dirty="0" smtClean="0"/>
              <a:t>y'(x</a:t>
            </a:r>
            <a:r>
              <a:rPr lang="ru-RU" sz="2000" i="1" baseline="-25000" dirty="0" smtClean="0"/>
              <a:t>0</a:t>
            </a:r>
            <a:r>
              <a:rPr lang="ru-RU" sz="2000" i="1" dirty="0" smtClean="0"/>
              <a:t>) = </a:t>
            </a:r>
            <a:r>
              <a:rPr lang="en-US" sz="2000" i="1" dirty="0" smtClean="0"/>
              <a:t>k = </a:t>
            </a:r>
            <a:r>
              <a:rPr lang="ru-RU" sz="2000" i="1" dirty="0" smtClean="0"/>
              <a:t>2</a:t>
            </a:r>
            <a:r>
              <a:rPr lang="en-US" sz="2000" i="1" dirty="0" smtClean="0"/>
              <a:t>  </a:t>
            </a:r>
            <a:endParaRPr lang="ru-RU" sz="2000" i="1" dirty="0" smtClean="0"/>
          </a:p>
          <a:p>
            <a:r>
              <a:rPr lang="en-US" sz="2000" i="1" dirty="0" smtClean="0"/>
              <a:t>(</a:t>
            </a:r>
            <a:r>
              <a:rPr lang="ru-RU" sz="2000" i="1" dirty="0" smtClean="0"/>
              <a:t>т.е. точек пересечения прямой у=2 и графика  производной функции на интервале (-10;9)).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7069" y="3492062"/>
            <a:ext cx="5716172" cy="0"/>
          </a:xfrm>
          <a:prstGeom prst="line">
            <a:avLst/>
          </a:prstGeom>
          <a:ln w="38100">
            <a:solidFill>
              <a:srgbClr val="FC3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19742" y="3122730"/>
            <a:ext cx="65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= 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22330" y="5631160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>
                <a:solidFill>
                  <a:srgbClr val="C00000"/>
                </a:solidFill>
              </a:rPr>
              <a:t>5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74" y="563116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5" y="2646616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 flipV="1">
            <a:off x="3076890" y="2185341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69052" y="4043480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73902" y="3674147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04" y="3445337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097" y="3445337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302" y="3445337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08" y="3445337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72" y="3437393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70734239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011115" y="1129034"/>
            <a:ext cx="2848708" cy="5632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6" y="1169433"/>
            <a:ext cx="5284602" cy="5798918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142856" y="3981375"/>
            <a:ext cx="528460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441748" y="1132114"/>
            <a:ext cx="0" cy="57258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90879" y="101680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26105" y="3575827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900" y="5213838"/>
            <a:ext cx="129573" cy="14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/>
          <p:nvPr/>
        </p:nvSpPr>
        <p:spPr>
          <a:xfrm>
            <a:off x="827477" y="2213987"/>
            <a:ext cx="1776047" cy="3680108"/>
          </a:xfrm>
          <a:custGeom>
            <a:avLst/>
            <a:gdLst>
              <a:gd name="connsiteX0" fmla="*/ 0 w 1776047"/>
              <a:gd name="connsiteY0" fmla="*/ 3508131 h 3680108"/>
              <a:gd name="connsiteX1" fmla="*/ 149470 w 1776047"/>
              <a:gd name="connsiteY1" fmla="*/ 3648808 h 3680108"/>
              <a:gd name="connsiteX2" fmla="*/ 439616 w 1776047"/>
              <a:gd name="connsiteY2" fmla="*/ 3622431 h 3680108"/>
              <a:gd name="connsiteX3" fmla="*/ 888024 w 1776047"/>
              <a:gd name="connsiteY3" fmla="*/ 3059723 h 3680108"/>
              <a:gd name="connsiteX4" fmla="*/ 1450731 w 1776047"/>
              <a:gd name="connsiteY4" fmla="*/ 1222131 h 3680108"/>
              <a:gd name="connsiteX5" fmla="*/ 1776047 w 1776047"/>
              <a:gd name="connsiteY5" fmla="*/ 0 h 368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6047" h="3680108">
                <a:moveTo>
                  <a:pt x="0" y="3508131"/>
                </a:moveTo>
                <a:cubicBezTo>
                  <a:pt x="38100" y="3568944"/>
                  <a:pt x="76201" y="3629758"/>
                  <a:pt x="149470" y="3648808"/>
                </a:cubicBezTo>
                <a:cubicBezTo>
                  <a:pt x="222739" y="3667858"/>
                  <a:pt x="316524" y="3720612"/>
                  <a:pt x="439616" y="3622431"/>
                </a:cubicBezTo>
                <a:cubicBezTo>
                  <a:pt x="562708" y="3524250"/>
                  <a:pt x="719505" y="3459773"/>
                  <a:pt x="888024" y="3059723"/>
                </a:cubicBezTo>
                <a:cubicBezTo>
                  <a:pt x="1056543" y="2659673"/>
                  <a:pt x="1302727" y="1732085"/>
                  <a:pt x="1450731" y="1222131"/>
                </a:cubicBezTo>
                <a:cubicBezTo>
                  <a:pt x="1598735" y="712177"/>
                  <a:pt x="1687391" y="356088"/>
                  <a:pt x="1776047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077" y="3048741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18" y="5665016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Прямая соединительная линия 39"/>
          <p:cNvCxnSpPr>
            <a:endCxn id="19" idx="3"/>
          </p:cNvCxnSpPr>
          <p:nvPr/>
        </p:nvCxnSpPr>
        <p:spPr>
          <a:xfrm>
            <a:off x="1710726" y="4022067"/>
            <a:ext cx="4775" cy="125164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96918" y="3587262"/>
            <a:ext cx="35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 smtClean="0"/>
              <a:t>0</a:t>
            </a:r>
            <a:endParaRPr lang="ru-RU" sz="800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1233996" y="31260"/>
            <a:ext cx="10070962" cy="707886"/>
            <a:chOff x="1233996" y="31260"/>
            <a:chExt cx="10070962" cy="707886"/>
          </a:xfrm>
        </p:grpSpPr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233996" y="31260"/>
              <a:ext cx="1007096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изображены график функции                   и касательная к нему в точке с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абсциссой      . Найдите значение производной функции                в точке      . </a:t>
              </a:r>
            </a:p>
          </p:txBody>
        </p:sp>
        <p:pic>
          <p:nvPicPr>
            <p:cNvPr id="15369" name="Picture 9" descr="y=f(x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239" y="100600"/>
              <a:ext cx="897868" cy="27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70" name="Picture 10" descr="x_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26" y="461547"/>
              <a:ext cx="286901" cy="215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9" descr="y=f(x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6843" y="431558"/>
              <a:ext cx="897868" cy="27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0" descr="x_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4194" y="461546"/>
              <a:ext cx="286901" cy="215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Прямоугольник 40"/>
          <p:cNvSpPr/>
          <p:nvPr/>
        </p:nvSpPr>
        <p:spPr>
          <a:xfrm>
            <a:off x="5917314" y="12014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Зна­че­ние про­из­вод­ной в точке ка­са­ния равно уг­ло­во­му ко­эф­фи­ци­ен­ту ка­са­тель­ной, ко­то­рый в свою оче­редь равен тан­ген­су угла на­кло­на дан­ной ка­са­тель­ной к оси абс­цисс. 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157184"/>
              </p:ext>
            </p:extLst>
          </p:nvPr>
        </p:nvGraphicFramePr>
        <p:xfrm>
          <a:off x="8352508" y="2489781"/>
          <a:ext cx="213269" cy="19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Уравнение" r:id="rId7" imgW="152280" imgH="139680" progId="Equation.3">
                  <p:embed/>
                </p:oleObj>
              </mc:Choice>
              <mc:Fallback>
                <p:oleObj name="Уравнение" r:id="rId7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52508" y="2489781"/>
                        <a:ext cx="213269" cy="194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7059866" y="2402450"/>
            <a:ext cx="1954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y'(x</a:t>
            </a:r>
            <a:r>
              <a:rPr lang="ru-RU" i="1" baseline="-25000" dirty="0"/>
              <a:t>0</a:t>
            </a:r>
            <a:r>
              <a:rPr lang="ru-RU" i="1" dirty="0"/>
              <a:t>) = </a:t>
            </a:r>
            <a:r>
              <a:rPr lang="en-US" i="1" dirty="0"/>
              <a:t>k </a:t>
            </a:r>
            <a:r>
              <a:rPr lang="ru-RU" i="1" dirty="0" smtClean="0"/>
              <a:t>= </a:t>
            </a:r>
            <a:r>
              <a:rPr lang="en-US" i="1" dirty="0" err="1" smtClean="0"/>
              <a:t>tg</a:t>
            </a:r>
            <a:r>
              <a:rPr lang="en-US" i="1" dirty="0" smtClean="0"/>
              <a:t> 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653094" y="3130711"/>
            <a:ext cx="64471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 тангенс острого угла прямоугольного треугольника </a:t>
            </a:r>
          </a:p>
          <a:p>
            <a:r>
              <a:rPr lang="ru-RU" i="1" dirty="0" smtClean="0"/>
              <a:t>равен отношению противолежащего катета к прилежащему.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050733" y="4059439"/>
            <a:ext cx="3244187" cy="544512"/>
            <a:chOff x="6050733" y="4059439"/>
            <a:chExt cx="3244187" cy="544512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6050733" y="4147029"/>
              <a:ext cx="32441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/>
                <a:t>y'(x</a:t>
              </a:r>
              <a:r>
                <a:rPr lang="ru-RU" i="1" baseline="-25000" dirty="0"/>
                <a:t>0</a:t>
              </a:r>
              <a:r>
                <a:rPr lang="ru-RU" i="1" dirty="0"/>
                <a:t>) = </a:t>
              </a:r>
              <a:r>
                <a:rPr lang="en-US" i="1" dirty="0"/>
                <a:t>k </a:t>
              </a:r>
              <a:r>
                <a:rPr lang="ru-RU" i="1" dirty="0" smtClean="0"/>
                <a:t>= </a:t>
              </a:r>
              <a:r>
                <a:rPr lang="en-US" i="1" dirty="0" err="1" smtClean="0"/>
                <a:t>tg</a:t>
              </a:r>
              <a:r>
                <a:rPr lang="en-US" i="1" dirty="0" smtClean="0"/>
                <a:t> </a:t>
              </a:r>
              <a:r>
                <a:rPr lang="ru-RU" i="1" dirty="0" smtClean="0"/>
                <a:t>    = </a:t>
              </a:r>
              <a:endParaRPr lang="ru-RU" dirty="0"/>
            </a:p>
          </p:txBody>
        </p:sp>
        <p:graphicFrame>
          <p:nvGraphicFramePr>
            <p:cNvPr id="77" name="Объект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5155307"/>
                </p:ext>
              </p:extLst>
            </p:nvPr>
          </p:nvGraphicFramePr>
          <p:xfrm>
            <a:off x="7353107" y="4255760"/>
            <a:ext cx="213269" cy="194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4" name="Уравнение" r:id="rId9" imgW="152280" imgH="139680" progId="Equation.3">
                    <p:embed/>
                  </p:oleObj>
                </mc:Choice>
                <mc:Fallback>
                  <p:oleObj name="Уравнение" r:id="rId9" imgW="15228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353107" y="4255760"/>
                          <a:ext cx="213269" cy="1946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Объект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4251817"/>
                </p:ext>
              </p:extLst>
            </p:nvPr>
          </p:nvGraphicFramePr>
          <p:xfrm>
            <a:off x="7788844" y="4059439"/>
            <a:ext cx="496888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5" name="Уравнение" r:id="rId11" imgW="355320" imgH="393480" progId="Equation.3">
                    <p:embed/>
                  </p:oleObj>
                </mc:Choice>
                <mc:Fallback>
                  <p:oleObj name="Уравнение" r:id="rId11" imgW="35532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788844" y="4059439"/>
                          <a:ext cx="496888" cy="5445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Box 60"/>
          <p:cNvSpPr txBox="1"/>
          <p:nvPr/>
        </p:nvSpPr>
        <p:spPr>
          <a:xfrm>
            <a:off x="3256178" y="41865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096669" y="6123653"/>
            <a:ext cx="23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419969" y="5160061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011115" y="1386132"/>
            <a:ext cx="2716823" cy="53136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521418" y="5706001"/>
            <a:ext cx="132740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48827" y="3130711"/>
            <a:ext cx="0" cy="257529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1521043" y="3157349"/>
            <a:ext cx="1327409" cy="257529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>
            <a:off x="1521418" y="5370034"/>
            <a:ext cx="316414" cy="394640"/>
          </a:xfrm>
          <a:prstGeom prst="arc">
            <a:avLst>
              <a:gd name="adj1" fmla="val 16200000"/>
              <a:gd name="adj2" fmla="val 2372757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598621"/>
              </p:ext>
            </p:extLst>
          </p:nvPr>
        </p:nvGraphicFramePr>
        <p:xfrm>
          <a:off x="1876419" y="5360049"/>
          <a:ext cx="27305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Уравнение" r:id="rId13" imgW="152280" imgH="139680" progId="Equation.3">
                  <p:embed/>
                </p:oleObj>
              </mc:Choice>
              <mc:Fallback>
                <p:oleObj name="Уравнение" r:id="rId13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76419" y="5360049"/>
                        <a:ext cx="273050" cy="24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096292"/>
              </p:ext>
            </p:extLst>
          </p:nvPr>
        </p:nvGraphicFramePr>
        <p:xfrm>
          <a:off x="2729438" y="2876617"/>
          <a:ext cx="562872" cy="3136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Уравнение" r:id="rId15" imgW="164880" imgH="215640" progId="Equation.3">
                  <p:embed/>
                </p:oleObj>
              </mc:Choice>
              <mc:Fallback>
                <p:oleObj name="Уравнение" r:id="rId15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29438" y="2876617"/>
                        <a:ext cx="562872" cy="3136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86200"/>
              </p:ext>
            </p:extLst>
          </p:nvPr>
        </p:nvGraphicFramePr>
        <p:xfrm>
          <a:off x="928578" y="4909943"/>
          <a:ext cx="2573711" cy="1673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Уравнение" r:id="rId17" imgW="114120" imgH="380880" progId="Equation.3">
                  <p:embed/>
                </p:oleObj>
              </mc:Choice>
              <mc:Fallback>
                <p:oleObj name="Уравнение" r:id="rId17" imgW="1141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28578" y="4909943"/>
                        <a:ext cx="2573711" cy="1673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61896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3" grpId="0"/>
      <p:bldP spid="41" grpId="0"/>
      <p:bldP spid="59" grpId="0"/>
      <p:bldP spid="60" grpId="0"/>
      <p:bldP spid="61" grpId="0"/>
      <p:bldP spid="62" grpId="0"/>
      <p:bldP spid="84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6" y="1129034"/>
            <a:ext cx="5284602" cy="5798918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142856" y="3981375"/>
            <a:ext cx="528460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441748" y="1132114"/>
            <a:ext cx="0" cy="57258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93533" y="1034799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35635" y="3564926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76243" y="1955697"/>
            <a:ext cx="3673223" cy="3374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1562412" y="1854773"/>
            <a:ext cx="3135086" cy="1658609"/>
          </a:xfrm>
          <a:custGeom>
            <a:avLst/>
            <a:gdLst>
              <a:gd name="connsiteX0" fmla="*/ 0 w 3135086"/>
              <a:gd name="connsiteY0" fmla="*/ 0 h 1658609"/>
              <a:gd name="connsiteX1" fmla="*/ 487680 w 3135086"/>
              <a:gd name="connsiteY1" fmla="*/ 1332411 h 1658609"/>
              <a:gd name="connsiteX2" fmla="*/ 1393372 w 3135086"/>
              <a:gd name="connsiteY2" fmla="*/ 1645920 h 1658609"/>
              <a:gd name="connsiteX3" fmla="*/ 3135086 w 3135086"/>
              <a:gd name="connsiteY3" fmla="*/ 1567543 h 165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5086" h="1658609">
                <a:moveTo>
                  <a:pt x="0" y="0"/>
                </a:moveTo>
                <a:cubicBezTo>
                  <a:pt x="127725" y="529045"/>
                  <a:pt x="255451" y="1058091"/>
                  <a:pt x="487680" y="1332411"/>
                </a:cubicBezTo>
                <a:cubicBezTo>
                  <a:pt x="719909" y="1606731"/>
                  <a:pt x="952138" y="1606731"/>
                  <a:pt x="1393372" y="1645920"/>
                </a:cubicBezTo>
                <a:cubicBezTo>
                  <a:pt x="1834606" y="1685109"/>
                  <a:pt x="2484846" y="1626326"/>
                  <a:pt x="3135086" y="1567543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2113894" y="3265456"/>
            <a:ext cx="23115" cy="71591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63906" y="3892949"/>
            <a:ext cx="35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 smtClean="0"/>
              <a:t>0</a:t>
            </a:r>
            <a:endParaRPr lang="ru-RU" sz="8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36905" y="281668"/>
            <a:ext cx="10070962" cy="707886"/>
            <a:chOff x="636905" y="281668"/>
            <a:chExt cx="10070962" cy="707886"/>
          </a:xfrm>
        </p:grpSpPr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36905" y="281668"/>
              <a:ext cx="1007096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изображены график функции                   и касательная к нему в точке с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абсциссой      . Найдите значение производной функции                в точке      . </a:t>
              </a:r>
            </a:p>
          </p:txBody>
        </p:sp>
        <p:pic>
          <p:nvPicPr>
            <p:cNvPr id="32" name="Picture 9" descr="y=f(x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2386" y="333264"/>
              <a:ext cx="897868" cy="27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9" descr="y=f(x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2917" y="709515"/>
              <a:ext cx="897868" cy="27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0" descr="x_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8135" y="711213"/>
              <a:ext cx="286901" cy="215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0" descr="x_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894" y="708332"/>
              <a:ext cx="286901" cy="215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Прямоугольник 35"/>
          <p:cNvSpPr/>
          <p:nvPr/>
        </p:nvSpPr>
        <p:spPr>
          <a:xfrm>
            <a:off x="5917314" y="120146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Зна­че­ние про­из­вод­ной в точке ка­са­ния равно уг­ло­во­му ко­эф­фи­ци­ен­ту ка­са­тель­ной, ко­то­рый в свою оче­редь равен тан­ген­су угла на­кло­на дан­ной ка­са­тель­ной к оси абс­цисс. </a:t>
            </a:r>
            <a:endParaRPr lang="ru-RU" dirty="0" smtClean="0"/>
          </a:p>
          <a:p>
            <a:r>
              <a:rPr lang="ru-RU" dirty="0" smtClean="0"/>
              <a:t>Но угол между касательной и положительным направлением оси Ох – тупой.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883474" y="2768377"/>
            <a:ext cx="644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Найдем тангенс смежного с ним острого угла, учитывая, что  тангенс тупого угла отрицателен.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2483471" y="4595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02200" y="3538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6879600" y="3468688"/>
            <a:ext cx="3054513" cy="544512"/>
            <a:chOff x="6879600" y="3468688"/>
            <a:chExt cx="3054513" cy="54451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6879600" y="3569979"/>
              <a:ext cx="305451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/>
                <a:t>y'(x</a:t>
              </a:r>
              <a:r>
                <a:rPr lang="ru-RU" i="1" baseline="-25000" dirty="0"/>
                <a:t>0</a:t>
              </a:r>
              <a:r>
                <a:rPr lang="ru-RU" i="1" dirty="0"/>
                <a:t>) = </a:t>
              </a:r>
              <a:r>
                <a:rPr lang="en-US" i="1" dirty="0"/>
                <a:t>k </a:t>
              </a:r>
              <a:r>
                <a:rPr lang="ru-RU" i="1" dirty="0" smtClean="0"/>
                <a:t>= - </a:t>
              </a:r>
              <a:r>
                <a:rPr lang="en-US" i="1" dirty="0" err="1" smtClean="0"/>
                <a:t>tg</a:t>
              </a:r>
              <a:r>
                <a:rPr lang="ru-RU" i="1" dirty="0" smtClean="0"/>
                <a:t>     =</a:t>
              </a:r>
              <a:r>
                <a:rPr lang="en-US" i="1" dirty="0" smtClean="0"/>
                <a:t> </a:t>
              </a:r>
              <a:endParaRPr lang="ru-RU" dirty="0"/>
            </a:p>
          </p:txBody>
        </p:sp>
        <p:graphicFrame>
          <p:nvGraphicFramePr>
            <p:cNvPr id="56" name="Объект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8912407"/>
                </p:ext>
              </p:extLst>
            </p:nvPr>
          </p:nvGraphicFramePr>
          <p:xfrm>
            <a:off x="8275025" y="3651100"/>
            <a:ext cx="213269" cy="2470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4" name="Уравнение" r:id="rId6" imgW="152280" imgH="139680" progId="Equation.3">
                    <p:embed/>
                  </p:oleObj>
                </mc:Choice>
                <mc:Fallback>
                  <p:oleObj name="Уравнение" r:id="rId6" imgW="15228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275025" y="3651100"/>
                          <a:ext cx="213269" cy="2470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Объект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294303"/>
                </p:ext>
              </p:extLst>
            </p:nvPr>
          </p:nvGraphicFramePr>
          <p:xfrm>
            <a:off x="8813800" y="3468688"/>
            <a:ext cx="763588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5" name="Уравнение" r:id="rId8" imgW="545760" imgH="393480" progId="Equation.3">
                    <p:embed/>
                  </p:oleObj>
                </mc:Choice>
                <mc:Fallback>
                  <p:oleObj name="Уравнение" r:id="rId8" imgW="5457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813800" y="3468688"/>
                          <a:ext cx="763588" cy="5445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Прямоугольник 57"/>
          <p:cNvSpPr/>
          <p:nvPr/>
        </p:nvSpPr>
        <p:spPr>
          <a:xfrm>
            <a:off x="6484788" y="4806799"/>
            <a:ext cx="1150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-1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2776389" y="3857193"/>
            <a:ext cx="345360" cy="124182"/>
          </a:xfrm>
          <a:custGeom>
            <a:avLst/>
            <a:gdLst>
              <a:gd name="connsiteX0" fmla="*/ 0 w 330925"/>
              <a:gd name="connsiteY0" fmla="*/ 20925 h 81885"/>
              <a:gd name="connsiteX1" fmla="*/ 191588 w 330925"/>
              <a:gd name="connsiteY1" fmla="*/ 3507 h 81885"/>
              <a:gd name="connsiteX2" fmla="*/ 330925 w 330925"/>
              <a:gd name="connsiteY2" fmla="*/ 81885 h 81885"/>
              <a:gd name="connsiteX3" fmla="*/ 330925 w 330925"/>
              <a:gd name="connsiteY3" fmla="*/ 81885 h 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25" h="81885">
                <a:moveTo>
                  <a:pt x="0" y="20925"/>
                </a:moveTo>
                <a:cubicBezTo>
                  <a:pt x="68217" y="7136"/>
                  <a:pt x="136434" y="-6653"/>
                  <a:pt x="191588" y="3507"/>
                </a:cubicBezTo>
                <a:cubicBezTo>
                  <a:pt x="246742" y="13667"/>
                  <a:pt x="330925" y="81885"/>
                  <a:pt x="330925" y="81885"/>
                </a:cubicBezTo>
                <a:lnTo>
                  <a:pt x="330925" y="81885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198217" y="4262282"/>
            <a:ext cx="362854" cy="136916"/>
          </a:xfrm>
          <a:custGeom>
            <a:avLst/>
            <a:gdLst>
              <a:gd name="connsiteX0" fmla="*/ 0 w 330925"/>
              <a:gd name="connsiteY0" fmla="*/ 20925 h 81885"/>
              <a:gd name="connsiteX1" fmla="*/ 191588 w 330925"/>
              <a:gd name="connsiteY1" fmla="*/ 3507 h 81885"/>
              <a:gd name="connsiteX2" fmla="*/ 330925 w 330925"/>
              <a:gd name="connsiteY2" fmla="*/ 81885 h 81885"/>
              <a:gd name="connsiteX3" fmla="*/ 330925 w 330925"/>
              <a:gd name="connsiteY3" fmla="*/ 81885 h 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25" h="81885">
                <a:moveTo>
                  <a:pt x="0" y="20925"/>
                </a:moveTo>
                <a:cubicBezTo>
                  <a:pt x="68217" y="7136"/>
                  <a:pt x="136434" y="-6653"/>
                  <a:pt x="191588" y="3507"/>
                </a:cubicBezTo>
                <a:cubicBezTo>
                  <a:pt x="246742" y="13667"/>
                  <a:pt x="330925" y="81885"/>
                  <a:pt x="330925" y="81885"/>
                </a:cubicBezTo>
                <a:lnTo>
                  <a:pt x="330925" y="81885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2958670" y="4255327"/>
            <a:ext cx="217329" cy="139717"/>
          </a:xfrm>
          <a:custGeom>
            <a:avLst/>
            <a:gdLst>
              <a:gd name="connsiteX0" fmla="*/ 166079 w 166079"/>
              <a:gd name="connsiteY0" fmla="*/ 0 h 152725"/>
              <a:gd name="connsiteX1" fmla="*/ 9325 w 166079"/>
              <a:gd name="connsiteY1" fmla="*/ 34834 h 152725"/>
              <a:gd name="connsiteX2" fmla="*/ 18033 w 166079"/>
              <a:gd name="connsiteY2" fmla="*/ 139337 h 152725"/>
              <a:gd name="connsiteX3" fmla="*/ 18033 w 166079"/>
              <a:gd name="connsiteY3" fmla="*/ 148046 h 15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079" h="152725">
                <a:moveTo>
                  <a:pt x="166079" y="0"/>
                </a:moveTo>
                <a:cubicBezTo>
                  <a:pt x="100039" y="5805"/>
                  <a:pt x="33999" y="11611"/>
                  <a:pt x="9325" y="34834"/>
                </a:cubicBezTo>
                <a:cubicBezTo>
                  <a:pt x="-15349" y="58057"/>
                  <a:pt x="16582" y="120468"/>
                  <a:pt x="18033" y="139337"/>
                </a:cubicBezTo>
                <a:cubicBezTo>
                  <a:pt x="19484" y="158206"/>
                  <a:pt x="18758" y="153126"/>
                  <a:pt x="18033" y="148046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554596"/>
              </p:ext>
            </p:extLst>
          </p:nvPr>
        </p:nvGraphicFramePr>
        <p:xfrm>
          <a:off x="2756586" y="4178691"/>
          <a:ext cx="213269" cy="19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Уравнение" r:id="rId10" imgW="152280" imgH="139680" progId="Equation.3">
                  <p:embed/>
                </p:oleObj>
              </mc:Choice>
              <mc:Fallback>
                <p:oleObj name="Уравнение" r:id="rId10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56586" y="4178691"/>
                        <a:ext cx="213269" cy="194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Прямая соединительная линия 53"/>
          <p:cNvCxnSpPr/>
          <p:nvPr/>
        </p:nvCxnSpPr>
        <p:spPr>
          <a:xfrm flipV="1">
            <a:off x="1963906" y="4386737"/>
            <a:ext cx="1327260" cy="72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1964202" y="3116148"/>
            <a:ext cx="12286" cy="131693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19" idx="1"/>
          </p:cNvCxnSpPr>
          <p:nvPr/>
        </p:nvCxnSpPr>
        <p:spPr>
          <a:xfrm>
            <a:off x="2050092" y="3187184"/>
            <a:ext cx="1305667" cy="120684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56511"/>
              </p:ext>
            </p:extLst>
          </p:nvPr>
        </p:nvGraphicFramePr>
        <p:xfrm>
          <a:off x="1349375" y="3074988"/>
          <a:ext cx="1116013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Уравнение" r:id="rId11" imgW="164880" imgH="215640" progId="Equation.3">
                  <p:embed/>
                </p:oleObj>
              </mc:Choice>
              <mc:Fallback>
                <p:oleObj name="Уравнение" r:id="rId11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49375" y="3074988"/>
                        <a:ext cx="1116013" cy="143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74065"/>
              </p:ext>
            </p:extLst>
          </p:nvPr>
        </p:nvGraphicFramePr>
        <p:xfrm>
          <a:off x="1346944" y="3961251"/>
          <a:ext cx="2665725" cy="991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Уравнение" r:id="rId13" imgW="114120" imgH="380880" progId="Equation.3">
                  <p:embed/>
                </p:oleObj>
              </mc:Choice>
              <mc:Fallback>
                <p:oleObj name="Уравнение" r:id="rId13" imgW="1141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6944" y="3961251"/>
                        <a:ext cx="2665725" cy="991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942403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30" grpId="0"/>
      <p:bldP spid="36" grpId="0"/>
      <p:bldP spid="39" grpId="0"/>
      <p:bldP spid="45" grpId="0"/>
      <p:bldP spid="46" grpId="0"/>
      <p:bldP spid="58" grpId="0"/>
      <p:bldP spid="44" grpId="0" animBg="1"/>
      <p:bldP spid="47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20652" y="375905"/>
            <a:ext cx="11180240" cy="2262158"/>
            <a:chOff x="720652" y="375905"/>
            <a:chExt cx="11180240" cy="2262158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720652" y="375905"/>
              <a:ext cx="11180240" cy="2262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изображены график функции             и касательная к нему в точке с абсциссой   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Найдите значение производной функции          в точке  </a:t>
              </a: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ru-RU" altLang="ru-RU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        ..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</a:t>
              </a:r>
              <a:r>
                <a:rPr kumimoji="0" lang="ru-RU" altLang="ru-RU" sz="10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4578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377" y="461639"/>
              <a:ext cx="754054" cy="231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79" name="Picture 3" descr="x_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7688" y="817569"/>
              <a:ext cx="255607" cy="191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0" name="Picture 4" descr="f(x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0728" y="778455"/>
              <a:ext cx="481566" cy="269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581" name="Picture 5" descr="x_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1894" y="1807885"/>
            <a:ext cx="1524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task-14/ps/task-14.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77" y="1807884"/>
            <a:ext cx="4016931" cy="401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9481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20652" y="375905"/>
            <a:ext cx="11180240" cy="2262158"/>
            <a:chOff x="720652" y="375905"/>
            <a:chExt cx="11180240" cy="2262158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720652" y="375905"/>
              <a:ext cx="11180240" cy="2262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изображены график функции             и касательная к нему в точке с абсциссой   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Найдите значение производной функции          в точке  </a:t>
              </a: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ru-RU" altLang="ru-RU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        ..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</a:t>
              </a:r>
              <a:r>
                <a:rPr kumimoji="0" lang="ru-RU" altLang="ru-RU" sz="10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4578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377" y="461639"/>
              <a:ext cx="754054" cy="231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79" name="Picture 3" descr="x_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7688" y="817569"/>
              <a:ext cx="255607" cy="191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0" name="Picture 4" descr="f(x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0728" y="778455"/>
              <a:ext cx="481566" cy="269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581" name="Picture 5" descr="x_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1894" y="1807885"/>
            <a:ext cx="1524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task-14/ps/task-14.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6" y="2246050"/>
            <a:ext cx="3421084" cy="39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67071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(-5;6)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6" y="1129034"/>
            <a:ext cx="5284602" cy="5798918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142856" y="3981375"/>
            <a:ext cx="52846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430397" y="1132114"/>
            <a:ext cx="11351" cy="4604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93533" y="1034799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26778" y="3564926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252549" y="2638176"/>
            <a:ext cx="4798422" cy="2212504"/>
          </a:xfrm>
          <a:custGeom>
            <a:avLst/>
            <a:gdLst>
              <a:gd name="connsiteX0" fmla="*/ 0 w 4798422"/>
              <a:gd name="connsiteY0" fmla="*/ 462075 h 2212504"/>
              <a:gd name="connsiteX1" fmla="*/ 174171 w 4798422"/>
              <a:gd name="connsiteY1" fmla="*/ 139858 h 2212504"/>
              <a:gd name="connsiteX2" fmla="*/ 418011 w 4798422"/>
              <a:gd name="connsiteY2" fmla="*/ 521 h 2212504"/>
              <a:gd name="connsiteX3" fmla="*/ 714102 w 4798422"/>
              <a:gd name="connsiteY3" fmla="*/ 183401 h 2212504"/>
              <a:gd name="connsiteX4" fmla="*/ 853440 w 4798422"/>
              <a:gd name="connsiteY4" fmla="*/ 462075 h 2212504"/>
              <a:gd name="connsiteX5" fmla="*/ 1010194 w 4798422"/>
              <a:gd name="connsiteY5" fmla="*/ 697207 h 2212504"/>
              <a:gd name="connsiteX6" fmla="*/ 1236617 w 4798422"/>
              <a:gd name="connsiteY6" fmla="*/ 784293 h 2212504"/>
              <a:gd name="connsiteX7" fmla="*/ 1384662 w 4798422"/>
              <a:gd name="connsiteY7" fmla="*/ 984590 h 2212504"/>
              <a:gd name="connsiteX8" fmla="*/ 1724297 w 4798422"/>
              <a:gd name="connsiteY8" fmla="*/ 1777070 h 2212504"/>
              <a:gd name="connsiteX9" fmla="*/ 2177142 w 4798422"/>
              <a:gd name="connsiteY9" fmla="*/ 2212498 h 2212504"/>
              <a:gd name="connsiteX10" fmla="*/ 2595154 w 4798422"/>
              <a:gd name="connsiteY10" fmla="*/ 1768361 h 2212504"/>
              <a:gd name="connsiteX11" fmla="*/ 2838994 w 4798422"/>
              <a:gd name="connsiteY11" fmla="*/ 1655150 h 2212504"/>
              <a:gd name="connsiteX12" fmla="*/ 3039291 w 4798422"/>
              <a:gd name="connsiteY12" fmla="*/ 1777070 h 2212504"/>
              <a:gd name="connsiteX13" fmla="*/ 3265714 w 4798422"/>
              <a:gd name="connsiteY13" fmla="*/ 1959950 h 2212504"/>
              <a:gd name="connsiteX14" fmla="*/ 3483428 w 4798422"/>
              <a:gd name="connsiteY14" fmla="*/ 1986075 h 2212504"/>
              <a:gd name="connsiteX15" fmla="*/ 3709851 w 4798422"/>
              <a:gd name="connsiteY15" fmla="*/ 1933824 h 2212504"/>
              <a:gd name="connsiteX16" fmla="*/ 3927565 w 4798422"/>
              <a:gd name="connsiteY16" fmla="*/ 1777070 h 2212504"/>
              <a:gd name="connsiteX17" fmla="*/ 4354285 w 4798422"/>
              <a:gd name="connsiteY17" fmla="*/ 1176178 h 2212504"/>
              <a:gd name="connsiteX18" fmla="*/ 4563291 w 4798422"/>
              <a:gd name="connsiteY18" fmla="*/ 984590 h 2212504"/>
              <a:gd name="connsiteX19" fmla="*/ 4798422 w 4798422"/>
              <a:gd name="connsiteY19" fmla="*/ 1106510 h 2212504"/>
              <a:gd name="connsiteX20" fmla="*/ 4798422 w 4798422"/>
              <a:gd name="connsiteY20" fmla="*/ 1106510 h 221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98422" h="2212504">
                <a:moveTo>
                  <a:pt x="0" y="462075"/>
                </a:moveTo>
                <a:cubicBezTo>
                  <a:pt x="52251" y="339429"/>
                  <a:pt x="104502" y="216784"/>
                  <a:pt x="174171" y="139858"/>
                </a:cubicBezTo>
                <a:cubicBezTo>
                  <a:pt x="243840" y="62932"/>
                  <a:pt x="328022" y="-6736"/>
                  <a:pt x="418011" y="521"/>
                </a:cubicBezTo>
                <a:cubicBezTo>
                  <a:pt x="508000" y="7778"/>
                  <a:pt x="641531" y="106476"/>
                  <a:pt x="714102" y="183401"/>
                </a:cubicBezTo>
                <a:cubicBezTo>
                  <a:pt x="786673" y="260326"/>
                  <a:pt x="804091" y="376441"/>
                  <a:pt x="853440" y="462075"/>
                </a:cubicBezTo>
                <a:cubicBezTo>
                  <a:pt x="902789" y="547709"/>
                  <a:pt x="946331" y="643504"/>
                  <a:pt x="1010194" y="697207"/>
                </a:cubicBezTo>
                <a:cubicBezTo>
                  <a:pt x="1074057" y="750910"/>
                  <a:pt x="1174206" y="736396"/>
                  <a:pt x="1236617" y="784293"/>
                </a:cubicBezTo>
                <a:cubicBezTo>
                  <a:pt x="1299028" y="832190"/>
                  <a:pt x="1303382" y="819127"/>
                  <a:pt x="1384662" y="984590"/>
                </a:cubicBezTo>
                <a:cubicBezTo>
                  <a:pt x="1465942" y="1150053"/>
                  <a:pt x="1592217" y="1572419"/>
                  <a:pt x="1724297" y="1777070"/>
                </a:cubicBezTo>
                <a:cubicBezTo>
                  <a:pt x="1856377" y="1981721"/>
                  <a:pt x="2031999" y="2213949"/>
                  <a:pt x="2177142" y="2212498"/>
                </a:cubicBezTo>
                <a:cubicBezTo>
                  <a:pt x="2322285" y="2211047"/>
                  <a:pt x="2484845" y="1861252"/>
                  <a:pt x="2595154" y="1768361"/>
                </a:cubicBezTo>
                <a:cubicBezTo>
                  <a:pt x="2705463" y="1675470"/>
                  <a:pt x="2764971" y="1653699"/>
                  <a:pt x="2838994" y="1655150"/>
                </a:cubicBezTo>
                <a:cubicBezTo>
                  <a:pt x="2913017" y="1656601"/>
                  <a:pt x="2968171" y="1726270"/>
                  <a:pt x="3039291" y="1777070"/>
                </a:cubicBezTo>
                <a:cubicBezTo>
                  <a:pt x="3110411" y="1827870"/>
                  <a:pt x="3191691" y="1925116"/>
                  <a:pt x="3265714" y="1959950"/>
                </a:cubicBezTo>
                <a:cubicBezTo>
                  <a:pt x="3339737" y="1994784"/>
                  <a:pt x="3409405" y="1990429"/>
                  <a:pt x="3483428" y="1986075"/>
                </a:cubicBezTo>
                <a:cubicBezTo>
                  <a:pt x="3557451" y="1981721"/>
                  <a:pt x="3635828" y="1968658"/>
                  <a:pt x="3709851" y="1933824"/>
                </a:cubicBezTo>
                <a:cubicBezTo>
                  <a:pt x="3783874" y="1898990"/>
                  <a:pt x="3820159" y="1903344"/>
                  <a:pt x="3927565" y="1777070"/>
                </a:cubicBezTo>
                <a:cubicBezTo>
                  <a:pt x="4034971" y="1650796"/>
                  <a:pt x="4248331" y="1308258"/>
                  <a:pt x="4354285" y="1176178"/>
                </a:cubicBezTo>
                <a:cubicBezTo>
                  <a:pt x="4460239" y="1044098"/>
                  <a:pt x="4489268" y="996201"/>
                  <a:pt x="4563291" y="984590"/>
                </a:cubicBezTo>
                <a:cubicBezTo>
                  <a:pt x="4637314" y="972979"/>
                  <a:pt x="4798422" y="1106510"/>
                  <a:pt x="4798422" y="1106510"/>
                </a:cubicBezTo>
                <a:lnTo>
                  <a:pt x="4798422" y="1106510"/>
                </a:ln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y=f(x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53" y="2255711"/>
            <a:ext cx="977296" cy="2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76785" y="105908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anose="020B0604020202020204" pitchFamily="34" charset="0"/>
              </a:rPr>
              <a:t>Определим промежутки, на которых производная </a:t>
            </a:r>
            <a:r>
              <a:rPr lang="ru-RU" sz="2000" dirty="0">
                <a:latin typeface="Arial" panose="020B0604020202020204" pitchFamily="34" charset="0"/>
              </a:rPr>
              <a:t>функции </a:t>
            </a:r>
            <a:r>
              <a:rPr lang="ru-RU" sz="2000" dirty="0" smtClean="0">
                <a:latin typeface="Arial" panose="020B0604020202020204" pitchFamily="34" charset="0"/>
              </a:rPr>
              <a:t>               положительна/отрицательна.</a:t>
            </a:r>
            <a:endParaRPr lang="ru-RU" sz="2000" dirty="0">
              <a:latin typeface="Arial" panose="020B0604020202020204" pitchFamily="34" charset="0"/>
            </a:endParaRPr>
          </a:p>
        </p:txBody>
      </p:sp>
      <p:pic>
        <p:nvPicPr>
          <p:cNvPr id="23" name="Picture 2" descr="y=f(x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73" y="1429921"/>
            <a:ext cx="977296" cy="2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234738" y="2638176"/>
            <a:ext cx="418011" cy="435428"/>
          </a:xfrm>
          <a:custGeom>
            <a:avLst/>
            <a:gdLst>
              <a:gd name="connsiteX0" fmla="*/ 0 w 418011"/>
              <a:gd name="connsiteY0" fmla="*/ 435428 h 435428"/>
              <a:gd name="connsiteX1" fmla="*/ 182880 w 418011"/>
              <a:gd name="connsiteY1" fmla="*/ 130628 h 435428"/>
              <a:gd name="connsiteX2" fmla="*/ 418011 w 418011"/>
              <a:gd name="connsiteY2" fmla="*/ 0 h 435428"/>
              <a:gd name="connsiteX3" fmla="*/ 418011 w 418011"/>
              <a:gd name="connsiteY3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11" h="435428">
                <a:moveTo>
                  <a:pt x="0" y="435428"/>
                </a:moveTo>
                <a:cubicBezTo>
                  <a:pt x="56606" y="319313"/>
                  <a:pt x="113212" y="203199"/>
                  <a:pt x="182880" y="130628"/>
                </a:cubicBezTo>
                <a:cubicBezTo>
                  <a:pt x="252548" y="58057"/>
                  <a:pt x="418011" y="0"/>
                  <a:pt x="418011" y="0"/>
                </a:cubicBezTo>
                <a:lnTo>
                  <a:pt x="418011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430397" y="4273889"/>
            <a:ext cx="635726" cy="566057"/>
          </a:xfrm>
          <a:custGeom>
            <a:avLst/>
            <a:gdLst>
              <a:gd name="connsiteX0" fmla="*/ 0 w 635726"/>
              <a:gd name="connsiteY0" fmla="*/ 566057 h 566057"/>
              <a:gd name="connsiteX1" fmla="*/ 139337 w 635726"/>
              <a:gd name="connsiteY1" fmla="*/ 496389 h 566057"/>
              <a:gd name="connsiteX2" fmla="*/ 313509 w 635726"/>
              <a:gd name="connsiteY2" fmla="*/ 235132 h 566057"/>
              <a:gd name="connsiteX3" fmla="*/ 418011 w 635726"/>
              <a:gd name="connsiteY3" fmla="*/ 130629 h 566057"/>
              <a:gd name="connsiteX4" fmla="*/ 539931 w 635726"/>
              <a:gd name="connsiteY4" fmla="*/ 26126 h 566057"/>
              <a:gd name="connsiteX5" fmla="*/ 635726 w 635726"/>
              <a:gd name="connsiteY5" fmla="*/ 0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26" h="566057">
                <a:moveTo>
                  <a:pt x="0" y="566057"/>
                </a:moveTo>
                <a:cubicBezTo>
                  <a:pt x="43543" y="558800"/>
                  <a:pt x="87086" y="551543"/>
                  <a:pt x="139337" y="496389"/>
                </a:cubicBezTo>
                <a:cubicBezTo>
                  <a:pt x="191588" y="441235"/>
                  <a:pt x="267063" y="296092"/>
                  <a:pt x="313509" y="235132"/>
                </a:cubicBezTo>
                <a:cubicBezTo>
                  <a:pt x="359955" y="174172"/>
                  <a:pt x="380274" y="165463"/>
                  <a:pt x="418011" y="130629"/>
                </a:cubicBezTo>
                <a:cubicBezTo>
                  <a:pt x="455748" y="95795"/>
                  <a:pt x="503645" y="47897"/>
                  <a:pt x="539931" y="26126"/>
                </a:cubicBezTo>
                <a:cubicBezTo>
                  <a:pt x="576217" y="4354"/>
                  <a:pt x="605971" y="2177"/>
                  <a:pt x="635726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735977" y="3622766"/>
            <a:ext cx="1071154" cy="1010194"/>
          </a:xfrm>
          <a:custGeom>
            <a:avLst/>
            <a:gdLst>
              <a:gd name="connsiteX0" fmla="*/ 0 w 1071154"/>
              <a:gd name="connsiteY0" fmla="*/ 1010194 h 1010194"/>
              <a:gd name="connsiteX1" fmla="*/ 235132 w 1071154"/>
              <a:gd name="connsiteY1" fmla="*/ 957943 h 1010194"/>
              <a:gd name="connsiteX2" fmla="*/ 444137 w 1071154"/>
              <a:gd name="connsiteY2" fmla="*/ 792480 h 1010194"/>
              <a:gd name="connsiteX3" fmla="*/ 748937 w 1071154"/>
              <a:gd name="connsiteY3" fmla="*/ 365760 h 1010194"/>
              <a:gd name="connsiteX4" fmla="*/ 940526 w 1071154"/>
              <a:gd name="connsiteY4" fmla="*/ 95794 h 1010194"/>
              <a:gd name="connsiteX5" fmla="*/ 1071154 w 1071154"/>
              <a:gd name="connsiteY5" fmla="*/ 0 h 101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10194">
                <a:moveTo>
                  <a:pt x="0" y="1010194"/>
                </a:moveTo>
                <a:cubicBezTo>
                  <a:pt x="80554" y="1002211"/>
                  <a:pt x="161109" y="994229"/>
                  <a:pt x="235132" y="957943"/>
                </a:cubicBezTo>
                <a:cubicBezTo>
                  <a:pt x="309155" y="921657"/>
                  <a:pt x="358503" y="891177"/>
                  <a:pt x="444137" y="792480"/>
                </a:cubicBezTo>
                <a:cubicBezTo>
                  <a:pt x="529771" y="693783"/>
                  <a:pt x="748937" y="365760"/>
                  <a:pt x="748937" y="365760"/>
                </a:cubicBezTo>
                <a:cubicBezTo>
                  <a:pt x="831668" y="249646"/>
                  <a:pt x="886823" y="156754"/>
                  <a:pt x="940526" y="95794"/>
                </a:cubicBezTo>
                <a:cubicBezTo>
                  <a:pt x="994229" y="34834"/>
                  <a:pt x="1032691" y="17417"/>
                  <a:pt x="1071154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5" idx="2"/>
          </p:cNvCxnSpPr>
          <p:nvPr/>
        </p:nvCxnSpPr>
        <p:spPr>
          <a:xfrm>
            <a:off x="652749" y="2638176"/>
            <a:ext cx="9102" cy="3031104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071243" y="2647406"/>
            <a:ext cx="2885" cy="3089093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735117" y="2647406"/>
            <a:ext cx="860" cy="3089093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814980" y="2647406"/>
            <a:ext cx="861" cy="3101815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31065" y="5269564"/>
            <a:ext cx="375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6522" y="5204284"/>
            <a:ext cx="375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87814" y="5204284"/>
            <a:ext cx="375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2438" y="5253924"/>
            <a:ext cx="427113" cy="479657"/>
          </a:xfrm>
          <a:prstGeom prst="rect">
            <a:avLst/>
          </a:prstGeom>
          <a:solidFill>
            <a:srgbClr val="F3AFB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434756" y="5252786"/>
            <a:ext cx="611974" cy="479657"/>
          </a:xfrm>
          <a:prstGeom prst="rect">
            <a:avLst/>
          </a:prstGeom>
          <a:solidFill>
            <a:srgbClr val="F3AFB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734703" y="5275434"/>
            <a:ext cx="1072014" cy="479657"/>
          </a:xfrm>
          <a:prstGeom prst="rect">
            <a:avLst/>
          </a:prstGeom>
          <a:solidFill>
            <a:srgbClr val="F3AFB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1329652" y="4933651"/>
            <a:ext cx="385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229BD5"/>
                </a:solidFill>
              </a:rPr>
              <a:t>-</a:t>
            </a:r>
            <a:endParaRPr lang="ru-RU" sz="6600" dirty="0">
              <a:solidFill>
                <a:srgbClr val="229BD5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98397" y="4889147"/>
            <a:ext cx="385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229BD5"/>
                </a:solidFill>
              </a:rPr>
              <a:t>-</a:t>
            </a:r>
            <a:endParaRPr lang="ru-RU" sz="6600" dirty="0">
              <a:solidFill>
                <a:srgbClr val="229BD5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27643" y="4850680"/>
            <a:ext cx="385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229BD5"/>
                </a:solidFill>
              </a:rPr>
              <a:t>-</a:t>
            </a:r>
            <a:endParaRPr lang="ru-RU" sz="6600" dirty="0">
              <a:solidFill>
                <a:srgbClr val="229BD5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8022" y="5268497"/>
            <a:ext cx="1721251" cy="479657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074977" y="5262705"/>
            <a:ext cx="686840" cy="479657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825292" y="5285204"/>
            <a:ext cx="216843" cy="479657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113107" y="5350937"/>
            <a:ext cx="2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Знаки производной 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-2779" y="4886047"/>
            <a:ext cx="68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возр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19015" y="4900238"/>
            <a:ext cx="13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29BD5"/>
                </a:solidFill>
              </a:rPr>
              <a:t>убывает</a:t>
            </a:r>
            <a:endParaRPr lang="ru-RU" dirty="0">
              <a:solidFill>
                <a:srgbClr val="229BD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99352" y="4908198"/>
            <a:ext cx="68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возр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85707" y="4908198"/>
            <a:ext cx="68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возр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71090" y="4910869"/>
            <a:ext cx="769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29BD5"/>
                </a:solidFill>
              </a:rPr>
              <a:t>у</a:t>
            </a:r>
            <a:r>
              <a:rPr lang="ru-RU" dirty="0" smtClean="0">
                <a:solidFill>
                  <a:srgbClr val="229BD5"/>
                </a:solidFill>
              </a:rPr>
              <a:t>быв.</a:t>
            </a:r>
            <a:endParaRPr lang="ru-RU" dirty="0">
              <a:solidFill>
                <a:srgbClr val="229BD5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66773" y="4907644"/>
            <a:ext cx="48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229BD5"/>
                </a:solidFill>
              </a:rPr>
              <a:t>уб</a:t>
            </a:r>
            <a:r>
              <a:rPr lang="ru-RU" dirty="0" smtClean="0">
                <a:solidFill>
                  <a:srgbClr val="229BD5"/>
                </a:solidFill>
              </a:rPr>
              <a:t>.</a:t>
            </a:r>
            <a:endParaRPr lang="ru-RU" dirty="0">
              <a:solidFill>
                <a:srgbClr val="229BD5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099588" y="5739214"/>
            <a:ext cx="4727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Нули производной ,</a:t>
            </a:r>
            <a:r>
              <a:rPr lang="ru-RU" dirty="0"/>
              <a:t> поведение </a:t>
            </a:r>
            <a:r>
              <a:rPr lang="ru-RU" dirty="0" smtClean="0"/>
              <a:t>функции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=</a:t>
            </a:r>
          </a:p>
          <a:p>
            <a:r>
              <a:rPr lang="ru-RU" dirty="0" smtClean="0"/>
              <a:t>Точки экстремума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521771" y="573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2277661" y="57648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921842" y="5739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3600207" y="5747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689358" y="57318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77996" y="6172076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2785157" y="6153920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557733" y="6119747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2122867" y="6143753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3437840" y="6125794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  <p:cxnSp>
        <p:nvCxnSpPr>
          <p:cNvPr id="70" name="Прямая со стрелкой 69"/>
          <p:cNvCxnSpPr>
            <a:endCxn id="64" idx="0"/>
          </p:cNvCxnSpPr>
          <p:nvPr/>
        </p:nvCxnSpPr>
        <p:spPr>
          <a:xfrm flipV="1">
            <a:off x="234738" y="5734600"/>
            <a:ext cx="437876" cy="419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80" idx="0"/>
            <a:endCxn id="74" idx="0"/>
          </p:cNvCxnSpPr>
          <p:nvPr/>
        </p:nvCxnSpPr>
        <p:spPr>
          <a:xfrm flipV="1">
            <a:off x="2443377" y="5739691"/>
            <a:ext cx="629308" cy="4040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81" idx="0"/>
            <a:endCxn id="76" idx="0"/>
          </p:cNvCxnSpPr>
          <p:nvPr/>
        </p:nvCxnSpPr>
        <p:spPr>
          <a:xfrm flipV="1">
            <a:off x="3758350" y="5731823"/>
            <a:ext cx="1081851" cy="393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682309" y="5725195"/>
            <a:ext cx="1770763" cy="409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74" idx="0"/>
            <a:endCxn id="81" idx="0"/>
          </p:cNvCxnSpPr>
          <p:nvPr/>
        </p:nvCxnSpPr>
        <p:spPr>
          <a:xfrm>
            <a:off x="3072685" y="5739691"/>
            <a:ext cx="685665" cy="386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76" idx="0"/>
          </p:cNvCxnSpPr>
          <p:nvPr/>
        </p:nvCxnSpPr>
        <p:spPr>
          <a:xfrm>
            <a:off x="4840201" y="5731823"/>
            <a:ext cx="189128" cy="402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9137" y="4840484"/>
            <a:ext cx="252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Поведение функции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811471" y="18670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anose="020B0604020202020204" pitchFamily="34" charset="0"/>
              </a:rPr>
              <a:t>Определим точки, в которых производная </a:t>
            </a:r>
            <a:r>
              <a:rPr lang="ru-RU" sz="2000" dirty="0">
                <a:latin typeface="Arial" panose="020B0604020202020204" pitchFamily="34" charset="0"/>
              </a:rPr>
              <a:t>функции </a:t>
            </a:r>
            <a:r>
              <a:rPr lang="ru-RU" sz="2000" dirty="0" smtClean="0">
                <a:latin typeface="Arial" panose="020B0604020202020204" pitchFamily="34" charset="0"/>
              </a:rPr>
              <a:t>               равна нулю.</a:t>
            </a:r>
            <a:endParaRPr lang="ru-RU" sz="2000" dirty="0">
              <a:latin typeface="Arial" panose="020B0604020202020204" pitchFamily="34" charset="0"/>
            </a:endParaRPr>
          </a:p>
        </p:txBody>
      </p:sp>
      <p:pic>
        <p:nvPicPr>
          <p:cNvPr id="100" name="Picture 2" descr="y=f(x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73" y="2233055"/>
            <a:ext cx="977296" cy="2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09510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3" grpId="0" animBg="1"/>
      <p:bldP spid="5" grpId="0" animBg="1"/>
      <p:bldP spid="6" grpId="0" animBg="1"/>
      <p:bldP spid="12" grpId="0" animBg="1"/>
      <p:bldP spid="43" grpId="0"/>
      <p:bldP spid="44" grpId="0"/>
      <p:bldP spid="45" grpId="0"/>
      <p:bldP spid="39" grpId="0" animBg="1"/>
      <p:bldP spid="47" grpId="0" animBg="1"/>
      <p:bldP spid="48" grpId="0" animBg="1"/>
      <p:bldP spid="49" grpId="0"/>
      <p:bldP spid="50" grpId="0"/>
      <p:bldP spid="51" grpId="0"/>
      <p:bldP spid="52" grpId="0" animBg="1"/>
      <p:bldP spid="53" grpId="0" animBg="1"/>
      <p:bldP spid="54" grpId="0" animBg="1"/>
      <p:bldP spid="58" grpId="0"/>
      <p:bldP spid="60" grpId="0"/>
      <p:bldP spid="61" grpId="0"/>
      <p:bldP spid="66" grpId="0"/>
      <p:bldP spid="67" grpId="0"/>
      <p:bldP spid="68" grpId="0"/>
      <p:bldP spid="69" grpId="0"/>
      <p:bldP spid="63" grpId="0"/>
      <p:bldP spid="64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(-5;5)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5876785" y="1059082"/>
            <a:ext cx="6096000" cy="1015663"/>
            <a:chOff x="5876785" y="1059082"/>
            <a:chExt cx="6096000" cy="101566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876785" y="1059082"/>
              <a:ext cx="6096000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Arial" panose="020B0604020202020204" pitchFamily="34" charset="0"/>
                </a:rPr>
                <a:t>а</a:t>
              </a:r>
              <a:r>
                <a:rPr lang="ru-RU" dirty="0" smtClean="0">
                  <a:latin typeface="Arial" panose="020B0604020202020204" pitchFamily="34" charset="0"/>
                </a:rPr>
                <a:t>). </a:t>
              </a:r>
              <a:r>
                <a:rPr lang="ru-RU" sz="2000" dirty="0" smtClean="0">
                  <a:latin typeface="Arial" panose="020B0604020202020204" pitchFamily="34" charset="0"/>
                </a:rPr>
                <a:t>Определите </a:t>
              </a:r>
              <a:r>
                <a:rPr lang="ru-RU" sz="2000" dirty="0">
                  <a:latin typeface="Arial" panose="020B0604020202020204" pitchFamily="34" charset="0"/>
                </a:rPr>
                <a:t>количество целых   точек, в которых производная функции </a:t>
              </a:r>
              <a:r>
                <a:rPr lang="ru-RU" sz="2000" dirty="0" smtClean="0">
                  <a:latin typeface="Arial" panose="020B0604020202020204" pitchFamily="34" charset="0"/>
                </a:rPr>
                <a:t>        положительна</a:t>
              </a:r>
              <a:r>
                <a:rPr lang="ru-RU" sz="2000" dirty="0">
                  <a:latin typeface="Arial" panose="020B0604020202020204" pitchFamily="34" charset="0"/>
                </a:rPr>
                <a:t>.</a:t>
              </a:r>
            </a:p>
          </p:txBody>
        </p:sp>
        <p:pic>
          <p:nvPicPr>
            <p:cNvPr id="5130" name="Picture 10" descr="f(x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2290" y="1440170"/>
              <a:ext cx="432935" cy="241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MA.E10.B8.102_dop/innerimg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" y="1503026"/>
            <a:ext cx="5823048" cy="44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484788" y="4806799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34296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(-5;5)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5945566" y="1224889"/>
            <a:ext cx="6285503" cy="707886"/>
            <a:chOff x="5945566" y="1224889"/>
            <a:chExt cx="6285503" cy="70788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5945566" y="1224889"/>
              <a:ext cx="6285503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>
                  <a:latin typeface="Arial" panose="020B0604020202020204" pitchFamily="34" charset="0"/>
                </a:rPr>
                <a:t>б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).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Определите количество целых точек, в которых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производная функции             отрицательна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 </a:t>
              </a:r>
            </a:p>
          </p:txBody>
        </p:sp>
        <p:pic>
          <p:nvPicPr>
            <p:cNvPr id="5124" name="Picture 4" descr="f(x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71849" y="1620898"/>
              <a:ext cx="432935" cy="241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MA.E10.B8.102_dop/innerimg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" y="1503026"/>
            <a:ext cx="5823048" cy="44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84788" y="4806799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7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4733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1782" y="31983"/>
            <a:ext cx="9649097" cy="2387600"/>
          </a:xfr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/>
              <a:t>Применение производной к исследованию функций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4774" y="3271017"/>
            <a:ext cx="3212979" cy="1096899"/>
          </a:xfrm>
          <a:prstGeom prst="ellipse">
            <a:avLst/>
          </a:prstGeom>
          <a:solidFill>
            <a:srgbClr val="FF33CC">
              <a:alpha val="41176"/>
            </a:srgbClr>
          </a:solidFill>
          <a:ln>
            <a:solidFill>
              <a:srgbClr val="D60093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Работа по графику производной</a:t>
            </a:r>
            <a:endParaRPr lang="ru-RU" dirty="0">
              <a:solidFill>
                <a:schemeClr val="tx1"/>
              </a:solidFill>
              <a:hlinkClick r:id="rId2" action="ppaction://hlinksldjump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888414" y="3216197"/>
            <a:ext cx="321297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419840" y="4803835"/>
            <a:ext cx="3212979" cy="1096899"/>
          </a:xfrm>
          <a:prstGeom prst="ellipse">
            <a:avLst/>
          </a:prstGeom>
          <a:solidFill>
            <a:srgbClr val="FF33CC">
              <a:alpha val="32157"/>
            </a:srgbClr>
          </a:solidFill>
          <a:ln>
            <a:solidFill>
              <a:srgbClr val="D6009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Геометрический смысл производной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557406" y="3394786"/>
            <a:ext cx="3212979" cy="1096899"/>
          </a:xfrm>
          <a:prstGeom prst="ellipse">
            <a:avLst/>
          </a:prstGeom>
          <a:solidFill>
            <a:srgbClr val="FF33CC">
              <a:alpha val="36863"/>
            </a:srgbClr>
          </a:solidFill>
          <a:ln>
            <a:solidFill>
              <a:srgbClr val="D60093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  <a:hlinkClick r:id="rId4" action="ppaction://hlinksldjump"/>
              </a:rPr>
              <a:t>Работа по графику функции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H="1">
            <a:off x="2601264" y="2416235"/>
            <a:ext cx="2370146" cy="854782"/>
          </a:xfrm>
          <a:prstGeom prst="straightConnector1">
            <a:avLst/>
          </a:prstGeom>
          <a:ln w="3810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791051" y="2423835"/>
            <a:ext cx="2372844" cy="970951"/>
          </a:xfrm>
          <a:prstGeom prst="straightConnector1">
            <a:avLst/>
          </a:prstGeom>
          <a:ln w="3810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>
            <a:off x="5901374" y="2429729"/>
            <a:ext cx="124956" cy="2374106"/>
          </a:xfrm>
          <a:prstGeom prst="straightConnector1">
            <a:avLst/>
          </a:prstGeom>
          <a:ln w="38100">
            <a:solidFill>
              <a:srgbClr val="D600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578275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(-5;5)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MA.E10.B8.102_dop/innerimg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" y="1503026"/>
            <a:ext cx="5823048" cy="44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84788" y="4806799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4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21412" y="1231995"/>
            <a:ext cx="4998228" cy="707886"/>
            <a:chOff x="6121412" y="1231995"/>
            <a:chExt cx="4998228" cy="707886"/>
          </a:xfrm>
        </p:grpSpPr>
        <p:pic>
          <p:nvPicPr>
            <p:cNvPr id="5128" name="Picture 8" descr="f(x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82290" y="1682730"/>
              <a:ext cx="416378" cy="232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121412" y="1231995"/>
              <a:ext cx="4998228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>
                  <a:latin typeface="Arial" panose="020B0604020202020204" pitchFamily="34" charset="0"/>
                </a:rPr>
                <a:t>в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).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Найдите количество точек, в которых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Производная</a:t>
              </a:r>
              <a:r>
                <a:rPr lang="ru-RU" sz="2000" dirty="0" smtClean="0">
                  <a:latin typeface="Arial" panose="020B0604020202020204" pitchFamily="34" charset="0"/>
                </a:rPr>
                <a:t>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функции        равна 0.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549286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(-5;5)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44139" y="1372104"/>
            <a:ext cx="5718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Arial" panose="020B0604020202020204" pitchFamily="34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 Найдите сумму точек экстремума функции.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4457" y="5782159"/>
            <a:ext cx="1222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44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7410" name="Picture 2" descr="http://reshuege.ru/get_file?id=3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0" y="1062445"/>
            <a:ext cx="5890325" cy="325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07747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1589" y="136629"/>
            <a:ext cx="12000411" cy="461665"/>
            <a:chOff x="191589" y="136629"/>
            <a:chExt cx="12000411" cy="461665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191589" y="136629"/>
              <a:ext cx="120004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рисунке изображен график функции             , определенной на интервале  (-5;5)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pic>
          <p:nvPicPr>
            <p:cNvPr id="5122" name="Picture 2" descr="y=f(x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5566" y="217715"/>
              <a:ext cx="977296" cy="299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117533" y="1252545"/>
            <a:ext cx="56934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Arial" panose="020B0604020202020204" pitchFamily="34" charset="0"/>
              </a:rPr>
              <a:t>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Найдите количество точек, в которых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касательная к графику функции параллельна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прямой   у=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или </a:t>
            </a:r>
            <a:r>
              <a:rPr lang="ru-RU" sz="2000" dirty="0" smtClean="0">
                <a:latin typeface="Arial" panose="020B0604020202020204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овпадает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 ней. </a:t>
            </a:r>
          </a:p>
        </p:txBody>
      </p:sp>
      <p:pic>
        <p:nvPicPr>
          <p:cNvPr id="16" name="Picture 2" descr="MA.E10.B8.102_dop/innerimg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" y="1503026"/>
            <a:ext cx="5823048" cy="44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84788" y="4806799"/>
            <a:ext cx="1039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4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50429" y="2697884"/>
            <a:ext cx="5667400" cy="1200329"/>
            <a:chOff x="6350429" y="2697884"/>
            <a:chExt cx="5667400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6350429" y="2697884"/>
              <a:ext cx="5667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Угловой коэффициент  прямой  у= 3  равен нулю. А так как                          , то нас интересуют точки, в которых значение производной функции будет равно нулю – то есть точки экстремума.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33444" y="2998385"/>
              <a:ext cx="12568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/>
                <a:t>y'(x</a:t>
              </a:r>
              <a:r>
                <a:rPr lang="ru-RU" i="1" baseline="-25000" dirty="0"/>
                <a:t>0</a:t>
              </a:r>
              <a:r>
                <a:rPr lang="ru-RU" i="1" dirty="0"/>
                <a:t>) = </a:t>
              </a:r>
              <a:r>
                <a:rPr lang="en-US" i="1" dirty="0"/>
                <a:t>k </a:t>
              </a:r>
              <a:r>
                <a:rPr lang="ru-RU" i="1" dirty="0" smtClean="0"/>
                <a:t>=0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195049921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052" y="1764665"/>
            <a:ext cx="556829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а)"/>
          <p:cNvSpPr>
            <a:spLocks noGrp="1"/>
          </p:cNvSpPr>
          <p:nvPr>
            <p:ph sz="half" idx="2"/>
          </p:nvPr>
        </p:nvSpPr>
        <p:spPr>
          <a:xfrm>
            <a:off x="6096001" y="1825625"/>
            <a:ext cx="5601076" cy="4351338"/>
          </a:xfrm>
        </p:spPr>
        <p:txBody>
          <a:bodyPr/>
          <a:lstStyle/>
          <a:p>
            <a:r>
              <a:rPr lang="ru-RU" dirty="0" smtClean="0"/>
              <a:t>а) </a:t>
            </a:r>
          </a:p>
        </p:txBody>
      </p:sp>
      <p:pic>
        <p:nvPicPr>
          <p:cNvPr id="5" name="система координат"/>
          <p:cNvPicPr>
            <a:picLocks noChangeAspect="1"/>
          </p:cNvPicPr>
          <p:nvPr/>
        </p:nvPicPr>
        <p:blipFill rotWithShape="1">
          <a:blip r:embed="rId3"/>
          <a:srcRect l="15419" t="9416" r="16009" b="1040"/>
          <a:stretch/>
        </p:blipFill>
        <p:spPr>
          <a:xfrm>
            <a:off x="269052" y="2229394"/>
            <a:ext cx="5568290" cy="3657600"/>
          </a:xfrm>
          <a:prstGeom prst="rect">
            <a:avLst/>
          </a:prstGeom>
        </p:spPr>
      </p:pic>
      <p:sp>
        <p:nvSpPr>
          <p:cNvPr id="6" name="график"/>
          <p:cNvSpPr/>
          <p:nvPr/>
        </p:nvSpPr>
        <p:spPr>
          <a:xfrm>
            <a:off x="383177" y="2690949"/>
            <a:ext cx="5133047" cy="2981196"/>
          </a:xfrm>
          <a:custGeom>
            <a:avLst/>
            <a:gdLst>
              <a:gd name="connsiteX0" fmla="*/ 0 w 5133047"/>
              <a:gd name="connsiteY0" fmla="*/ 0 h 2981196"/>
              <a:gd name="connsiteX1" fmla="*/ 539932 w 5133047"/>
              <a:gd name="connsiteY1" fmla="*/ 1341120 h 2981196"/>
              <a:gd name="connsiteX2" fmla="*/ 801189 w 5133047"/>
              <a:gd name="connsiteY2" fmla="*/ 1619794 h 2981196"/>
              <a:gd name="connsiteX3" fmla="*/ 1079863 w 5133047"/>
              <a:gd name="connsiteY3" fmla="*/ 1349828 h 2981196"/>
              <a:gd name="connsiteX4" fmla="*/ 1071154 w 5133047"/>
              <a:gd name="connsiteY4" fmla="*/ 1341120 h 2981196"/>
              <a:gd name="connsiteX5" fmla="*/ 1341120 w 5133047"/>
              <a:gd name="connsiteY5" fmla="*/ 809897 h 2981196"/>
              <a:gd name="connsiteX6" fmla="*/ 1611086 w 5133047"/>
              <a:gd name="connsiteY6" fmla="*/ 557348 h 2981196"/>
              <a:gd name="connsiteX7" fmla="*/ 1881052 w 5133047"/>
              <a:gd name="connsiteY7" fmla="*/ 809897 h 2981196"/>
              <a:gd name="connsiteX8" fmla="*/ 2142309 w 5133047"/>
              <a:gd name="connsiteY8" fmla="*/ 1341120 h 2981196"/>
              <a:gd name="connsiteX9" fmla="*/ 2420983 w 5133047"/>
              <a:gd name="connsiteY9" fmla="*/ 2142308 h 2981196"/>
              <a:gd name="connsiteX10" fmla="*/ 2690949 w 5133047"/>
              <a:gd name="connsiteY10" fmla="*/ 2420982 h 2981196"/>
              <a:gd name="connsiteX11" fmla="*/ 2960914 w 5133047"/>
              <a:gd name="connsiteY11" fmla="*/ 2151017 h 2981196"/>
              <a:gd name="connsiteX12" fmla="*/ 3230880 w 5133047"/>
              <a:gd name="connsiteY12" fmla="*/ 1358537 h 2981196"/>
              <a:gd name="connsiteX13" fmla="*/ 3230880 w 5133047"/>
              <a:gd name="connsiteY13" fmla="*/ 1349828 h 2981196"/>
              <a:gd name="connsiteX14" fmla="*/ 3492137 w 5133047"/>
              <a:gd name="connsiteY14" fmla="*/ 548640 h 2981196"/>
              <a:gd name="connsiteX15" fmla="*/ 3753394 w 5133047"/>
              <a:gd name="connsiteY15" fmla="*/ 278674 h 2981196"/>
              <a:gd name="connsiteX16" fmla="*/ 4032069 w 5133047"/>
              <a:gd name="connsiteY16" fmla="*/ 557348 h 2981196"/>
              <a:gd name="connsiteX17" fmla="*/ 4302034 w 5133047"/>
              <a:gd name="connsiteY17" fmla="*/ 1341120 h 2981196"/>
              <a:gd name="connsiteX18" fmla="*/ 4824549 w 5133047"/>
              <a:gd name="connsiteY18" fmla="*/ 2682240 h 2981196"/>
              <a:gd name="connsiteX19" fmla="*/ 5103223 w 5133047"/>
              <a:gd name="connsiteY19" fmla="*/ 2952205 h 2981196"/>
              <a:gd name="connsiteX20" fmla="*/ 5111932 w 5133047"/>
              <a:gd name="connsiteY20" fmla="*/ 2960914 h 298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33047" h="2981196">
                <a:moveTo>
                  <a:pt x="0" y="0"/>
                </a:moveTo>
                <a:cubicBezTo>
                  <a:pt x="203200" y="535577"/>
                  <a:pt x="406401" y="1071154"/>
                  <a:pt x="539932" y="1341120"/>
                </a:cubicBezTo>
                <a:cubicBezTo>
                  <a:pt x="673463" y="1611086"/>
                  <a:pt x="711201" y="1618343"/>
                  <a:pt x="801189" y="1619794"/>
                </a:cubicBezTo>
                <a:cubicBezTo>
                  <a:pt x="891177" y="1621245"/>
                  <a:pt x="1034869" y="1396274"/>
                  <a:pt x="1079863" y="1349828"/>
                </a:cubicBezTo>
                <a:cubicBezTo>
                  <a:pt x="1124857" y="1303382"/>
                  <a:pt x="1027611" y="1431108"/>
                  <a:pt x="1071154" y="1341120"/>
                </a:cubicBezTo>
                <a:cubicBezTo>
                  <a:pt x="1114697" y="1251132"/>
                  <a:pt x="1251131" y="940526"/>
                  <a:pt x="1341120" y="809897"/>
                </a:cubicBezTo>
                <a:cubicBezTo>
                  <a:pt x="1431109" y="679268"/>
                  <a:pt x="1521097" y="557348"/>
                  <a:pt x="1611086" y="557348"/>
                </a:cubicBezTo>
                <a:cubicBezTo>
                  <a:pt x="1701075" y="557348"/>
                  <a:pt x="1792515" y="679268"/>
                  <a:pt x="1881052" y="809897"/>
                </a:cubicBezTo>
                <a:cubicBezTo>
                  <a:pt x="1969589" y="940526"/>
                  <a:pt x="2052321" y="1119052"/>
                  <a:pt x="2142309" y="1341120"/>
                </a:cubicBezTo>
                <a:cubicBezTo>
                  <a:pt x="2232297" y="1563188"/>
                  <a:pt x="2329543" y="1962331"/>
                  <a:pt x="2420983" y="2142308"/>
                </a:cubicBezTo>
                <a:cubicBezTo>
                  <a:pt x="2512423" y="2322285"/>
                  <a:pt x="2600961" y="2419531"/>
                  <a:pt x="2690949" y="2420982"/>
                </a:cubicBezTo>
                <a:cubicBezTo>
                  <a:pt x="2780937" y="2422433"/>
                  <a:pt x="2870926" y="2328091"/>
                  <a:pt x="2960914" y="2151017"/>
                </a:cubicBezTo>
                <a:cubicBezTo>
                  <a:pt x="3050902" y="1973943"/>
                  <a:pt x="3185886" y="1492068"/>
                  <a:pt x="3230880" y="1358537"/>
                </a:cubicBezTo>
                <a:cubicBezTo>
                  <a:pt x="3275874" y="1225006"/>
                  <a:pt x="3187337" y="1484811"/>
                  <a:pt x="3230880" y="1349828"/>
                </a:cubicBezTo>
                <a:cubicBezTo>
                  <a:pt x="3274423" y="1214845"/>
                  <a:pt x="3405051" y="727166"/>
                  <a:pt x="3492137" y="548640"/>
                </a:cubicBezTo>
                <a:cubicBezTo>
                  <a:pt x="3579223" y="370114"/>
                  <a:pt x="3663405" y="277223"/>
                  <a:pt x="3753394" y="278674"/>
                </a:cubicBezTo>
                <a:cubicBezTo>
                  <a:pt x="3843383" y="280125"/>
                  <a:pt x="3940629" y="380274"/>
                  <a:pt x="4032069" y="557348"/>
                </a:cubicBezTo>
                <a:cubicBezTo>
                  <a:pt x="4123509" y="734422"/>
                  <a:pt x="4169954" y="986971"/>
                  <a:pt x="4302034" y="1341120"/>
                </a:cubicBezTo>
                <a:cubicBezTo>
                  <a:pt x="4434114" y="1695269"/>
                  <a:pt x="4691018" y="2413726"/>
                  <a:pt x="4824549" y="2682240"/>
                </a:cubicBezTo>
                <a:cubicBezTo>
                  <a:pt x="4958080" y="2950754"/>
                  <a:pt x="5055326" y="2905759"/>
                  <a:pt x="5103223" y="2952205"/>
                </a:cubicBezTo>
                <a:cubicBezTo>
                  <a:pt x="5151120" y="2998651"/>
                  <a:pt x="5131526" y="2979782"/>
                  <a:pt x="5111932" y="296091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дание"/>
          <p:cNvSpPr/>
          <p:nvPr/>
        </p:nvSpPr>
        <p:spPr>
          <a:xfrm>
            <a:off x="6827520" y="1825625"/>
            <a:ext cx="5364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про­ме­жут­ки воз­рас­та­ния функ­ции. 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В от­ве­те ука­жи­те сумму целых точек</a:t>
            </a:r>
            <a:r>
              <a:rPr lang="ru-RU" sz="2000" i="1" dirty="0" smtClean="0">
                <a:cs typeface="Aparajita" panose="020B0604020202020204" pitchFamily="34" charset="0"/>
              </a:rPr>
              <a:t>,</a:t>
            </a:r>
          </a:p>
          <a:p>
            <a:r>
              <a:rPr lang="ru-RU" sz="2000" i="1" dirty="0" smtClean="0">
                <a:cs typeface="Aparajita" panose="020B0604020202020204" pitchFamily="34" charset="0"/>
              </a:rPr>
              <a:t> </a:t>
            </a:r>
            <a:r>
              <a:rPr lang="ru-RU" sz="2000" i="1" dirty="0">
                <a:cs typeface="Aparajita" panose="020B0604020202020204" pitchFamily="34" charset="0"/>
              </a:rPr>
              <a:t>вхо­дя­щих </a:t>
            </a:r>
            <a:r>
              <a:rPr lang="ru-RU" sz="2000" i="1" dirty="0" smtClean="0">
                <a:cs typeface="Aparajita" panose="020B0604020202020204" pitchFamily="34" charset="0"/>
              </a:rPr>
              <a:t> в </a:t>
            </a:r>
            <a:r>
              <a:rPr lang="ru-RU" sz="2000" i="1" dirty="0">
                <a:cs typeface="Aparajita" panose="020B0604020202020204" pitchFamily="34" charset="0"/>
              </a:rPr>
              <a:t>эти про­ме­жут­ки.  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97" y="2649964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74" y="5607036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621859"/>
              </p:ext>
            </p:extLst>
          </p:nvPr>
        </p:nvGraphicFramePr>
        <p:xfrm>
          <a:off x="6428937" y="3078384"/>
          <a:ext cx="5526799" cy="9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Уравнение" r:id="rId5" imgW="3543120" imgH="634680" progId="Equation.3">
                  <p:embed/>
                </p:oleObj>
              </mc:Choice>
              <mc:Fallback>
                <p:oleObj name="Уравнение" r:id="rId5" imgW="35431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937" y="3078384"/>
                        <a:ext cx="5526799" cy="9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flipV="1">
            <a:off x="3053197" y="2168434"/>
            <a:ext cx="12220" cy="37185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81272" y="4014651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06361" y="20142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638502" y="3631962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276698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0000">
                <a:alpha val="21176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5419" t="9416" r="16009" b="1040"/>
          <a:stretch/>
        </p:blipFill>
        <p:spPr>
          <a:xfrm>
            <a:off x="363083" y="2229394"/>
            <a:ext cx="5568290" cy="3657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467" y="1584960"/>
            <a:ext cx="6164004" cy="4592003"/>
          </a:xfrm>
        </p:spPr>
        <p:txBody>
          <a:bodyPr/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8884" y="1601650"/>
            <a:ext cx="5359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про­ме­жут­ки воз­рас­та­ния функ­ции.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08884" y="2007877"/>
            <a:ext cx="5432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В от­ве­те ука­жи­те сумму целых точек,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 вхо­дя­щих  в  эти про­ме­жут­ки.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8" y="2660168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45" y="561962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713842" y="3028628"/>
            <a:ext cx="43622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/>
              <a:t>интервалах </a:t>
            </a:r>
            <a:r>
              <a:rPr lang="ru-RU" sz="2000" dirty="0" smtClean="0"/>
              <a:t> возрастания </a:t>
            </a:r>
            <a:r>
              <a:rPr lang="ru-RU" sz="2000" dirty="0"/>
              <a:t>функции</a:t>
            </a:r>
            <a:r>
              <a:rPr lang="ru-RU" sz="2000" dirty="0" smtClean="0"/>
              <a:t>  </a:t>
            </a:r>
          </a:p>
          <a:p>
            <a:r>
              <a:rPr lang="ru-RU" sz="2000" dirty="0" smtClean="0"/>
              <a:t>производная неотрицательна :</a:t>
            </a:r>
            <a:endParaRPr lang="ru-RU" sz="2000" dirty="0"/>
          </a:p>
        </p:txBody>
      </p:sp>
      <p:sp>
        <p:nvSpPr>
          <p:cNvPr id="3" name="Полилиния 2"/>
          <p:cNvSpPr/>
          <p:nvPr/>
        </p:nvSpPr>
        <p:spPr>
          <a:xfrm>
            <a:off x="1027611" y="4023360"/>
            <a:ext cx="531972" cy="278922"/>
          </a:xfrm>
          <a:custGeom>
            <a:avLst/>
            <a:gdLst>
              <a:gd name="connsiteX0" fmla="*/ 0 w 531972"/>
              <a:gd name="connsiteY0" fmla="*/ 0 h 278922"/>
              <a:gd name="connsiteX1" fmla="*/ 121920 w 531972"/>
              <a:gd name="connsiteY1" fmla="*/ 182880 h 278922"/>
              <a:gd name="connsiteX2" fmla="*/ 243840 w 531972"/>
              <a:gd name="connsiteY2" fmla="*/ 278674 h 278922"/>
              <a:gd name="connsiteX3" fmla="*/ 409303 w 531972"/>
              <a:gd name="connsiteY3" fmla="*/ 156754 h 278922"/>
              <a:gd name="connsiteX4" fmla="*/ 513806 w 531972"/>
              <a:gd name="connsiteY4" fmla="*/ 17417 h 278922"/>
              <a:gd name="connsiteX5" fmla="*/ 531223 w 531972"/>
              <a:gd name="connsiteY5" fmla="*/ 26126 h 2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72" h="278922">
                <a:moveTo>
                  <a:pt x="0" y="0"/>
                </a:moveTo>
                <a:cubicBezTo>
                  <a:pt x="40640" y="68217"/>
                  <a:pt x="81280" y="136434"/>
                  <a:pt x="121920" y="182880"/>
                </a:cubicBezTo>
                <a:cubicBezTo>
                  <a:pt x="162560" y="229326"/>
                  <a:pt x="195943" y="283028"/>
                  <a:pt x="243840" y="278674"/>
                </a:cubicBezTo>
                <a:cubicBezTo>
                  <a:pt x="291737" y="274320"/>
                  <a:pt x="364309" y="200297"/>
                  <a:pt x="409303" y="156754"/>
                </a:cubicBezTo>
                <a:cubicBezTo>
                  <a:pt x="454297" y="113211"/>
                  <a:pt x="493486" y="39188"/>
                  <a:pt x="513806" y="17417"/>
                </a:cubicBezTo>
                <a:cubicBezTo>
                  <a:pt x="534126" y="-4354"/>
                  <a:pt x="532674" y="10886"/>
                  <a:pt x="531223" y="2612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87680" y="2690949"/>
            <a:ext cx="539931" cy="1349828"/>
          </a:xfrm>
          <a:custGeom>
            <a:avLst/>
            <a:gdLst>
              <a:gd name="connsiteX0" fmla="*/ 0 w 539931"/>
              <a:gd name="connsiteY0" fmla="*/ 0 h 1349828"/>
              <a:gd name="connsiteX1" fmla="*/ 539931 w 539931"/>
              <a:gd name="connsiteY1" fmla="*/ 1349828 h 1349828"/>
              <a:gd name="connsiteX2" fmla="*/ 539931 w 539931"/>
              <a:gd name="connsiteY2" fmla="*/ 1349828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931" h="1349828">
                <a:moveTo>
                  <a:pt x="0" y="0"/>
                </a:moveTo>
                <a:lnTo>
                  <a:pt x="539931" y="1349828"/>
                </a:lnTo>
                <a:lnTo>
                  <a:pt x="539931" y="1349828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50126" y="3230868"/>
            <a:ext cx="1071154" cy="809909"/>
          </a:xfrm>
          <a:custGeom>
            <a:avLst/>
            <a:gdLst>
              <a:gd name="connsiteX0" fmla="*/ 0 w 1071154"/>
              <a:gd name="connsiteY0" fmla="*/ 801201 h 809909"/>
              <a:gd name="connsiteX1" fmla="*/ 278674 w 1071154"/>
              <a:gd name="connsiteY1" fmla="*/ 269978 h 809909"/>
              <a:gd name="connsiteX2" fmla="*/ 539931 w 1071154"/>
              <a:gd name="connsiteY2" fmla="*/ 12 h 809909"/>
              <a:gd name="connsiteX3" fmla="*/ 809897 w 1071154"/>
              <a:gd name="connsiteY3" fmla="*/ 261269 h 809909"/>
              <a:gd name="connsiteX4" fmla="*/ 1071154 w 1071154"/>
              <a:gd name="connsiteY4" fmla="*/ 809909 h 809909"/>
              <a:gd name="connsiteX5" fmla="*/ 1071154 w 1071154"/>
              <a:gd name="connsiteY5" fmla="*/ 809909 h 8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809909">
                <a:moveTo>
                  <a:pt x="0" y="801201"/>
                </a:moveTo>
                <a:cubicBezTo>
                  <a:pt x="94343" y="602355"/>
                  <a:pt x="188686" y="403509"/>
                  <a:pt x="278674" y="269978"/>
                </a:cubicBezTo>
                <a:cubicBezTo>
                  <a:pt x="368662" y="136447"/>
                  <a:pt x="451394" y="1463"/>
                  <a:pt x="539931" y="12"/>
                </a:cubicBezTo>
                <a:cubicBezTo>
                  <a:pt x="628468" y="-1439"/>
                  <a:pt x="721360" y="126286"/>
                  <a:pt x="809897" y="261269"/>
                </a:cubicBezTo>
                <a:cubicBezTo>
                  <a:pt x="898434" y="396252"/>
                  <a:pt x="1071154" y="809909"/>
                  <a:pt x="1071154" y="809909"/>
                </a:cubicBezTo>
                <a:lnTo>
                  <a:pt x="1071154" y="809909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21280" y="4040777"/>
            <a:ext cx="1088571" cy="1071154"/>
          </a:xfrm>
          <a:custGeom>
            <a:avLst/>
            <a:gdLst>
              <a:gd name="connsiteX0" fmla="*/ 0 w 1088571"/>
              <a:gd name="connsiteY0" fmla="*/ 0 h 1071154"/>
              <a:gd name="connsiteX1" fmla="*/ 269966 w 1088571"/>
              <a:gd name="connsiteY1" fmla="*/ 801189 h 1071154"/>
              <a:gd name="connsiteX2" fmla="*/ 539931 w 1088571"/>
              <a:gd name="connsiteY2" fmla="*/ 1071154 h 1071154"/>
              <a:gd name="connsiteX3" fmla="*/ 801189 w 1088571"/>
              <a:gd name="connsiteY3" fmla="*/ 801189 h 1071154"/>
              <a:gd name="connsiteX4" fmla="*/ 1088571 w 1088571"/>
              <a:gd name="connsiteY4" fmla="*/ 0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" h="1071154">
                <a:moveTo>
                  <a:pt x="0" y="0"/>
                </a:moveTo>
                <a:cubicBezTo>
                  <a:pt x="89989" y="311331"/>
                  <a:pt x="179978" y="622663"/>
                  <a:pt x="269966" y="801189"/>
                </a:cubicBezTo>
                <a:cubicBezTo>
                  <a:pt x="359954" y="979715"/>
                  <a:pt x="451394" y="1071154"/>
                  <a:pt x="539931" y="1071154"/>
                </a:cubicBezTo>
                <a:cubicBezTo>
                  <a:pt x="628468" y="1071154"/>
                  <a:pt x="709749" y="979715"/>
                  <a:pt x="801189" y="801189"/>
                </a:cubicBezTo>
                <a:cubicBezTo>
                  <a:pt x="892629" y="622663"/>
                  <a:pt x="990600" y="311331"/>
                  <a:pt x="1088571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01143" y="2969607"/>
            <a:ext cx="1071154" cy="1071170"/>
          </a:xfrm>
          <a:custGeom>
            <a:avLst/>
            <a:gdLst>
              <a:gd name="connsiteX0" fmla="*/ 0 w 1071154"/>
              <a:gd name="connsiteY0" fmla="*/ 1071170 h 1071170"/>
              <a:gd name="connsiteX1" fmla="*/ 269966 w 1071154"/>
              <a:gd name="connsiteY1" fmla="*/ 278690 h 1071170"/>
              <a:gd name="connsiteX2" fmla="*/ 531223 w 1071154"/>
              <a:gd name="connsiteY2" fmla="*/ 16 h 1071170"/>
              <a:gd name="connsiteX3" fmla="*/ 801188 w 1071154"/>
              <a:gd name="connsiteY3" fmla="*/ 269982 h 1071170"/>
              <a:gd name="connsiteX4" fmla="*/ 1071154 w 1071154"/>
              <a:gd name="connsiteY4" fmla="*/ 1062462 h 1071170"/>
              <a:gd name="connsiteX5" fmla="*/ 1071154 w 1071154"/>
              <a:gd name="connsiteY5" fmla="*/ 1062462 h 10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71170">
                <a:moveTo>
                  <a:pt x="0" y="1071170"/>
                </a:moveTo>
                <a:cubicBezTo>
                  <a:pt x="90714" y="764193"/>
                  <a:pt x="181429" y="457216"/>
                  <a:pt x="269966" y="278690"/>
                </a:cubicBezTo>
                <a:cubicBezTo>
                  <a:pt x="358503" y="100164"/>
                  <a:pt x="442686" y="1467"/>
                  <a:pt x="531223" y="16"/>
                </a:cubicBezTo>
                <a:cubicBezTo>
                  <a:pt x="619760" y="-1435"/>
                  <a:pt x="711200" y="92908"/>
                  <a:pt x="801188" y="269982"/>
                </a:cubicBezTo>
                <a:cubicBezTo>
                  <a:pt x="891176" y="447056"/>
                  <a:pt x="1071154" y="1062462"/>
                  <a:pt x="1071154" y="1062462"/>
                </a:cubicBezTo>
                <a:lnTo>
                  <a:pt x="1071154" y="1062462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781006" y="4032069"/>
            <a:ext cx="801188" cy="1619794"/>
          </a:xfrm>
          <a:custGeom>
            <a:avLst/>
            <a:gdLst>
              <a:gd name="connsiteX0" fmla="*/ 0 w 801188"/>
              <a:gd name="connsiteY0" fmla="*/ 0 h 1619794"/>
              <a:gd name="connsiteX1" fmla="*/ 531223 w 801188"/>
              <a:gd name="connsiteY1" fmla="*/ 1349828 h 1619794"/>
              <a:gd name="connsiteX2" fmla="*/ 801188 w 801188"/>
              <a:gd name="connsiteY2" fmla="*/ 1619794 h 1619794"/>
              <a:gd name="connsiteX3" fmla="*/ 801188 w 801188"/>
              <a:gd name="connsiteY3" fmla="*/ 1619794 h 1619794"/>
              <a:gd name="connsiteX4" fmla="*/ 801188 w 801188"/>
              <a:gd name="connsiteY4" fmla="*/ 1611085 h 16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188" h="1619794">
                <a:moveTo>
                  <a:pt x="0" y="0"/>
                </a:moveTo>
                <a:cubicBezTo>
                  <a:pt x="198846" y="539931"/>
                  <a:pt x="397692" y="1079862"/>
                  <a:pt x="531223" y="1349828"/>
                </a:cubicBezTo>
                <a:cubicBezTo>
                  <a:pt x="664754" y="1619794"/>
                  <a:pt x="801188" y="1619794"/>
                  <a:pt x="801188" y="1619794"/>
                </a:cubicBezTo>
                <a:lnTo>
                  <a:pt x="801188" y="1619794"/>
                </a:lnTo>
                <a:lnTo>
                  <a:pt x="801188" y="1611085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95901" y="4297646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Сумма целых точек, вхо­дя­щих в эти про­ме­жут­ки: </a:t>
            </a:r>
          </a:p>
          <a:p>
            <a:r>
              <a:rPr lang="ru-RU" sz="2000" dirty="0"/>
              <a:t>   -9+(-8)+ (-6)+(-5)+(-4)+(-3)+(-2)+2+3+4+5+6 = -</a:t>
            </a:r>
            <a:r>
              <a:rPr lang="ru-RU" sz="2000" dirty="0" smtClean="0"/>
              <a:t>17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95" y="3976224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16" y="3973791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64" y="3997359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96" y="3991084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361" y="3993641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50" y="3999792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36" y="3991445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01" y="3997235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469" y="3999792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76" y="3995438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55" y="3999792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64" y="4000448"/>
            <a:ext cx="75500" cy="8197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</p:pic>
      <p:cxnSp>
        <p:nvCxnSpPr>
          <p:cNvPr id="23" name="Прямая со стрелкой 22"/>
          <p:cNvCxnSpPr>
            <a:stCxn id="5" idx="2"/>
            <a:endCxn id="5" idx="0"/>
          </p:cNvCxnSpPr>
          <p:nvPr/>
        </p:nvCxnSpPr>
        <p:spPr>
          <a:xfrm flipV="1">
            <a:off x="3147228" y="2229394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63083" y="4023360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688835" y="363789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8974" y="3983091"/>
            <a:ext cx="506536" cy="7554"/>
          </a:xfrm>
          <a:prstGeom prst="line">
            <a:avLst/>
          </a:prstGeom>
          <a:ln w="57150">
            <a:solidFill>
              <a:srgbClr val="FF0000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32" idx="0"/>
          </p:cNvCxnSpPr>
          <p:nvPr/>
        </p:nvCxnSpPr>
        <p:spPr>
          <a:xfrm>
            <a:off x="1561073" y="3987884"/>
            <a:ext cx="1065213" cy="3561"/>
          </a:xfrm>
          <a:prstGeom prst="line">
            <a:avLst/>
          </a:prstGeom>
          <a:ln w="57150">
            <a:solidFill>
              <a:srgbClr val="FF0000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673082" y="3991860"/>
            <a:ext cx="1065213" cy="3561"/>
          </a:xfrm>
          <a:prstGeom prst="line">
            <a:avLst/>
          </a:prstGeom>
          <a:ln w="57150">
            <a:solidFill>
              <a:srgbClr val="FF0000">
                <a:alpha val="2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68617" y="4316393"/>
            <a:ext cx="539931" cy="505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550126" y="4309518"/>
            <a:ext cx="1071154" cy="505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3699685" y="4316393"/>
            <a:ext cx="1062446" cy="505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944168" y="35833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86169" y="35683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9916" y="35683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1019150" y="4084650"/>
            <a:ext cx="1044" cy="181105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33" idx="0"/>
          </p:cNvCxnSpPr>
          <p:nvPr/>
        </p:nvCxnSpPr>
        <p:spPr>
          <a:xfrm flipH="1">
            <a:off x="3698942" y="3997235"/>
            <a:ext cx="14709" cy="189846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764702" y="4046273"/>
            <a:ext cx="14103" cy="184942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8" idx="0"/>
          </p:cNvCxnSpPr>
          <p:nvPr/>
        </p:nvCxnSpPr>
        <p:spPr>
          <a:xfrm>
            <a:off x="1543914" y="3997359"/>
            <a:ext cx="18664" cy="188963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614486" y="3791277"/>
            <a:ext cx="14103" cy="211621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Прямоугольник 4099"/>
          <p:cNvSpPr/>
          <p:nvPr/>
        </p:nvSpPr>
        <p:spPr>
          <a:xfrm>
            <a:off x="6551973" y="5304485"/>
            <a:ext cx="1315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 </a:t>
            </a:r>
            <a:r>
              <a:rPr lang="ru-RU" sz="2400" dirty="0">
                <a:solidFill>
                  <a:srgbClr val="C00000"/>
                </a:solidFill>
              </a:rPr>
              <a:t>-17</a:t>
            </a:r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9672"/>
              </p:ext>
            </p:extLst>
          </p:nvPr>
        </p:nvGraphicFramePr>
        <p:xfrm>
          <a:off x="7625001" y="3696410"/>
          <a:ext cx="2375116" cy="38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Формула" r:id="rId5" imgW="1320480" imgH="215640" progId="Equation.3">
                  <p:embed/>
                </p:oleObj>
              </mc:Choice>
              <mc:Fallback>
                <p:oleObj name="Формула" r:id="rId5" imgW="1320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5001" y="3696410"/>
                        <a:ext cx="2375116" cy="388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56905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9" grpId="0"/>
      <p:bldP spid="10" grpId="0"/>
      <p:bldP spid="22" grpId="0"/>
      <p:bldP spid="3" grpId="0" animBg="1"/>
      <p:bldP spid="6" grpId="0" animBg="1"/>
      <p:bldP spid="8" grpId="0" animBg="1"/>
      <p:bldP spid="13" grpId="0" animBg="1"/>
      <p:bldP spid="14" grpId="0" animBg="1"/>
      <p:bldP spid="15" grpId="0" animBg="1"/>
      <p:bldP spid="18" grpId="0"/>
      <p:bldP spid="24" grpId="0"/>
      <p:bldP spid="42" grpId="0"/>
      <p:bldP spid="45" grpId="0"/>
      <p:bldP spid="54" grpId="0"/>
      <p:bldP spid="55" grpId="0"/>
      <p:bldP spid="56" grpId="0"/>
      <p:bldP spid="4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 На ри­сун­ке изоб­ра­жен гра­фик про­из­вод­ной функ­ции , опре­де­лен­ной на ин­тер­ва­ле (-10;9).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5419" t="9416" r="16009" b="1040"/>
          <a:stretch/>
        </p:blipFill>
        <p:spPr>
          <a:xfrm>
            <a:off x="363083" y="2229394"/>
            <a:ext cx="5568290" cy="36576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467" y="1584960"/>
            <a:ext cx="6164004" cy="4592003"/>
          </a:xfrm>
        </p:spPr>
        <p:txBody>
          <a:bodyPr/>
          <a:lstStyle/>
          <a:p>
            <a:r>
              <a:rPr lang="ru-RU" dirty="0"/>
              <a:t>б)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08884" y="1601650"/>
            <a:ext cx="54548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про­ме­жут­ки воз­рас­та­ния функ­ции.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 В от­ве­те ука­жи­те длину наибольшего из них.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8" y="2660168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45" y="561962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512433"/>
              </p:ext>
            </p:extLst>
          </p:nvPr>
        </p:nvGraphicFramePr>
        <p:xfrm>
          <a:off x="8082890" y="3117813"/>
          <a:ext cx="2375116" cy="38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Формула" r:id="rId5" imgW="1320480" imgH="215640" progId="Equation.3">
                  <p:embed/>
                </p:oleObj>
              </mc:Choice>
              <mc:Fallback>
                <p:oleObj name="Формула" r:id="rId5" imgW="1320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82890" y="3117813"/>
                        <a:ext cx="2375116" cy="388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лилиния 2"/>
          <p:cNvSpPr/>
          <p:nvPr/>
        </p:nvSpPr>
        <p:spPr>
          <a:xfrm>
            <a:off x="1027611" y="4023360"/>
            <a:ext cx="531972" cy="278922"/>
          </a:xfrm>
          <a:custGeom>
            <a:avLst/>
            <a:gdLst>
              <a:gd name="connsiteX0" fmla="*/ 0 w 531972"/>
              <a:gd name="connsiteY0" fmla="*/ 0 h 278922"/>
              <a:gd name="connsiteX1" fmla="*/ 121920 w 531972"/>
              <a:gd name="connsiteY1" fmla="*/ 182880 h 278922"/>
              <a:gd name="connsiteX2" fmla="*/ 243840 w 531972"/>
              <a:gd name="connsiteY2" fmla="*/ 278674 h 278922"/>
              <a:gd name="connsiteX3" fmla="*/ 409303 w 531972"/>
              <a:gd name="connsiteY3" fmla="*/ 156754 h 278922"/>
              <a:gd name="connsiteX4" fmla="*/ 513806 w 531972"/>
              <a:gd name="connsiteY4" fmla="*/ 17417 h 278922"/>
              <a:gd name="connsiteX5" fmla="*/ 531223 w 531972"/>
              <a:gd name="connsiteY5" fmla="*/ 26126 h 2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72" h="278922">
                <a:moveTo>
                  <a:pt x="0" y="0"/>
                </a:moveTo>
                <a:cubicBezTo>
                  <a:pt x="40640" y="68217"/>
                  <a:pt x="81280" y="136434"/>
                  <a:pt x="121920" y="182880"/>
                </a:cubicBezTo>
                <a:cubicBezTo>
                  <a:pt x="162560" y="229326"/>
                  <a:pt x="195943" y="283028"/>
                  <a:pt x="243840" y="278674"/>
                </a:cubicBezTo>
                <a:cubicBezTo>
                  <a:pt x="291737" y="274320"/>
                  <a:pt x="364309" y="200297"/>
                  <a:pt x="409303" y="156754"/>
                </a:cubicBezTo>
                <a:cubicBezTo>
                  <a:pt x="454297" y="113211"/>
                  <a:pt x="493486" y="39188"/>
                  <a:pt x="513806" y="17417"/>
                </a:cubicBezTo>
                <a:cubicBezTo>
                  <a:pt x="534126" y="-4354"/>
                  <a:pt x="532674" y="10886"/>
                  <a:pt x="531223" y="2612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87680" y="2690949"/>
            <a:ext cx="539931" cy="1349828"/>
          </a:xfrm>
          <a:custGeom>
            <a:avLst/>
            <a:gdLst>
              <a:gd name="connsiteX0" fmla="*/ 0 w 539931"/>
              <a:gd name="connsiteY0" fmla="*/ 0 h 1349828"/>
              <a:gd name="connsiteX1" fmla="*/ 539931 w 539931"/>
              <a:gd name="connsiteY1" fmla="*/ 1349828 h 1349828"/>
              <a:gd name="connsiteX2" fmla="*/ 539931 w 539931"/>
              <a:gd name="connsiteY2" fmla="*/ 1349828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931" h="1349828">
                <a:moveTo>
                  <a:pt x="0" y="0"/>
                </a:moveTo>
                <a:lnTo>
                  <a:pt x="539931" y="1349828"/>
                </a:lnTo>
                <a:lnTo>
                  <a:pt x="539931" y="1349828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50126" y="3230868"/>
            <a:ext cx="1071154" cy="809909"/>
          </a:xfrm>
          <a:custGeom>
            <a:avLst/>
            <a:gdLst>
              <a:gd name="connsiteX0" fmla="*/ 0 w 1071154"/>
              <a:gd name="connsiteY0" fmla="*/ 801201 h 809909"/>
              <a:gd name="connsiteX1" fmla="*/ 278674 w 1071154"/>
              <a:gd name="connsiteY1" fmla="*/ 269978 h 809909"/>
              <a:gd name="connsiteX2" fmla="*/ 539931 w 1071154"/>
              <a:gd name="connsiteY2" fmla="*/ 12 h 809909"/>
              <a:gd name="connsiteX3" fmla="*/ 809897 w 1071154"/>
              <a:gd name="connsiteY3" fmla="*/ 261269 h 809909"/>
              <a:gd name="connsiteX4" fmla="*/ 1071154 w 1071154"/>
              <a:gd name="connsiteY4" fmla="*/ 809909 h 809909"/>
              <a:gd name="connsiteX5" fmla="*/ 1071154 w 1071154"/>
              <a:gd name="connsiteY5" fmla="*/ 809909 h 8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809909">
                <a:moveTo>
                  <a:pt x="0" y="801201"/>
                </a:moveTo>
                <a:cubicBezTo>
                  <a:pt x="94343" y="602355"/>
                  <a:pt x="188686" y="403509"/>
                  <a:pt x="278674" y="269978"/>
                </a:cubicBezTo>
                <a:cubicBezTo>
                  <a:pt x="368662" y="136447"/>
                  <a:pt x="451394" y="1463"/>
                  <a:pt x="539931" y="12"/>
                </a:cubicBezTo>
                <a:cubicBezTo>
                  <a:pt x="628468" y="-1439"/>
                  <a:pt x="721360" y="126286"/>
                  <a:pt x="809897" y="261269"/>
                </a:cubicBezTo>
                <a:cubicBezTo>
                  <a:pt x="898434" y="396252"/>
                  <a:pt x="1071154" y="809909"/>
                  <a:pt x="1071154" y="809909"/>
                </a:cubicBezTo>
                <a:lnTo>
                  <a:pt x="1071154" y="809909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21280" y="4040777"/>
            <a:ext cx="1088571" cy="1071154"/>
          </a:xfrm>
          <a:custGeom>
            <a:avLst/>
            <a:gdLst>
              <a:gd name="connsiteX0" fmla="*/ 0 w 1088571"/>
              <a:gd name="connsiteY0" fmla="*/ 0 h 1071154"/>
              <a:gd name="connsiteX1" fmla="*/ 269966 w 1088571"/>
              <a:gd name="connsiteY1" fmla="*/ 801189 h 1071154"/>
              <a:gd name="connsiteX2" fmla="*/ 539931 w 1088571"/>
              <a:gd name="connsiteY2" fmla="*/ 1071154 h 1071154"/>
              <a:gd name="connsiteX3" fmla="*/ 801189 w 1088571"/>
              <a:gd name="connsiteY3" fmla="*/ 801189 h 1071154"/>
              <a:gd name="connsiteX4" fmla="*/ 1088571 w 1088571"/>
              <a:gd name="connsiteY4" fmla="*/ 0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" h="1071154">
                <a:moveTo>
                  <a:pt x="0" y="0"/>
                </a:moveTo>
                <a:cubicBezTo>
                  <a:pt x="89989" y="311331"/>
                  <a:pt x="179978" y="622663"/>
                  <a:pt x="269966" y="801189"/>
                </a:cubicBezTo>
                <a:cubicBezTo>
                  <a:pt x="359954" y="979715"/>
                  <a:pt x="451394" y="1071154"/>
                  <a:pt x="539931" y="1071154"/>
                </a:cubicBezTo>
                <a:cubicBezTo>
                  <a:pt x="628468" y="1071154"/>
                  <a:pt x="709749" y="979715"/>
                  <a:pt x="801189" y="801189"/>
                </a:cubicBezTo>
                <a:cubicBezTo>
                  <a:pt x="892629" y="622663"/>
                  <a:pt x="990600" y="311331"/>
                  <a:pt x="1088571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01143" y="2969607"/>
            <a:ext cx="1071154" cy="1071170"/>
          </a:xfrm>
          <a:custGeom>
            <a:avLst/>
            <a:gdLst>
              <a:gd name="connsiteX0" fmla="*/ 0 w 1071154"/>
              <a:gd name="connsiteY0" fmla="*/ 1071170 h 1071170"/>
              <a:gd name="connsiteX1" fmla="*/ 269966 w 1071154"/>
              <a:gd name="connsiteY1" fmla="*/ 278690 h 1071170"/>
              <a:gd name="connsiteX2" fmla="*/ 531223 w 1071154"/>
              <a:gd name="connsiteY2" fmla="*/ 16 h 1071170"/>
              <a:gd name="connsiteX3" fmla="*/ 801188 w 1071154"/>
              <a:gd name="connsiteY3" fmla="*/ 269982 h 1071170"/>
              <a:gd name="connsiteX4" fmla="*/ 1071154 w 1071154"/>
              <a:gd name="connsiteY4" fmla="*/ 1062462 h 1071170"/>
              <a:gd name="connsiteX5" fmla="*/ 1071154 w 1071154"/>
              <a:gd name="connsiteY5" fmla="*/ 1062462 h 10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71170">
                <a:moveTo>
                  <a:pt x="0" y="1071170"/>
                </a:moveTo>
                <a:cubicBezTo>
                  <a:pt x="90714" y="764193"/>
                  <a:pt x="181429" y="457216"/>
                  <a:pt x="269966" y="278690"/>
                </a:cubicBezTo>
                <a:cubicBezTo>
                  <a:pt x="358503" y="100164"/>
                  <a:pt x="442686" y="1467"/>
                  <a:pt x="531223" y="16"/>
                </a:cubicBezTo>
                <a:cubicBezTo>
                  <a:pt x="619760" y="-1435"/>
                  <a:pt x="711200" y="92908"/>
                  <a:pt x="801188" y="269982"/>
                </a:cubicBezTo>
                <a:cubicBezTo>
                  <a:pt x="891176" y="447056"/>
                  <a:pt x="1071154" y="1062462"/>
                  <a:pt x="1071154" y="1062462"/>
                </a:cubicBezTo>
                <a:lnTo>
                  <a:pt x="1071154" y="1062462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781006" y="4032069"/>
            <a:ext cx="801188" cy="1619794"/>
          </a:xfrm>
          <a:custGeom>
            <a:avLst/>
            <a:gdLst>
              <a:gd name="connsiteX0" fmla="*/ 0 w 801188"/>
              <a:gd name="connsiteY0" fmla="*/ 0 h 1619794"/>
              <a:gd name="connsiteX1" fmla="*/ 531223 w 801188"/>
              <a:gd name="connsiteY1" fmla="*/ 1349828 h 1619794"/>
              <a:gd name="connsiteX2" fmla="*/ 801188 w 801188"/>
              <a:gd name="connsiteY2" fmla="*/ 1619794 h 1619794"/>
              <a:gd name="connsiteX3" fmla="*/ 801188 w 801188"/>
              <a:gd name="connsiteY3" fmla="*/ 1619794 h 1619794"/>
              <a:gd name="connsiteX4" fmla="*/ 801188 w 801188"/>
              <a:gd name="connsiteY4" fmla="*/ 1611085 h 16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188" h="1619794">
                <a:moveTo>
                  <a:pt x="0" y="0"/>
                </a:moveTo>
                <a:cubicBezTo>
                  <a:pt x="198846" y="539931"/>
                  <a:pt x="397692" y="1079862"/>
                  <a:pt x="531223" y="1349828"/>
                </a:cubicBezTo>
                <a:cubicBezTo>
                  <a:pt x="664754" y="1619794"/>
                  <a:pt x="801188" y="1619794"/>
                  <a:pt x="801188" y="1619794"/>
                </a:cubicBezTo>
                <a:lnTo>
                  <a:pt x="801188" y="1619794"/>
                </a:lnTo>
                <a:lnTo>
                  <a:pt x="801188" y="1611085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37564" y="2571969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Мы уже определили промежутки возрастания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01624" y="3596529"/>
            <a:ext cx="5990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Легко видеть по рисунку, что длина наибольшего из них – это длина второго и третьего промежутков. </a:t>
            </a:r>
          </a:p>
          <a:p>
            <a:r>
              <a:rPr lang="ru-RU" sz="2000" dirty="0"/>
              <a:t> </a:t>
            </a:r>
            <a:endParaRPr lang="ru-RU" sz="2000" dirty="0" smtClean="0"/>
          </a:p>
          <a:p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0126" y="4007222"/>
            <a:ext cx="10711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9851" y="4007624"/>
            <a:ext cx="1071155" cy="958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6598" y="4012096"/>
            <a:ext cx="531013" cy="8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54" y="4017209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Прямая со стрелкой 29"/>
          <p:cNvCxnSpPr>
            <a:stCxn id="5" idx="2"/>
            <a:endCxn id="5" idx="0"/>
          </p:cNvCxnSpPr>
          <p:nvPr/>
        </p:nvCxnSpPr>
        <p:spPr>
          <a:xfrm flipV="1">
            <a:off x="3147228" y="2229394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363083" y="4052274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688835" y="363789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5333" y="5267420"/>
            <a:ext cx="1065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 </a:t>
            </a:r>
            <a:r>
              <a:rPr lang="ru-RU" sz="2400" dirty="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84924502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/>
      <p:bldP spid="3" grpId="0" animBg="1"/>
      <p:bldP spid="6" grpId="0" animBg="1"/>
      <p:bldP spid="8" grpId="0" animBg="1"/>
      <p:bldP spid="13" grpId="0" animBg="1"/>
      <p:bldP spid="14" grpId="0" animBg="1"/>
      <p:bldP spid="15" grpId="0" animBg="1"/>
      <p:bldP spid="24" grpId="0"/>
      <p:bldP spid="20" grpId="0"/>
      <p:bldP spid="23" grpId="0"/>
      <p:bldP spid="34" grpId="0"/>
      <p:bldP spid="3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5419" t="9416" r="16009" b="1040"/>
          <a:stretch/>
        </p:blipFill>
        <p:spPr>
          <a:xfrm>
            <a:off x="363083" y="2229394"/>
            <a:ext cx="5568290" cy="36576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467" y="1584960"/>
            <a:ext cx="6164004" cy="4592003"/>
          </a:xfrm>
        </p:spPr>
        <p:txBody>
          <a:bodyPr/>
          <a:lstStyle/>
          <a:p>
            <a:r>
              <a:rPr lang="ru-RU" dirty="0" smtClean="0"/>
              <a:t>в)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6841" y="1578141"/>
            <a:ext cx="5639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 оси абсцисс отмечены 6 точек. 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В скольких из этих точек функция возрастает?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8" y="2660168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45" y="561962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512433"/>
              </p:ext>
            </p:extLst>
          </p:nvPr>
        </p:nvGraphicFramePr>
        <p:xfrm>
          <a:off x="8082890" y="3117813"/>
          <a:ext cx="2375116" cy="38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5" imgW="1320480" imgH="215640" progId="Equation.3">
                  <p:embed/>
                </p:oleObj>
              </mc:Choice>
              <mc:Fallback>
                <p:oleObj name="Формула" r:id="rId5" imgW="1320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82890" y="3117813"/>
                        <a:ext cx="2375116" cy="388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лилиния 2"/>
          <p:cNvSpPr/>
          <p:nvPr/>
        </p:nvSpPr>
        <p:spPr>
          <a:xfrm>
            <a:off x="1027611" y="4023360"/>
            <a:ext cx="531972" cy="278922"/>
          </a:xfrm>
          <a:custGeom>
            <a:avLst/>
            <a:gdLst>
              <a:gd name="connsiteX0" fmla="*/ 0 w 531972"/>
              <a:gd name="connsiteY0" fmla="*/ 0 h 278922"/>
              <a:gd name="connsiteX1" fmla="*/ 121920 w 531972"/>
              <a:gd name="connsiteY1" fmla="*/ 182880 h 278922"/>
              <a:gd name="connsiteX2" fmla="*/ 243840 w 531972"/>
              <a:gd name="connsiteY2" fmla="*/ 278674 h 278922"/>
              <a:gd name="connsiteX3" fmla="*/ 409303 w 531972"/>
              <a:gd name="connsiteY3" fmla="*/ 156754 h 278922"/>
              <a:gd name="connsiteX4" fmla="*/ 513806 w 531972"/>
              <a:gd name="connsiteY4" fmla="*/ 17417 h 278922"/>
              <a:gd name="connsiteX5" fmla="*/ 531223 w 531972"/>
              <a:gd name="connsiteY5" fmla="*/ 26126 h 2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72" h="278922">
                <a:moveTo>
                  <a:pt x="0" y="0"/>
                </a:moveTo>
                <a:cubicBezTo>
                  <a:pt x="40640" y="68217"/>
                  <a:pt x="81280" y="136434"/>
                  <a:pt x="121920" y="182880"/>
                </a:cubicBezTo>
                <a:cubicBezTo>
                  <a:pt x="162560" y="229326"/>
                  <a:pt x="195943" y="283028"/>
                  <a:pt x="243840" y="278674"/>
                </a:cubicBezTo>
                <a:cubicBezTo>
                  <a:pt x="291737" y="274320"/>
                  <a:pt x="364309" y="200297"/>
                  <a:pt x="409303" y="156754"/>
                </a:cubicBezTo>
                <a:cubicBezTo>
                  <a:pt x="454297" y="113211"/>
                  <a:pt x="493486" y="39188"/>
                  <a:pt x="513806" y="17417"/>
                </a:cubicBezTo>
                <a:cubicBezTo>
                  <a:pt x="534126" y="-4354"/>
                  <a:pt x="532674" y="10886"/>
                  <a:pt x="531223" y="2612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87680" y="2690949"/>
            <a:ext cx="539931" cy="1349828"/>
          </a:xfrm>
          <a:custGeom>
            <a:avLst/>
            <a:gdLst>
              <a:gd name="connsiteX0" fmla="*/ 0 w 539931"/>
              <a:gd name="connsiteY0" fmla="*/ 0 h 1349828"/>
              <a:gd name="connsiteX1" fmla="*/ 539931 w 539931"/>
              <a:gd name="connsiteY1" fmla="*/ 1349828 h 1349828"/>
              <a:gd name="connsiteX2" fmla="*/ 539931 w 539931"/>
              <a:gd name="connsiteY2" fmla="*/ 1349828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931" h="1349828">
                <a:moveTo>
                  <a:pt x="0" y="0"/>
                </a:moveTo>
                <a:lnTo>
                  <a:pt x="539931" y="1349828"/>
                </a:lnTo>
                <a:lnTo>
                  <a:pt x="539931" y="1349828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50126" y="3230868"/>
            <a:ext cx="1071154" cy="809909"/>
          </a:xfrm>
          <a:custGeom>
            <a:avLst/>
            <a:gdLst>
              <a:gd name="connsiteX0" fmla="*/ 0 w 1071154"/>
              <a:gd name="connsiteY0" fmla="*/ 801201 h 809909"/>
              <a:gd name="connsiteX1" fmla="*/ 278674 w 1071154"/>
              <a:gd name="connsiteY1" fmla="*/ 269978 h 809909"/>
              <a:gd name="connsiteX2" fmla="*/ 539931 w 1071154"/>
              <a:gd name="connsiteY2" fmla="*/ 12 h 809909"/>
              <a:gd name="connsiteX3" fmla="*/ 809897 w 1071154"/>
              <a:gd name="connsiteY3" fmla="*/ 261269 h 809909"/>
              <a:gd name="connsiteX4" fmla="*/ 1071154 w 1071154"/>
              <a:gd name="connsiteY4" fmla="*/ 809909 h 809909"/>
              <a:gd name="connsiteX5" fmla="*/ 1071154 w 1071154"/>
              <a:gd name="connsiteY5" fmla="*/ 809909 h 8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809909">
                <a:moveTo>
                  <a:pt x="0" y="801201"/>
                </a:moveTo>
                <a:cubicBezTo>
                  <a:pt x="94343" y="602355"/>
                  <a:pt x="188686" y="403509"/>
                  <a:pt x="278674" y="269978"/>
                </a:cubicBezTo>
                <a:cubicBezTo>
                  <a:pt x="368662" y="136447"/>
                  <a:pt x="451394" y="1463"/>
                  <a:pt x="539931" y="12"/>
                </a:cubicBezTo>
                <a:cubicBezTo>
                  <a:pt x="628468" y="-1439"/>
                  <a:pt x="721360" y="126286"/>
                  <a:pt x="809897" y="261269"/>
                </a:cubicBezTo>
                <a:cubicBezTo>
                  <a:pt x="898434" y="396252"/>
                  <a:pt x="1071154" y="809909"/>
                  <a:pt x="1071154" y="809909"/>
                </a:cubicBezTo>
                <a:lnTo>
                  <a:pt x="1071154" y="809909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21280" y="4040777"/>
            <a:ext cx="1088571" cy="1071154"/>
          </a:xfrm>
          <a:custGeom>
            <a:avLst/>
            <a:gdLst>
              <a:gd name="connsiteX0" fmla="*/ 0 w 1088571"/>
              <a:gd name="connsiteY0" fmla="*/ 0 h 1071154"/>
              <a:gd name="connsiteX1" fmla="*/ 269966 w 1088571"/>
              <a:gd name="connsiteY1" fmla="*/ 801189 h 1071154"/>
              <a:gd name="connsiteX2" fmla="*/ 539931 w 1088571"/>
              <a:gd name="connsiteY2" fmla="*/ 1071154 h 1071154"/>
              <a:gd name="connsiteX3" fmla="*/ 801189 w 1088571"/>
              <a:gd name="connsiteY3" fmla="*/ 801189 h 1071154"/>
              <a:gd name="connsiteX4" fmla="*/ 1088571 w 1088571"/>
              <a:gd name="connsiteY4" fmla="*/ 0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" h="1071154">
                <a:moveTo>
                  <a:pt x="0" y="0"/>
                </a:moveTo>
                <a:cubicBezTo>
                  <a:pt x="89989" y="311331"/>
                  <a:pt x="179978" y="622663"/>
                  <a:pt x="269966" y="801189"/>
                </a:cubicBezTo>
                <a:cubicBezTo>
                  <a:pt x="359954" y="979715"/>
                  <a:pt x="451394" y="1071154"/>
                  <a:pt x="539931" y="1071154"/>
                </a:cubicBezTo>
                <a:cubicBezTo>
                  <a:pt x="628468" y="1071154"/>
                  <a:pt x="709749" y="979715"/>
                  <a:pt x="801189" y="801189"/>
                </a:cubicBezTo>
                <a:cubicBezTo>
                  <a:pt x="892629" y="622663"/>
                  <a:pt x="990600" y="311331"/>
                  <a:pt x="1088571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01143" y="2969607"/>
            <a:ext cx="1071154" cy="1071170"/>
          </a:xfrm>
          <a:custGeom>
            <a:avLst/>
            <a:gdLst>
              <a:gd name="connsiteX0" fmla="*/ 0 w 1071154"/>
              <a:gd name="connsiteY0" fmla="*/ 1071170 h 1071170"/>
              <a:gd name="connsiteX1" fmla="*/ 269966 w 1071154"/>
              <a:gd name="connsiteY1" fmla="*/ 278690 h 1071170"/>
              <a:gd name="connsiteX2" fmla="*/ 531223 w 1071154"/>
              <a:gd name="connsiteY2" fmla="*/ 16 h 1071170"/>
              <a:gd name="connsiteX3" fmla="*/ 801188 w 1071154"/>
              <a:gd name="connsiteY3" fmla="*/ 269982 h 1071170"/>
              <a:gd name="connsiteX4" fmla="*/ 1071154 w 1071154"/>
              <a:gd name="connsiteY4" fmla="*/ 1062462 h 1071170"/>
              <a:gd name="connsiteX5" fmla="*/ 1071154 w 1071154"/>
              <a:gd name="connsiteY5" fmla="*/ 1062462 h 10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71170">
                <a:moveTo>
                  <a:pt x="0" y="1071170"/>
                </a:moveTo>
                <a:cubicBezTo>
                  <a:pt x="90714" y="764193"/>
                  <a:pt x="181429" y="457216"/>
                  <a:pt x="269966" y="278690"/>
                </a:cubicBezTo>
                <a:cubicBezTo>
                  <a:pt x="358503" y="100164"/>
                  <a:pt x="442686" y="1467"/>
                  <a:pt x="531223" y="16"/>
                </a:cubicBezTo>
                <a:cubicBezTo>
                  <a:pt x="619760" y="-1435"/>
                  <a:pt x="711200" y="92908"/>
                  <a:pt x="801188" y="269982"/>
                </a:cubicBezTo>
                <a:cubicBezTo>
                  <a:pt x="891176" y="447056"/>
                  <a:pt x="1071154" y="1062462"/>
                  <a:pt x="1071154" y="1062462"/>
                </a:cubicBezTo>
                <a:lnTo>
                  <a:pt x="1071154" y="1062462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781006" y="4032069"/>
            <a:ext cx="801188" cy="1619794"/>
          </a:xfrm>
          <a:custGeom>
            <a:avLst/>
            <a:gdLst>
              <a:gd name="connsiteX0" fmla="*/ 0 w 801188"/>
              <a:gd name="connsiteY0" fmla="*/ 0 h 1619794"/>
              <a:gd name="connsiteX1" fmla="*/ 531223 w 801188"/>
              <a:gd name="connsiteY1" fmla="*/ 1349828 h 1619794"/>
              <a:gd name="connsiteX2" fmla="*/ 801188 w 801188"/>
              <a:gd name="connsiteY2" fmla="*/ 1619794 h 1619794"/>
              <a:gd name="connsiteX3" fmla="*/ 801188 w 801188"/>
              <a:gd name="connsiteY3" fmla="*/ 1619794 h 1619794"/>
              <a:gd name="connsiteX4" fmla="*/ 801188 w 801188"/>
              <a:gd name="connsiteY4" fmla="*/ 1611085 h 16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188" h="1619794">
                <a:moveTo>
                  <a:pt x="0" y="0"/>
                </a:moveTo>
                <a:cubicBezTo>
                  <a:pt x="198846" y="539931"/>
                  <a:pt x="397692" y="1079862"/>
                  <a:pt x="531223" y="1349828"/>
                </a:cubicBezTo>
                <a:cubicBezTo>
                  <a:pt x="664754" y="1619794"/>
                  <a:pt x="801188" y="1619794"/>
                  <a:pt x="801188" y="1619794"/>
                </a:cubicBezTo>
                <a:lnTo>
                  <a:pt x="801188" y="1619794"/>
                </a:lnTo>
                <a:lnTo>
                  <a:pt x="801188" y="1611085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37564" y="2571969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Мы уже определили промежутки возрастания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71465" y="3591749"/>
            <a:ext cx="53831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Легко видеть по рисунку, что только </a:t>
            </a:r>
            <a:r>
              <a:rPr lang="ru-RU" sz="2000" dirty="0" smtClean="0"/>
              <a:t>четыре </a:t>
            </a:r>
            <a:r>
              <a:rPr lang="ru-RU" sz="2000" dirty="0"/>
              <a:t>точки принадлежат этим промежуткам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  <p:cxnSp>
        <p:nvCxnSpPr>
          <p:cNvPr id="30" name="Прямая со стрелкой 29"/>
          <p:cNvCxnSpPr>
            <a:stCxn id="5" idx="2"/>
            <a:endCxn id="5" idx="0"/>
          </p:cNvCxnSpPr>
          <p:nvPr/>
        </p:nvCxnSpPr>
        <p:spPr>
          <a:xfrm flipV="1">
            <a:off x="3147228" y="2229394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363083" y="4040777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688835" y="363789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40312" y="3365863"/>
            <a:ext cx="0" cy="6860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129" y="3971657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 smtClean="0"/>
              <a:t>1</a:t>
            </a:r>
            <a:endParaRPr lang="ru-RU" sz="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33303" y="3365863"/>
            <a:ext cx="8708" cy="6860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3"/>
          </p:cNvCxnSpPr>
          <p:nvPr/>
        </p:nvCxnSpPr>
        <p:spPr>
          <a:xfrm>
            <a:off x="2360023" y="3492137"/>
            <a:ext cx="8708" cy="5486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5" idx="1"/>
          </p:cNvCxnSpPr>
          <p:nvPr/>
        </p:nvCxnSpPr>
        <p:spPr>
          <a:xfrm>
            <a:off x="5303520" y="4040777"/>
            <a:ext cx="8709" cy="13411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3" idx="3"/>
          </p:cNvCxnSpPr>
          <p:nvPr/>
        </p:nvCxnSpPr>
        <p:spPr>
          <a:xfrm flipH="1">
            <a:off x="3422469" y="4007222"/>
            <a:ext cx="26125" cy="8347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93587" y="395830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/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29180" y="397815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/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94367" y="395830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 smtClean="0"/>
              <a:t>4</a:t>
            </a:r>
            <a:endParaRPr lang="ru-RU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4102505" y="395830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70572" y="399630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800" dirty="0" smtClean="0"/>
              <a:t>6</a:t>
            </a:r>
            <a:endParaRPr lang="ru-RU" sz="800" dirty="0"/>
          </a:p>
        </p:txBody>
      </p:sp>
      <p:cxnSp>
        <p:nvCxnSpPr>
          <p:cNvPr id="47" name="Прямая соединительная линия 46"/>
          <p:cNvCxnSpPr>
            <a:stCxn id="14" idx="2"/>
          </p:cNvCxnSpPr>
          <p:nvPr/>
        </p:nvCxnSpPr>
        <p:spPr>
          <a:xfrm>
            <a:off x="4232366" y="2969623"/>
            <a:ext cx="668" cy="108227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10689" y="4117616"/>
            <a:ext cx="227511" cy="184666"/>
          </a:xfrm>
          <a:prstGeom prst="ellipse">
            <a:avLst/>
          </a:prstGeom>
          <a:solidFill>
            <a:srgbClr val="D25EBC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818617" y="4074669"/>
            <a:ext cx="227511" cy="184666"/>
          </a:xfrm>
          <a:prstGeom prst="ellipse">
            <a:avLst/>
          </a:prstGeom>
          <a:solidFill>
            <a:srgbClr val="D25EBC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273706" y="4098549"/>
            <a:ext cx="227511" cy="184666"/>
          </a:xfrm>
          <a:prstGeom prst="ellipse">
            <a:avLst/>
          </a:prstGeom>
          <a:solidFill>
            <a:srgbClr val="D25EBC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142760" y="4069314"/>
            <a:ext cx="227511" cy="184666"/>
          </a:xfrm>
          <a:prstGeom prst="ellipse">
            <a:avLst/>
          </a:prstGeom>
          <a:solidFill>
            <a:srgbClr val="D25EBC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73535" y="5381897"/>
            <a:ext cx="1065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 </a:t>
            </a:r>
            <a:r>
              <a:rPr lang="ru-RU" sz="2400" dirty="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58993034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/>
      <p:bldP spid="3" grpId="0" animBg="1"/>
      <p:bldP spid="6" grpId="0" animBg="1"/>
      <p:bldP spid="8" grpId="0" animBg="1"/>
      <p:bldP spid="13" grpId="0" animBg="1"/>
      <p:bldP spid="14" grpId="0" animBg="1"/>
      <p:bldP spid="15" grpId="0" animBg="1"/>
      <p:bldP spid="24" grpId="0"/>
      <p:bldP spid="20" grpId="0"/>
      <p:bldP spid="23" grpId="0"/>
      <p:bldP spid="34" grpId="0"/>
      <p:bldP spid="35" grpId="0"/>
      <p:bldP spid="31" grpId="0"/>
      <p:bldP spid="48" grpId="0"/>
      <p:bldP spid="49" grpId="0"/>
      <p:bldP spid="50" grpId="0"/>
      <p:bldP spid="52" grpId="0"/>
      <p:bldP spid="53" grpId="0"/>
      <p:bldP spid="10" grpId="0" animBg="1"/>
      <p:bldP spid="37" grpId="0" animBg="1"/>
      <p:bldP spid="38" grpId="0" animBg="1"/>
      <p:bldP spid="4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5419" t="9416" r="16009" b="1040"/>
          <a:stretch/>
        </p:blipFill>
        <p:spPr>
          <a:xfrm>
            <a:off x="363083" y="2229394"/>
            <a:ext cx="5568290" cy="36576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467" y="1584960"/>
            <a:ext cx="6164004" cy="4592003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8884" y="1601650"/>
            <a:ext cx="49680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про­ме­жут­ки убывания функ­ции. 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В от­ве­те ука­жи­те сумму целых точек,</a:t>
            </a:r>
          </a:p>
          <a:p>
            <a:r>
              <a:rPr lang="ru-RU" sz="2000" i="1" dirty="0">
                <a:cs typeface="Aparajita" panose="020B0604020202020204" pitchFamily="34" charset="0"/>
              </a:rPr>
              <a:t> вхо­дя­щих  в эти про­ме­жут­ки.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8" y="2660168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45" y="561962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140458"/>
              </p:ext>
            </p:extLst>
          </p:nvPr>
        </p:nvGraphicFramePr>
        <p:xfrm>
          <a:off x="7437522" y="3448777"/>
          <a:ext cx="2124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Уравнение" r:id="rId5" imgW="1180800" imgH="215640" progId="Equation.3">
                  <p:embed/>
                </p:oleObj>
              </mc:Choice>
              <mc:Fallback>
                <p:oleObj name="Уравнение" r:id="rId5" imgW="1180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37522" y="3448777"/>
                        <a:ext cx="2124075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лилиния 2"/>
          <p:cNvSpPr/>
          <p:nvPr/>
        </p:nvSpPr>
        <p:spPr>
          <a:xfrm>
            <a:off x="1027611" y="4023360"/>
            <a:ext cx="531972" cy="278922"/>
          </a:xfrm>
          <a:custGeom>
            <a:avLst/>
            <a:gdLst>
              <a:gd name="connsiteX0" fmla="*/ 0 w 531972"/>
              <a:gd name="connsiteY0" fmla="*/ 0 h 278922"/>
              <a:gd name="connsiteX1" fmla="*/ 121920 w 531972"/>
              <a:gd name="connsiteY1" fmla="*/ 182880 h 278922"/>
              <a:gd name="connsiteX2" fmla="*/ 243840 w 531972"/>
              <a:gd name="connsiteY2" fmla="*/ 278674 h 278922"/>
              <a:gd name="connsiteX3" fmla="*/ 409303 w 531972"/>
              <a:gd name="connsiteY3" fmla="*/ 156754 h 278922"/>
              <a:gd name="connsiteX4" fmla="*/ 513806 w 531972"/>
              <a:gd name="connsiteY4" fmla="*/ 17417 h 278922"/>
              <a:gd name="connsiteX5" fmla="*/ 531223 w 531972"/>
              <a:gd name="connsiteY5" fmla="*/ 26126 h 2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72" h="278922">
                <a:moveTo>
                  <a:pt x="0" y="0"/>
                </a:moveTo>
                <a:cubicBezTo>
                  <a:pt x="40640" y="68217"/>
                  <a:pt x="81280" y="136434"/>
                  <a:pt x="121920" y="182880"/>
                </a:cubicBezTo>
                <a:cubicBezTo>
                  <a:pt x="162560" y="229326"/>
                  <a:pt x="195943" y="283028"/>
                  <a:pt x="243840" y="278674"/>
                </a:cubicBezTo>
                <a:cubicBezTo>
                  <a:pt x="291737" y="274320"/>
                  <a:pt x="364309" y="200297"/>
                  <a:pt x="409303" y="156754"/>
                </a:cubicBezTo>
                <a:cubicBezTo>
                  <a:pt x="454297" y="113211"/>
                  <a:pt x="493486" y="39188"/>
                  <a:pt x="513806" y="17417"/>
                </a:cubicBezTo>
                <a:cubicBezTo>
                  <a:pt x="534126" y="-4354"/>
                  <a:pt x="532674" y="10886"/>
                  <a:pt x="531223" y="2612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87680" y="2690949"/>
            <a:ext cx="539931" cy="1349828"/>
          </a:xfrm>
          <a:custGeom>
            <a:avLst/>
            <a:gdLst>
              <a:gd name="connsiteX0" fmla="*/ 0 w 539931"/>
              <a:gd name="connsiteY0" fmla="*/ 0 h 1349828"/>
              <a:gd name="connsiteX1" fmla="*/ 539931 w 539931"/>
              <a:gd name="connsiteY1" fmla="*/ 1349828 h 1349828"/>
              <a:gd name="connsiteX2" fmla="*/ 539931 w 539931"/>
              <a:gd name="connsiteY2" fmla="*/ 1349828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931" h="1349828">
                <a:moveTo>
                  <a:pt x="0" y="0"/>
                </a:moveTo>
                <a:lnTo>
                  <a:pt x="539931" y="1349828"/>
                </a:lnTo>
                <a:lnTo>
                  <a:pt x="539931" y="1349828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50126" y="3230868"/>
            <a:ext cx="1071154" cy="809909"/>
          </a:xfrm>
          <a:custGeom>
            <a:avLst/>
            <a:gdLst>
              <a:gd name="connsiteX0" fmla="*/ 0 w 1071154"/>
              <a:gd name="connsiteY0" fmla="*/ 801201 h 809909"/>
              <a:gd name="connsiteX1" fmla="*/ 278674 w 1071154"/>
              <a:gd name="connsiteY1" fmla="*/ 269978 h 809909"/>
              <a:gd name="connsiteX2" fmla="*/ 539931 w 1071154"/>
              <a:gd name="connsiteY2" fmla="*/ 12 h 809909"/>
              <a:gd name="connsiteX3" fmla="*/ 809897 w 1071154"/>
              <a:gd name="connsiteY3" fmla="*/ 261269 h 809909"/>
              <a:gd name="connsiteX4" fmla="*/ 1071154 w 1071154"/>
              <a:gd name="connsiteY4" fmla="*/ 809909 h 809909"/>
              <a:gd name="connsiteX5" fmla="*/ 1071154 w 1071154"/>
              <a:gd name="connsiteY5" fmla="*/ 809909 h 8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809909">
                <a:moveTo>
                  <a:pt x="0" y="801201"/>
                </a:moveTo>
                <a:cubicBezTo>
                  <a:pt x="94343" y="602355"/>
                  <a:pt x="188686" y="403509"/>
                  <a:pt x="278674" y="269978"/>
                </a:cubicBezTo>
                <a:cubicBezTo>
                  <a:pt x="368662" y="136447"/>
                  <a:pt x="451394" y="1463"/>
                  <a:pt x="539931" y="12"/>
                </a:cubicBezTo>
                <a:cubicBezTo>
                  <a:pt x="628468" y="-1439"/>
                  <a:pt x="721360" y="126286"/>
                  <a:pt x="809897" y="261269"/>
                </a:cubicBezTo>
                <a:cubicBezTo>
                  <a:pt x="898434" y="396252"/>
                  <a:pt x="1071154" y="809909"/>
                  <a:pt x="1071154" y="809909"/>
                </a:cubicBezTo>
                <a:lnTo>
                  <a:pt x="1071154" y="809909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21280" y="4040777"/>
            <a:ext cx="1088571" cy="1071154"/>
          </a:xfrm>
          <a:custGeom>
            <a:avLst/>
            <a:gdLst>
              <a:gd name="connsiteX0" fmla="*/ 0 w 1088571"/>
              <a:gd name="connsiteY0" fmla="*/ 0 h 1071154"/>
              <a:gd name="connsiteX1" fmla="*/ 269966 w 1088571"/>
              <a:gd name="connsiteY1" fmla="*/ 801189 h 1071154"/>
              <a:gd name="connsiteX2" fmla="*/ 539931 w 1088571"/>
              <a:gd name="connsiteY2" fmla="*/ 1071154 h 1071154"/>
              <a:gd name="connsiteX3" fmla="*/ 801189 w 1088571"/>
              <a:gd name="connsiteY3" fmla="*/ 801189 h 1071154"/>
              <a:gd name="connsiteX4" fmla="*/ 1088571 w 1088571"/>
              <a:gd name="connsiteY4" fmla="*/ 0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" h="1071154">
                <a:moveTo>
                  <a:pt x="0" y="0"/>
                </a:moveTo>
                <a:cubicBezTo>
                  <a:pt x="89989" y="311331"/>
                  <a:pt x="179978" y="622663"/>
                  <a:pt x="269966" y="801189"/>
                </a:cubicBezTo>
                <a:cubicBezTo>
                  <a:pt x="359954" y="979715"/>
                  <a:pt x="451394" y="1071154"/>
                  <a:pt x="539931" y="1071154"/>
                </a:cubicBezTo>
                <a:cubicBezTo>
                  <a:pt x="628468" y="1071154"/>
                  <a:pt x="709749" y="979715"/>
                  <a:pt x="801189" y="801189"/>
                </a:cubicBezTo>
                <a:cubicBezTo>
                  <a:pt x="892629" y="622663"/>
                  <a:pt x="990600" y="311331"/>
                  <a:pt x="1088571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99805" y="2956545"/>
            <a:ext cx="1071154" cy="1071170"/>
          </a:xfrm>
          <a:custGeom>
            <a:avLst/>
            <a:gdLst>
              <a:gd name="connsiteX0" fmla="*/ 0 w 1071154"/>
              <a:gd name="connsiteY0" fmla="*/ 1071170 h 1071170"/>
              <a:gd name="connsiteX1" fmla="*/ 269966 w 1071154"/>
              <a:gd name="connsiteY1" fmla="*/ 278690 h 1071170"/>
              <a:gd name="connsiteX2" fmla="*/ 531223 w 1071154"/>
              <a:gd name="connsiteY2" fmla="*/ 16 h 1071170"/>
              <a:gd name="connsiteX3" fmla="*/ 801188 w 1071154"/>
              <a:gd name="connsiteY3" fmla="*/ 269982 h 1071170"/>
              <a:gd name="connsiteX4" fmla="*/ 1071154 w 1071154"/>
              <a:gd name="connsiteY4" fmla="*/ 1062462 h 1071170"/>
              <a:gd name="connsiteX5" fmla="*/ 1071154 w 1071154"/>
              <a:gd name="connsiteY5" fmla="*/ 1062462 h 10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71170">
                <a:moveTo>
                  <a:pt x="0" y="1071170"/>
                </a:moveTo>
                <a:cubicBezTo>
                  <a:pt x="90714" y="764193"/>
                  <a:pt x="181429" y="457216"/>
                  <a:pt x="269966" y="278690"/>
                </a:cubicBezTo>
                <a:cubicBezTo>
                  <a:pt x="358503" y="100164"/>
                  <a:pt x="442686" y="1467"/>
                  <a:pt x="531223" y="16"/>
                </a:cubicBezTo>
                <a:cubicBezTo>
                  <a:pt x="619760" y="-1435"/>
                  <a:pt x="711200" y="92908"/>
                  <a:pt x="801188" y="269982"/>
                </a:cubicBezTo>
                <a:cubicBezTo>
                  <a:pt x="891176" y="447056"/>
                  <a:pt x="1071154" y="1062462"/>
                  <a:pt x="1071154" y="1062462"/>
                </a:cubicBezTo>
                <a:lnTo>
                  <a:pt x="1071154" y="1062462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781006" y="4032069"/>
            <a:ext cx="801188" cy="1619794"/>
          </a:xfrm>
          <a:custGeom>
            <a:avLst/>
            <a:gdLst>
              <a:gd name="connsiteX0" fmla="*/ 0 w 801188"/>
              <a:gd name="connsiteY0" fmla="*/ 0 h 1619794"/>
              <a:gd name="connsiteX1" fmla="*/ 531223 w 801188"/>
              <a:gd name="connsiteY1" fmla="*/ 1349828 h 1619794"/>
              <a:gd name="connsiteX2" fmla="*/ 801188 w 801188"/>
              <a:gd name="connsiteY2" fmla="*/ 1619794 h 1619794"/>
              <a:gd name="connsiteX3" fmla="*/ 801188 w 801188"/>
              <a:gd name="connsiteY3" fmla="*/ 1619794 h 1619794"/>
              <a:gd name="connsiteX4" fmla="*/ 801188 w 801188"/>
              <a:gd name="connsiteY4" fmla="*/ 1611085 h 16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188" h="1619794">
                <a:moveTo>
                  <a:pt x="0" y="0"/>
                </a:moveTo>
                <a:cubicBezTo>
                  <a:pt x="198846" y="539931"/>
                  <a:pt x="397692" y="1079862"/>
                  <a:pt x="531223" y="1349828"/>
                </a:cubicBezTo>
                <a:cubicBezTo>
                  <a:pt x="664754" y="1619794"/>
                  <a:pt x="801188" y="1619794"/>
                  <a:pt x="801188" y="1619794"/>
                </a:cubicBezTo>
                <a:lnTo>
                  <a:pt x="801188" y="1619794"/>
                </a:lnTo>
                <a:lnTo>
                  <a:pt x="801188" y="1611085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5" idx="2"/>
            <a:endCxn id="5" idx="0"/>
          </p:cNvCxnSpPr>
          <p:nvPr/>
        </p:nvCxnSpPr>
        <p:spPr>
          <a:xfrm flipV="1">
            <a:off x="3147228" y="2229394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338260" y="4050117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688835" y="363789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058579" y="2837681"/>
            <a:ext cx="3354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ромежутки убывания:</a:t>
            </a:r>
            <a:endParaRPr lang="ru-RU" sz="2000" dirty="0"/>
          </a:p>
        </p:txBody>
      </p:sp>
      <p:sp>
        <p:nvSpPr>
          <p:cNvPr id="28" name="решение, ответ"/>
          <p:cNvSpPr/>
          <p:nvPr/>
        </p:nvSpPr>
        <p:spPr>
          <a:xfrm>
            <a:off x="6457321" y="425504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Сумма целых точек, вхо­дя­щих в эти про­ме­жут­ки: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-8</a:t>
            </a:r>
            <a:r>
              <a:rPr lang="ru-RU" sz="2000" dirty="0"/>
              <a:t> </a:t>
            </a:r>
            <a:r>
              <a:rPr lang="ru-RU" sz="2000" dirty="0" smtClean="0"/>
              <a:t>+ (-7)+ (-6)+(-2)+(-1)+0+1+2+6+7+8 = 0</a:t>
            </a:r>
          </a:p>
          <a:p>
            <a:endParaRPr lang="ru-RU" sz="2000" dirty="0" smtClean="0"/>
          </a:p>
        </p:txBody>
      </p:sp>
      <p:cxnSp>
        <p:nvCxnSpPr>
          <p:cNvPr id="10" name="Прямая соединительная линия 9"/>
          <p:cNvCxnSpPr>
            <a:endCxn id="8" idx="0"/>
          </p:cNvCxnSpPr>
          <p:nvPr/>
        </p:nvCxnSpPr>
        <p:spPr>
          <a:xfrm>
            <a:off x="1027610" y="4032068"/>
            <a:ext cx="522516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0"/>
            <a:endCxn id="14" idx="0"/>
          </p:cNvCxnSpPr>
          <p:nvPr/>
        </p:nvCxnSpPr>
        <p:spPr>
          <a:xfrm flipV="1">
            <a:off x="2621280" y="4027715"/>
            <a:ext cx="1078525" cy="1306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72297" y="4032068"/>
            <a:ext cx="81088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700947" y="5540533"/>
            <a:ext cx="1092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 </a:t>
            </a:r>
            <a:r>
              <a:rPr lang="ru-RU" sz="2800" dirty="0">
                <a:solidFill>
                  <a:srgbClr val="C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19846577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/>
      <p:bldP spid="3" grpId="0" animBg="1"/>
      <p:bldP spid="6" grpId="0" animBg="1"/>
      <p:bldP spid="8" grpId="0" animBg="1"/>
      <p:bldP spid="13" grpId="0" animBg="1"/>
      <p:bldP spid="14" grpId="0" animBg="1"/>
      <p:bldP spid="15" grpId="0" animBg="1"/>
      <p:bldP spid="24" grpId="0"/>
      <p:bldP spid="34" grpId="0"/>
      <p:bldP spid="35" grpId="0"/>
      <p:bldP spid="27" grpId="0"/>
      <p:bldP spid="28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5419" t="9416" r="16009" b="1040"/>
          <a:stretch/>
        </p:blipFill>
        <p:spPr>
          <a:xfrm>
            <a:off x="363083" y="2229394"/>
            <a:ext cx="5568290" cy="36576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467" y="1584960"/>
            <a:ext cx="6164004" cy="4592003"/>
          </a:xfrm>
        </p:spPr>
        <p:txBody>
          <a:bodyPr/>
          <a:lstStyle/>
          <a:p>
            <a:r>
              <a:rPr lang="ru-RU" dirty="0" smtClean="0"/>
              <a:t>д)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8884" y="1601650"/>
            <a:ext cx="46337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количество точек </a:t>
            </a:r>
            <a:r>
              <a:rPr lang="ru-RU" sz="2000" i="1" dirty="0" smtClean="0">
                <a:cs typeface="Aparajita" panose="020B0604020202020204" pitchFamily="34" charset="0"/>
              </a:rPr>
              <a:t>максимума</a:t>
            </a:r>
          </a:p>
          <a:p>
            <a:r>
              <a:rPr lang="ru-RU" sz="2000" i="1" dirty="0" smtClean="0">
                <a:cs typeface="Aparajita" panose="020B0604020202020204" pitchFamily="34" charset="0"/>
              </a:rPr>
              <a:t> </a:t>
            </a:r>
            <a:r>
              <a:rPr lang="ru-RU" sz="2000" i="1" dirty="0">
                <a:cs typeface="Aparajita" panose="020B0604020202020204" pitchFamily="34" charset="0"/>
              </a:rPr>
              <a:t>функ­ции на </a:t>
            </a:r>
            <a:r>
              <a:rPr lang="ru-RU" sz="2000" i="1" dirty="0" smtClean="0">
                <a:cs typeface="Aparajita" panose="020B0604020202020204" pitchFamily="34" charset="0"/>
              </a:rPr>
              <a:t>отрезке    </a:t>
            </a:r>
            <a:endParaRPr lang="ru-RU" sz="2000" i="1" dirty="0">
              <a:cs typeface="Aparajita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8" y="2660168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45" y="561962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лилиния 2"/>
          <p:cNvSpPr/>
          <p:nvPr/>
        </p:nvSpPr>
        <p:spPr>
          <a:xfrm>
            <a:off x="1027611" y="4023360"/>
            <a:ext cx="531972" cy="278922"/>
          </a:xfrm>
          <a:custGeom>
            <a:avLst/>
            <a:gdLst>
              <a:gd name="connsiteX0" fmla="*/ 0 w 531972"/>
              <a:gd name="connsiteY0" fmla="*/ 0 h 278922"/>
              <a:gd name="connsiteX1" fmla="*/ 121920 w 531972"/>
              <a:gd name="connsiteY1" fmla="*/ 182880 h 278922"/>
              <a:gd name="connsiteX2" fmla="*/ 243840 w 531972"/>
              <a:gd name="connsiteY2" fmla="*/ 278674 h 278922"/>
              <a:gd name="connsiteX3" fmla="*/ 409303 w 531972"/>
              <a:gd name="connsiteY3" fmla="*/ 156754 h 278922"/>
              <a:gd name="connsiteX4" fmla="*/ 513806 w 531972"/>
              <a:gd name="connsiteY4" fmla="*/ 17417 h 278922"/>
              <a:gd name="connsiteX5" fmla="*/ 531223 w 531972"/>
              <a:gd name="connsiteY5" fmla="*/ 26126 h 2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72" h="278922">
                <a:moveTo>
                  <a:pt x="0" y="0"/>
                </a:moveTo>
                <a:cubicBezTo>
                  <a:pt x="40640" y="68217"/>
                  <a:pt x="81280" y="136434"/>
                  <a:pt x="121920" y="182880"/>
                </a:cubicBezTo>
                <a:cubicBezTo>
                  <a:pt x="162560" y="229326"/>
                  <a:pt x="195943" y="283028"/>
                  <a:pt x="243840" y="278674"/>
                </a:cubicBezTo>
                <a:cubicBezTo>
                  <a:pt x="291737" y="274320"/>
                  <a:pt x="364309" y="200297"/>
                  <a:pt x="409303" y="156754"/>
                </a:cubicBezTo>
                <a:cubicBezTo>
                  <a:pt x="454297" y="113211"/>
                  <a:pt x="493486" y="39188"/>
                  <a:pt x="513806" y="17417"/>
                </a:cubicBezTo>
                <a:cubicBezTo>
                  <a:pt x="534126" y="-4354"/>
                  <a:pt x="532674" y="10886"/>
                  <a:pt x="531223" y="2612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87680" y="2690949"/>
            <a:ext cx="539931" cy="1349828"/>
          </a:xfrm>
          <a:custGeom>
            <a:avLst/>
            <a:gdLst>
              <a:gd name="connsiteX0" fmla="*/ 0 w 539931"/>
              <a:gd name="connsiteY0" fmla="*/ 0 h 1349828"/>
              <a:gd name="connsiteX1" fmla="*/ 539931 w 539931"/>
              <a:gd name="connsiteY1" fmla="*/ 1349828 h 1349828"/>
              <a:gd name="connsiteX2" fmla="*/ 539931 w 539931"/>
              <a:gd name="connsiteY2" fmla="*/ 1349828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931" h="1349828">
                <a:moveTo>
                  <a:pt x="0" y="0"/>
                </a:moveTo>
                <a:lnTo>
                  <a:pt x="539931" y="1349828"/>
                </a:lnTo>
                <a:lnTo>
                  <a:pt x="539931" y="1349828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50126" y="3230868"/>
            <a:ext cx="1071154" cy="809909"/>
          </a:xfrm>
          <a:custGeom>
            <a:avLst/>
            <a:gdLst>
              <a:gd name="connsiteX0" fmla="*/ 0 w 1071154"/>
              <a:gd name="connsiteY0" fmla="*/ 801201 h 809909"/>
              <a:gd name="connsiteX1" fmla="*/ 278674 w 1071154"/>
              <a:gd name="connsiteY1" fmla="*/ 269978 h 809909"/>
              <a:gd name="connsiteX2" fmla="*/ 539931 w 1071154"/>
              <a:gd name="connsiteY2" fmla="*/ 12 h 809909"/>
              <a:gd name="connsiteX3" fmla="*/ 809897 w 1071154"/>
              <a:gd name="connsiteY3" fmla="*/ 261269 h 809909"/>
              <a:gd name="connsiteX4" fmla="*/ 1071154 w 1071154"/>
              <a:gd name="connsiteY4" fmla="*/ 809909 h 809909"/>
              <a:gd name="connsiteX5" fmla="*/ 1071154 w 1071154"/>
              <a:gd name="connsiteY5" fmla="*/ 809909 h 8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809909">
                <a:moveTo>
                  <a:pt x="0" y="801201"/>
                </a:moveTo>
                <a:cubicBezTo>
                  <a:pt x="94343" y="602355"/>
                  <a:pt x="188686" y="403509"/>
                  <a:pt x="278674" y="269978"/>
                </a:cubicBezTo>
                <a:cubicBezTo>
                  <a:pt x="368662" y="136447"/>
                  <a:pt x="451394" y="1463"/>
                  <a:pt x="539931" y="12"/>
                </a:cubicBezTo>
                <a:cubicBezTo>
                  <a:pt x="628468" y="-1439"/>
                  <a:pt x="721360" y="126286"/>
                  <a:pt x="809897" y="261269"/>
                </a:cubicBezTo>
                <a:cubicBezTo>
                  <a:pt x="898434" y="396252"/>
                  <a:pt x="1071154" y="809909"/>
                  <a:pt x="1071154" y="809909"/>
                </a:cubicBezTo>
                <a:lnTo>
                  <a:pt x="1071154" y="809909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21280" y="4040777"/>
            <a:ext cx="1088571" cy="1071154"/>
          </a:xfrm>
          <a:custGeom>
            <a:avLst/>
            <a:gdLst>
              <a:gd name="connsiteX0" fmla="*/ 0 w 1088571"/>
              <a:gd name="connsiteY0" fmla="*/ 0 h 1071154"/>
              <a:gd name="connsiteX1" fmla="*/ 269966 w 1088571"/>
              <a:gd name="connsiteY1" fmla="*/ 801189 h 1071154"/>
              <a:gd name="connsiteX2" fmla="*/ 539931 w 1088571"/>
              <a:gd name="connsiteY2" fmla="*/ 1071154 h 1071154"/>
              <a:gd name="connsiteX3" fmla="*/ 801189 w 1088571"/>
              <a:gd name="connsiteY3" fmla="*/ 801189 h 1071154"/>
              <a:gd name="connsiteX4" fmla="*/ 1088571 w 1088571"/>
              <a:gd name="connsiteY4" fmla="*/ 0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" h="1071154">
                <a:moveTo>
                  <a:pt x="0" y="0"/>
                </a:moveTo>
                <a:cubicBezTo>
                  <a:pt x="89989" y="311331"/>
                  <a:pt x="179978" y="622663"/>
                  <a:pt x="269966" y="801189"/>
                </a:cubicBezTo>
                <a:cubicBezTo>
                  <a:pt x="359954" y="979715"/>
                  <a:pt x="451394" y="1071154"/>
                  <a:pt x="539931" y="1071154"/>
                </a:cubicBezTo>
                <a:cubicBezTo>
                  <a:pt x="628468" y="1071154"/>
                  <a:pt x="709749" y="979715"/>
                  <a:pt x="801189" y="801189"/>
                </a:cubicBezTo>
                <a:cubicBezTo>
                  <a:pt x="892629" y="622663"/>
                  <a:pt x="990600" y="311331"/>
                  <a:pt x="1088571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01143" y="2969607"/>
            <a:ext cx="1071154" cy="1071170"/>
          </a:xfrm>
          <a:custGeom>
            <a:avLst/>
            <a:gdLst>
              <a:gd name="connsiteX0" fmla="*/ 0 w 1071154"/>
              <a:gd name="connsiteY0" fmla="*/ 1071170 h 1071170"/>
              <a:gd name="connsiteX1" fmla="*/ 269966 w 1071154"/>
              <a:gd name="connsiteY1" fmla="*/ 278690 h 1071170"/>
              <a:gd name="connsiteX2" fmla="*/ 531223 w 1071154"/>
              <a:gd name="connsiteY2" fmla="*/ 16 h 1071170"/>
              <a:gd name="connsiteX3" fmla="*/ 801188 w 1071154"/>
              <a:gd name="connsiteY3" fmla="*/ 269982 h 1071170"/>
              <a:gd name="connsiteX4" fmla="*/ 1071154 w 1071154"/>
              <a:gd name="connsiteY4" fmla="*/ 1062462 h 1071170"/>
              <a:gd name="connsiteX5" fmla="*/ 1071154 w 1071154"/>
              <a:gd name="connsiteY5" fmla="*/ 1062462 h 10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154" h="1071170">
                <a:moveTo>
                  <a:pt x="0" y="1071170"/>
                </a:moveTo>
                <a:cubicBezTo>
                  <a:pt x="90714" y="764193"/>
                  <a:pt x="181429" y="457216"/>
                  <a:pt x="269966" y="278690"/>
                </a:cubicBezTo>
                <a:cubicBezTo>
                  <a:pt x="358503" y="100164"/>
                  <a:pt x="442686" y="1467"/>
                  <a:pt x="531223" y="16"/>
                </a:cubicBezTo>
                <a:cubicBezTo>
                  <a:pt x="619760" y="-1435"/>
                  <a:pt x="711200" y="92908"/>
                  <a:pt x="801188" y="269982"/>
                </a:cubicBezTo>
                <a:cubicBezTo>
                  <a:pt x="891176" y="447056"/>
                  <a:pt x="1071154" y="1062462"/>
                  <a:pt x="1071154" y="1062462"/>
                </a:cubicBezTo>
                <a:lnTo>
                  <a:pt x="1071154" y="1062462"/>
                </a:lnTo>
              </a:path>
            </a:pathLst>
          </a:cu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781006" y="4032069"/>
            <a:ext cx="801188" cy="1619794"/>
          </a:xfrm>
          <a:custGeom>
            <a:avLst/>
            <a:gdLst>
              <a:gd name="connsiteX0" fmla="*/ 0 w 801188"/>
              <a:gd name="connsiteY0" fmla="*/ 0 h 1619794"/>
              <a:gd name="connsiteX1" fmla="*/ 531223 w 801188"/>
              <a:gd name="connsiteY1" fmla="*/ 1349828 h 1619794"/>
              <a:gd name="connsiteX2" fmla="*/ 801188 w 801188"/>
              <a:gd name="connsiteY2" fmla="*/ 1619794 h 1619794"/>
              <a:gd name="connsiteX3" fmla="*/ 801188 w 801188"/>
              <a:gd name="connsiteY3" fmla="*/ 1619794 h 1619794"/>
              <a:gd name="connsiteX4" fmla="*/ 801188 w 801188"/>
              <a:gd name="connsiteY4" fmla="*/ 1611085 h 16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188" h="1619794">
                <a:moveTo>
                  <a:pt x="0" y="0"/>
                </a:moveTo>
                <a:cubicBezTo>
                  <a:pt x="198846" y="539931"/>
                  <a:pt x="397692" y="1079862"/>
                  <a:pt x="531223" y="1349828"/>
                </a:cubicBezTo>
                <a:cubicBezTo>
                  <a:pt x="664754" y="1619794"/>
                  <a:pt x="801188" y="1619794"/>
                  <a:pt x="801188" y="1619794"/>
                </a:cubicBezTo>
                <a:lnTo>
                  <a:pt x="801188" y="1619794"/>
                </a:lnTo>
                <a:lnTo>
                  <a:pt x="801188" y="1611085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5" idx="2"/>
            <a:endCxn id="5" idx="0"/>
          </p:cNvCxnSpPr>
          <p:nvPr/>
        </p:nvCxnSpPr>
        <p:spPr>
          <a:xfrm flipV="1">
            <a:off x="3147228" y="2229394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363083" y="4036940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688835" y="3637890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0"/>
          </p:cNvCxnSpPr>
          <p:nvPr/>
        </p:nvCxnSpPr>
        <p:spPr>
          <a:xfrm>
            <a:off x="1027610" y="4032068"/>
            <a:ext cx="522516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0"/>
            <a:endCxn id="14" idx="0"/>
          </p:cNvCxnSpPr>
          <p:nvPr/>
        </p:nvCxnSpPr>
        <p:spPr>
          <a:xfrm>
            <a:off x="2621280" y="4040777"/>
            <a:ext cx="107986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72297" y="4032068"/>
            <a:ext cx="81088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76504" y="4007222"/>
            <a:ext cx="551106" cy="99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0"/>
            <a:endCxn id="13" idx="0"/>
          </p:cNvCxnSpPr>
          <p:nvPr/>
        </p:nvCxnSpPr>
        <p:spPr>
          <a:xfrm>
            <a:off x="1550126" y="4032069"/>
            <a:ext cx="1071154" cy="87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4" idx="0"/>
          </p:cNvCxnSpPr>
          <p:nvPr/>
        </p:nvCxnSpPr>
        <p:spPr>
          <a:xfrm flipV="1">
            <a:off x="3701143" y="4017209"/>
            <a:ext cx="1071154" cy="235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06992"/>
              </p:ext>
            </p:extLst>
          </p:nvPr>
        </p:nvGraphicFramePr>
        <p:xfrm>
          <a:off x="9450784" y="1948311"/>
          <a:ext cx="776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Уравнение" r:id="rId5" imgW="431640" imgH="215640" progId="Equation.3">
                  <p:embed/>
                </p:oleObj>
              </mc:Choice>
              <mc:Fallback>
                <p:oleObj name="Уравнение" r:id="rId5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50784" y="1948311"/>
                        <a:ext cx="776288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096000" y="242722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Внутренние точки области определения функции, в которых </a:t>
            </a:r>
            <a:r>
              <a:rPr lang="ru-RU" sz="2000" b="1" dirty="0" smtClean="0"/>
              <a:t>производная</a:t>
            </a:r>
            <a:r>
              <a:rPr lang="ru-RU" sz="2000" dirty="0" smtClean="0"/>
              <a:t> </a:t>
            </a:r>
            <a:r>
              <a:rPr lang="ru-RU" sz="2000" b="1" dirty="0" smtClean="0"/>
              <a:t>равна нулю</a:t>
            </a:r>
            <a:r>
              <a:rPr lang="ru-RU" sz="2000" dirty="0" smtClean="0"/>
              <a:t> или </a:t>
            </a:r>
            <a:r>
              <a:rPr lang="ru-RU" sz="2000" b="1" dirty="0" smtClean="0"/>
              <a:t>производная</a:t>
            </a:r>
            <a:r>
              <a:rPr lang="ru-RU" sz="2000" dirty="0" smtClean="0"/>
              <a:t> </a:t>
            </a:r>
            <a:r>
              <a:rPr lang="ru-RU" sz="2000" b="1" dirty="0" smtClean="0"/>
              <a:t>не существует, </a:t>
            </a:r>
            <a:r>
              <a:rPr lang="ru-RU" sz="2000" dirty="0" smtClean="0"/>
              <a:t>называются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критическими.</a:t>
            </a:r>
            <a:r>
              <a:rPr lang="ru-RU" sz="2000" dirty="0" smtClean="0"/>
              <a:t> 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84" y="3978783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51" y="3988008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40" y="4004180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01" y="3988008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959" y="3991083"/>
            <a:ext cx="75500" cy="8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sp>
        <p:nvSpPr>
          <p:cNvPr id="43" name="Прямоугольник 42"/>
          <p:cNvSpPr/>
          <p:nvPr/>
        </p:nvSpPr>
        <p:spPr>
          <a:xfrm>
            <a:off x="6189035" y="344288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Если при переходе через критическую точку х</a:t>
            </a:r>
            <a:r>
              <a:rPr lang="ru-RU" sz="2000" baseline="-25000" dirty="0" smtClean="0"/>
              <a:t>0 </a:t>
            </a:r>
            <a:r>
              <a:rPr lang="ru-RU" sz="2000" dirty="0" smtClean="0"/>
              <a:t>функции </a:t>
            </a:r>
            <a:r>
              <a:rPr lang="en-US" sz="2000" dirty="0" smtClean="0"/>
              <a:t>f(x)</a:t>
            </a:r>
            <a:r>
              <a:rPr lang="ru-RU" sz="2000" dirty="0" smtClean="0"/>
              <a:t> ее производная меняет знак с «+» на «-», то х</a:t>
            </a:r>
            <a:r>
              <a:rPr lang="ru-RU" sz="2000" baseline="-25000" dirty="0" smtClean="0"/>
              <a:t>0 </a:t>
            </a:r>
            <a:r>
              <a:rPr lang="ru-RU" sz="2000" dirty="0" smtClean="0"/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точка </a:t>
            </a:r>
            <a:r>
              <a:rPr lang="ru-RU" sz="2000" dirty="0" smtClean="0"/>
              <a:t>максимума</a:t>
            </a:r>
            <a:r>
              <a:rPr lang="ru-RU" sz="2000" dirty="0" smtClean="0">
                <a:solidFill>
                  <a:srgbClr val="002060"/>
                </a:solidFill>
              </a:rPr>
              <a:t> функции </a:t>
            </a:r>
            <a:r>
              <a:rPr lang="en-US" sz="2000" dirty="0" smtClean="0"/>
              <a:t>f(x)</a:t>
            </a:r>
            <a:r>
              <a:rPr lang="ru-RU" sz="2000" dirty="0" smtClean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1384" y="36378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53435" y="36335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3784" y="3790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122432" y="36553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4532" y="394424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36061" y="3996727"/>
            <a:ext cx="45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-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1013" y="398234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-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470131" y="5351417"/>
            <a:ext cx="551106" cy="5355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542823" y="5377756"/>
            <a:ext cx="1071154" cy="5355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3674688" y="5396149"/>
            <a:ext cx="1070163" cy="5205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009371" y="5354188"/>
            <a:ext cx="545318" cy="54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574124" y="5387355"/>
            <a:ext cx="1079340" cy="532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Прямая со стрелкой 4098"/>
          <p:cNvCxnSpPr/>
          <p:nvPr/>
        </p:nvCxnSpPr>
        <p:spPr>
          <a:xfrm>
            <a:off x="4772297" y="5377756"/>
            <a:ext cx="809897" cy="50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4099"/>
          <p:cNvSpPr txBox="1"/>
          <p:nvPr/>
        </p:nvSpPr>
        <p:spPr>
          <a:xfrm>
            <a:off x="707100" y="4935726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234225" y="4940435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444995" y="4957959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268441" y="5863192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3371219" y="5862130"/>
            <a:ext cx="64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  <p:cxnSp>
        <p:nvCxnSpPr>
          <p:cNvPr id="4102" name="Прямая соединительная линия 4101"/>
          <p:cNvCxnSpPr>
            <a:stCxn id="38" idx="2"/>
          </p:cNvCxnSpPr>
          <p:nvPr/>
        </p:nvCxnSpPr>
        <p:spPr>
          <a:xfrm>
            <a:off x="1007134" y="4060753"/>
            <a:ext cx="14103" cy="211621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550125" y="4045378"/>
            <a:ext cx="792" cy="1932026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609371" y="4104657"/>
            <a:ext cx="14103" cy="211621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3682908" y="4094063"/>
            <a:ext cx="25661" cy="1908477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69285" y="4078170"/>
            <a:ext cx="14103" cy="211621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6072151" y="44585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Знак производной меняется с «+» на «-» в точках  -8, -2, 6. </a:t>
            </a:r>
          </a:p>
        </p:txBody>
      </p:sp>
      <p:sp>
        <p:nvSpPr>
          <p:cNvPr id="4108" name="Прямоугольник 4107"/>
          <p:cNvSpPr/>
          <p:nvPr/>
        </p:nvSpPr>
        <p:spPr>
          <a:xfrm>
            <a:off x="6262548" y="5913333"/>
            <a:ext cx="1092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 </a:t>
            </a:r>
            <a:r>
              <a:rPr lang="ru-RU" sz="2800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05095" y="3230868"/>
            <a:ext cx="0" cy="161109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346131" y="3235228"/>
            <a:ext cx="0" cy="161109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096000" y="4827879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Но точка -8 не принадлежит указанному отрезку, значит функ­ция имеет </a:t>
            </a:r>
            <a:r>
              <a:rPr lang="ru-RU" sz="2400" u="sng" dirty="0">
                <a:solidFill>
                  <a:srgbClr val="FF0000"/>
                </a:solidFill>
              </a:rPr>
              <a:t>две</a:t>
            </a:r>
            <a:r>
              <a:rPr lang="ru-RU" dirty="0"/>
              <a:t> точки мак­си­му­ма </a:t>
            </a:r>
            <a:r>
              <a:rPr lang="ru-RU" i="1" dirty="0"/>
              <a:t>-2 и 6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79227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/>
      <p:bldP spid="3" grpId="0" animBg="1"/>
      <p:bldP spid="6" grpId="0" animBg="1"/>
      <p:bldP spid="8" grpId="0" animBg="1"/>
      <p:bldP spid="13" grpId="0" animBg="1"/>
      <p:bldP spid="14" grpId="0" animBg="1"/>
      <p:bldP spid="15" grpId="0" animBg="1"/>
      <p:bldP spid="24" grpId="0"/>
      <p:bldP spid="34" grpId="0"/>
      <p:bldP spid="35" grpId="0"/>
      <p:bldP spid="37" grpId="0"/>
      <p:bldP spid="43" grpId="0"/>
      <p:bldP spid="31" grpId="0"/>
      <p:bldP spid="45" grpId="0"/>
      <p:bldP spid="46" grpId="0"/>
      <p:bldP spid="47" grpId="0"/>
      <p:bldP spid="48" grpId="0"/>
      <p:bldP spid="49" grpId="0"/>
      <p:bldP spid="50" grpId="0"/>
      <p:bldP spid="4100" grpId="0"/>
      <p:bldP spid="69" grpId="0"/>
      <p:bldP spid="70" grpId="0"/>
      <p:bldP spid="71" grpId="0"/>
      <p:bldP spid="72" grpId="0"/>
      <p:bldP spid="84" grpId="0"/>
      <p:bldP spid="4108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+mn-ea"/>
                <a:cs typeface="+mn-cs"/>
              </a:rPr>
              <a:t>На ри­сун­ке изоб­ра­жен гра­фик про­из­вод­ной функ­ции , опре­де­лен­ной на ин­тер­ва­ле (-10;9).</a:t>
            </a:r>
          </a:p>
        </p:txBody>
      </p:sp>
      <p:sp>
        <p:nvSpPr>
          <p:cNvPr id="3" name="Объект 2" hidden="1"/>
          <p:cNvSpPr>
            <a:spLocks noGrp="1"/>
          </p:cNvSpPr>
          <p:nvPr>
            <p:ph sz="half" idx="1"/>
          </p:nvPr>
        </p:nvSpPr>
        <p:spPr>
          <a:xfrm>
            <a:off x="269052" y="1764665"/>
            <a:ext cx="556829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а)"/>
          <p:cNvSpPr>
            <a:spLocks noGrp="1"/>
          </p:cNvSpPr>
          <p:nvPr>
            <p:ph sz="half" idx="2"/>
          </p:nvPr>
        </p:nvSpPr>
        <p:spPr>
          <a:xfrm>
            <a:off x="6096000" y="1685653"/>
            <a:ext cx="5738949" cy="4351338"/>
          </a:xfrm>
        </p:spPr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69052" y="2229394"/>
            <a:ext cx="5568290" cy="3657600"/>
            <a:chOff x="269052" y="2229394"/>
            <a:chExt cx="5568290" cy="3657600"/>
          </a:xfrm>
        </p:grpSpPr>
        <p:pic>
          <p:nvPicPr>
            <p:cNvPr id="5" name="система координат"/>
            <p:cNvPicPr>
              <a:picLocks noChangeAspect="1"/>
            </p:cNvPicPr>
            <p:nvPr/>
          </p:nvPicPr>
          <p:blipFill rotWithShape="1">
            <a:blip r:embed="rId3"/>
            <a:srcRect l="15419" t="9416" r="16009" b="1040"/>
            <a:stretch/>
          </p:blipFill>
          <p:spPr>
            <a:xfrm>
              <a:off x="269052" y="2229394"/>
              <a:ext cx="5568290" cy="3657600"/>
            </a:xfrm>
            <a:prstGeom prst="rect">
              <a:avLst/>
            </a:prstGeom>
          </p:spPr>
        </p:pic>
        <p:sp>
          <p:nvSpPr>
            <p:cNvPr id="6" name="график"/>
            <p:cNvSpPr/>
            <p:nvPr/>
          </p:nvSpPr>
          <p:spPr>
            <a:xfrm>
              <a:off x="383177" y="2690949"/>
              <a:ext cx="5133047" cy="2981196"/>
            </a:xfrm>
            <a:custGeom>
              <a:avLst/>
              <a:gdLst>
                <a:gd name="connsiteX0" fmla="*/ 0 w 5133047"/>
                <a:gd name="connsiteY0" fmla="*/ 0 h 2981196"/>
                <a:gd name="connsiteX1" fmla="*/ 539932 w 5133047"/>
                <a:gd name="connsiteY1" fmla="*/ 1341120 h 2981196"/>
                <a:gd name="connsiteX2" fmla="*/ 801189 w 5133047"/>
                <a:gd name="connsiteY2" fmla="*/ 1619794 h 2981196"/>
                <a:gd name="connsiteX3" fmla="*/ 1079863 w 5133047"/>
                <a:gd name="connsiteY3" fmla="*/ 1349828 h 2981196"/>
                <a:gd name="connsiteX4" fmla="*/ 1071154 w 5133047"/>
                <a:gd name="connsiteY4" fmla="*/ 1341120 h 2981196"/>
                <a:gd name="connsiteX5" fmla="*/ 1341120 w 5133047"/>
                <a:gd name="connsiteY5" fmla="*/ 809897 h 2981196"/>
                <a:gd name="connsiteX6" fmla="*/ 1611086 w 5133047"/>
                <a:gd name="connsiteY6" fmla="*/ 557348 h 2981196"/>
                <a:gd name="connsiteX7" fmla="*/ 1881052 w 5133047"/>
                <a:gd name="connsiteY7" fmla="*/ 809897 h 2981196"/>
                <a:gd name="connsiteX8" fmla="*/ 2142309 w 5133047"/>
                <a:gd name="connsiteY8" fmla="*/ 1341120 h 2981196"/>
                <a:gd name="connsiteX9" fmla="*/ 2420983 w 5133047"/>
                <a:gd name="connsiteY9" fmla="*/ 2142308 h 2981196"/>
                <a:gd name="connsiteX10" fmla="*/ 2690949 w 5133047"/>
                <a:gd name="connsiteY10" fmla="*/ 2420982 h 2981196"/>
                <a:gd name="connsiteX11" fmla="*/ 2960914 w 5133047"/>
                <a:gd name="connsiteY11" fmla="*/ 2151017 h 2981196"/>
                <a:gd name="connsiteX12" fmla="*/ 3230880 w 5133047"/>
                <a:gd name="connsiteY12" fmla="*/ 1358537 h 2981196"/>
                <a:gd name="connsiteX13" fmla="*/ 3230880 w 5133047"/>
                <a:gd name="connsiteY13" fmla="*/ 1349828 h 2981196"/>
                <a:gd name="connsiteX14" fmla="*/ 3492137 w 5133047"/>
                <a:gd name="connsiteY14" fmla="*/ 548640 h 2981196"/>
                <a:gd name="connsiteX15" fmla="*/ 3753394 w 5133047"/>
                <a:gd name="connsiteY15" fmla="*/ 278674 h 2981196"/>
                <a:gd name="connsiteX16" fmla="*/ 4032069 w 5133047"/>
                <a:gd name="connsiteY16" fmla="*/ 557348 h 2981196"/>
                <a:gd name="connsiteX17" fmla="*/ 4302034 w 5133047"/>
                <a:gd name="connsiteY17" fmla="*/ 1341120 h 2981196"/>
                <a:gd name="connsiteX18" fmla="*/ 4824549 w 5133047"/>
                <a:gd name="connsiteY18" fmla="*/ 2682240 h 2981196"/>
                <a:gd name="connsiteX19" fmla="*/ 5103223 w 5133047"/>
                <a:gd name="connsiteY19" fmla="*/ 2952205 h 2981196"/>
                <a:gd name="connsiteX20" fmla="*/ 5111932 w 5133047"/>
                <a:gd name="connsiteY20" fmla="*/ 2960914 h 298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33047" h="2981196">
                  <a:moveTo>
                    <a:pt x="0" y="0"/>
                  </a:moveTo>
                  <a:cubicBezTo>
                    <a:pt x="203200" y="535577"/>
                    <a:pt x="406401" y="1071154"/>
                    <a:pt x="539932" y="1341120"/>
                  </a:cubicBezTo>
                  <a:cubicBezTo>
                    <a:pt x="673463" y="1611086"/>
                    <a:pt x="711201" y="1618343"/>
                    <a:pt x="801189" y="1619794"/>
                  </a:cubicBezTo>
                  <a:cubicBezTo>
                    <a:pt x="891177" y="1621245"/>
                    <a:pt x="1034869" y="1396274"/>
                    <a:pt x="1079863" y="1349828"/>
                  </a:cubicBezTo>
                  <a:cubicBezTo>
                    <a:pt x="1124857" y="1303382"/>
                    <a:pt x="1027611" y="1431108"/>
                    <a:pt x="1071154" y="1341120"/>
                  </a:cubicBezTo>
                  <a:cubicBezTo>
                    <a:pt x="1114697" y="1251132"/>
                    <a:pt x="1251131" y="940526"/>
                    <a:pt x="1341120" y="809897"/>
                  </a:cubicBezTo>
                  <a:cubicBezTo>
                    <a:pt x="1431109" y="679268"/>
                    <a:pt x="1521097" y="557348"/>
                    <a:pt x="1611086" y="557348"/>
                  </a:cubicBezTo>
                  <a:cubicBezTo>
                    <a:pt x="1701075" y="557348"/>
                    <a:pt x="1792515" y="679268"/>
                    <a:pt x="1881052" y="809897"/>
                  </a:cubicBezTo>
                  <a:cubicBezTo>
                    <a:pt x="1969589" y="940526"/>
                    <a:pt x="2052321" y="1119052"/>
                    <a:pt x="2142309" y="1341120"/>
                  </a:cubicBezTo>
                  <a:cubicBezTo>
                    <a:pt x="2232297" y="1563188"/>
                    <a:pt x="2329543" y="1962331"/>
                    <a:pt x="2420983" y="2142308"/>
                  </a:cubicBezTo>
                  <a:cubicBezTo>
                    <a:pt x="2512423" y="2322285"/>
                    <a:pt x="2600961" y="2419531"/>
                    <a:pt x="2690949" y="2420982"/>
                  </a:cubicBezTo>
                  <a:cubicBezTo>
                    <a:pt x="2780937" y="2422433"/>
                    <a:pt x="2870926" y="2328091"/>
                    <a:pt x="2960914" y="2151017"/>
                  </a:cubicBezTo>
                  <a:cubicBezTo>
                    <a:pt x="3050902" y="1973943"/>
                    <a:pt x="3185886" y="1492068"/>
                    <a:pt x="3230880" y="1358537"/>
                  </a:cubicBezTo>
                  <a:cubicBezTo>
                    <a:pt x="3275874" y="1225006"/>
                    <a:pt x="3187337" y="1484811"/>
                    <a:pt x="3230880" y="1349828"/>
                  </a:cubicBezTo>
                  <a:cubicBezTo>
                    <a:pt x="3274423" y="1214845"/>
                    <a:pt x="3405051" y="727166"/>
                    <a:pt x="3492137" y="548640"/>
                  </a:cubicBezTo>
                  <a:cubicBezTo>
                    <a:pt x="3579223" y="370114"/>
                    <a:pt x="3663405" y="277223"/>
                    <a:pt x="3753394" y="278674"/>
                  </a:cubicBezTo>
                  <a:cubicBezTo>
                    <a:pt x="3843383" y="280125"/>
                    <a:pt x="3940629" y="380274"/>
                    <a:pt x="4032069" y="557348"/>
                  </a:cubicBezTo>
                  <a:cubicBezTo>
                    <a:pt x="4123509" y="734422"/>
                    <a:pt x="4169954" y="986971"/>
                    <a:pt x="4302034" y="1341120"/>
                  </a:cubicBezTo>
                  <a:cubicBezTo>
                    <a:pt x="4434114" y="1695269"/>
                    <a:pt x="4691018" y="2413726"/>
                    <a:pt x="4824549" y="2682240"/>
                  </a:cubicBezTo>
                  <a:cubicBezTo>
                    <a:pt x="4958080" y="2950754"/>
                    <a:pt x="5055326" y="2905759"/>
                    <a:pt x="5103223" y="2952205"/>
                  </a:cubicBezTo>
                  <a:cubicBezTo>
                    <a:pt x="5151120" y="2998651"/>
                    <a:pt x="5131526" y="2979782"/>
                    <a:pt x="5111932" y="296091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задание"/>
          <p:cNvSpPr/>
          <p:nvPr/>
        </p:nvSpPr>
        <p:spPr>
          <a:xfrm>
            <a:off x="6827520" y="1775375"/>
            <a:ext cx="50074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cs typeface="Aparajita" panose="020B0604020202020204" pitchFamily="34" charset="0"/>
              </a:rPr>
              <a:t>Най­ди­те количество точек минимума функ­ции на отрезке                 </a:t>
            </a:r>
            <a:r>
              <a:rPr lang="ru-RU" dirty="0" smtClean="0"/>
              <a:t>.</a:t>
            </a:r>
          </a:p>
        </p:txBody>
      </p:sp>
      <p:sp>
        <p:nvSpPr>
          <p:cNvPr id="13" name="голубое выделение" hidden="1"/>
          <p:cNvSpPr/>
          <p:nvPr/>
        </p:nvSpPr>
        <p:spPr>
          <a:xfrm>
            <a:off x="269052" y="4046899"/>
            <a:ext cx="5568290" cy="1840095"/>
          </a:xfrm>
          <a:prstGeom prst="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80884" y="4483111"/>
            <a:ext cx="1092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 </a:t>
            </a:r>
            <a:r>
              <a:rPr lang="ru-RU" sz="2800" dirty="0">
                <a:solidFill>
                  <a:srgbClr val="C00000"/>
                </a:solidFill>
              </a:rPr>
              <a:t>2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631883"/>
              </p:ext>
            </p:extLst>
          </p:nvPr>
        </p:nvGraphicFramePr>
        <p:xfrm>
          <a:off x="9331234" y="2115282"/>
          <a:ext cx="7540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Уравнение" r:id="rId4" imgW="419040" imgH="215640" progId="Equation.3">
                  <p:embed/>
                </p:oleObj>
              </mc:Choice>
              <mc:Fallback>
                <p:oleObj name="Уравнение" r:id="rId4" imgW="419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31234" y="2115282"/>
                        <a:ext cx="754063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98" y="5631160"/>
            <a:ext cx="75500" cy="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7181" y="2600026"/>
            <a:ext cx="91992" cy="9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94138" y="2325414"/>
            <a:ext cx="109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У=</a:t>
            </a:r>
            <a:r>
              <a:rPr lang="en-US" dirty="0" smtClean="0"/>
              <a:t>f </a:t>
            </a:r>
            <a:r>
              <a:rPr lang="en-US" sz="2000" dirty="0" smtClean="0"/>
              <a:t>̀̀̓̓̓̓ </a:t>
            </a:r>
            <a:r>
              <a:rPr lang="en-US" dirty="0" smtClean="0"/>
              <a:t>̓(x)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076890" y="2185341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6241" y="4018981"/>
            <a:ext cx="55682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65565" y="2113848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96816" y="3640711"/>
            <a:ext cx="21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28014" y="3176972"/>
            <a:ext cx="0" cy="161109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08298" y="3375998"/>
            <a:ext cx="0" cy="161109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007840"/>
      </p:ext>
    </p:extLst>
  </p:cSld>
  <p:clrMapOvr>
    <a:masterClrMapping/>
  </p:clrMapOvr>
  <p:transition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11" grpId="0"/>
      <p:bldP spid="17" grpId="0"/>
      <p:bldP spid="20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TC104033927[[fn=Главное мероприятие]]</Template>
  <TotalTime>2965</TotalTime>
  <Words>1220</Words>
  <Application>Microsoft Office PowerPoint</Application>
  <PresentationFormat>Широкоэкранный</PresentationFormat>
  <Paragraphs>220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Aparajita</vt:lpstr>
      <vt:lpstr>Arial</vt:lpstr>
      <vt:lpstr>Calibri</vt:lpstr>
      <vt:lpstr>Calibri Light</vt:lpstr>
      <vt:lpstr>Wingdings 3</vt:lpstr>
      <vt:lpstr>Тема Office</vt:lpstr>
      <vt:lpstr>Уравнение</vt:lpstr>
      <vt:lpstr>Формула</vt:lpstr>
      <vt:lpstr>ЕГЭ по математике: задания В9 (работа с графиками)</vt:lpstr>
      <vt:lpstr>Применение производной к исследованию функций</vt:lpstr>
      <vt:lpstr>На ри­сун­ке изоб­ра­жен гра­фик про­из­вод­ной функ­ции , опре­де­лен­ной на ин­тер­ва­ле (-10;9).</vt:lpstr>
      <vt:lpstr> На ри­сун­ке изоб­ра­жен гра­фик про­из­вод­ной функ­ции , опре­де­лен­ной на ин­тер­ва­ле (-10;9).</vt:lpstr>
      <vt:lpstr> На ри­сун­ке изоб­ра­жен гра­фик про­из­вод­ной функ­ции , опре­де­лен­ной на ин­тер­ва­ле (-10;9).</vt:lpstr>
      <vt:lpstr> На ри­сун­ке изоб­ра­жен гра­фик про­из­вод­ной функ­ции , опре­де­лен­ной на ин­тер­ва­ле (-10;9).</vt:lpstr>
      <vt:lpstr> На ри­сун­ке изоб­ра­жен гра­фик про­из­вод­ной функ­ции , опре­де­лен­ной на ин­тер­ва­ле (-10;9).</vt:lpstr>
      <vt:lpstr> На ри­сун­ке изоб­ра­жен гра­фик про­из­вод­ной функ­ции , опре­де­лен­ной на ин­тер­ва­ле (-10;9).</vt:lpstr>
      <vt:lpstr>На ри­сун­ке изоб­ра­жен гра­фик про­из­вод­ной функ­ции , опре­де­лен­ной на ин­тер­ва­ле (-10;9).</vt:lpstr>
      <vt:lpstr>На ри­сун­ке изоб­ра­жен гра­фик про­из­вод­ной функ­ции , опре­де­лен­ной на ин­тер­ва­ле (-10;9).</vt:lpstr>
      <vt:lpstr>На ри­сун­ке изоб­ра­жен гра­фик про­из­вод­ной функ­ции , опре­де­лен­ной на ин­тер­ва­ле (-10;9).</vt:lpstr>
      <vt:lpstr>На ри­сун­ке изоб­ра­жен гра­фик про­из­вод­ной функ­ции , опре­де­лен­ной на ин­тер­ва­ле (-10;9).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fnk</dc:creator>
  <cp:lastModifiedBy>teacher</cp:lastModifiedBy>
  <cp:revision>131</cp:revision>
  <dcterms:created xsi:type="dcterms:W3CDTF">2014-03-25T04:31:07Z</dcterms:created>
  <dcterms:modified xsi:type="dcterms:W3CDTF">2014-04-21T10:37:47Z</dcterms:modified>
</cp:coreProperties>
</file>