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CC-330B-4ECE-B31F-81CB11CEF1EC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A397217-5221-4B6C-8D21-B742AA13E1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CC-330B-4ECE-B31F-81CB11CEF1EC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7217-5221-4B6C-8D21-B742AA13E1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CC-330B-4ECE-B31F-81CB11CEF1EC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7217-5221-4B6C-8D21-B742AA13E1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CC-330B-4ECE-B31F-81CB11CEF1EC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A397217-5221-4B6C-8D21-B742AA13E1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CC-330B-4ECE-B31F-81CB11CEF1EC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7217-5221-4B6C-8D21-B742AA13E10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CC-330B-4ECE-B31F-81CB11CEF1EC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7217-5221-4B6C-8D21-B742AA13E1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CC-330B-4ECE-B31F-81CB11CEF1EC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A397217-5221-4B6C-8D21-B742AA13E10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CC-330B-4ECE-B31F-81CB11CEF1EC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7217-5221-4B6C-8D21-B742AA13E1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CC-330B-4ECE-B31F-81CB11CEF1EC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7217-5221-4B6C-8D21-B742AA13E1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CC-330B-4ECE-B31F-81CB11CEF1EC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7217-5221-4B6C-8D21-B742AA13E1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CC-330B-4ECE-B31F-81CB11CEF1EC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7217-5221-4B6C-8D21-B742AA13E10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521ACC-330B-4ECE-B31F-81CB11CEF1EC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A397217-5221-4B6C-8D21-B742AA13E10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Вычислите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loq</a:t>
            </a:r>
            <a:r>
              <a:rPr lang="en-US" b="1" baseline="-25000" dirty="0"/>
              <a:t>2</a:t>
            </a:r>
            <a:r>
              <a:rPr lang="en-US" b="1" dirty="0"/>
              <a:t>4</a:t>
            </a:r>
            <a:endParaRPr lang="ru-RU" b="1" dirty="0"/>
          </a:p>
          <a:p>
            <a:r>
              <a:rPr lang="en-US" b="1" dirty="0"/>
              <a:t>loq</a:t>
            </a:r>
            <a:r>
              <a:rPr lang="en-US" b="1" baseline="-25000" dirty="0"/>
              <a:t>5</a:t>
            </a:r>
            <a:r>
              <a:rPr lang="en-US" b="1" dirty="0"/>
              <a:t>25</a:t>
            </a:r>
            <a:endParaRPr lang="ru-RU" b="1" dirty="0"/>
          </a:p>
          <a:p>
            <a:r>
              <a:rPr lang="en-US" b="1" dirty="0"/>
              <a:t>loq</a:t>
            </a:r>
            <a:r>
              <a:rPr lang="en-US" b="1" baseline="-25000" dirty="0"/>
              <a:t>4</a:t>
            </a:r>
            <a:r>
              <a:rPr lang="en-US" b="1" dirty="0"/>
              <a:t>16</a:t>
            </a:r>
            <a:endParaRPr lang="ru-RU" b="1" dirty="0"/>
          </a:p>
          <a:p>
            <a:r>
              <a:rPr lang="en-US" b="1" dirty="0"/>
              <a:t>loq</a:t>
            </a:r>
            <a:r>
              <a:rPr lang="en-US" b="1" baseline="-25000" dirty="0"/>
              <a:t>25</a:t>
            </a:r>
            <a:r>
              <a:rPr lang="en-US" b="1" dirty="0"/>
              <a:t>625</a:t>
            </a:r>
            <a:endParaRPr lang="ru-RU" b="1" dirty="0"/>
          </a:p>
          <a:p>
            <a:r>
              <a:rPr lang="en-US" b="1" dirty="0"/>
              <a:t>loq</a:t>
            </a:r>
            <a:r>
              <a:rPr lang="en-US" b="1" baseline="-25000" dirty="0"/>
              <a:t>6</a:t>
            </a:r>
            <a:r>
              <a:rPr lang="en-US" b="1" dirty="0"/>
              <a:t>216</a:t>
            </a:r>
            <a:endParaRPr lang="ru-RU" b="1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логарифмов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loq</a:t>
            </a:r>
            <a:r>
              <a:rPr lang="en-US" b="1" baseline="-25000" dirty="0" err="1"/>
              <a:t>a</a:t>
            </a:r>
            <a:r>
              <a:rPr lang="en-US" b="1" dirty="0"/>
              <a:t>(</a:t>
            </a:r>
            <a:r>
              <a:rPr lang="en-US" b="1" dirty="0" err="1"/>
              <a:t>b∙c</a:t>
            </a:r>
            <a:r>
              <a:rPr lang="en-US" b="1" dirty="0"/>
              <a:t>)=</a:t>
            </a:r>
            <a:r>
              <a:rPr lang="en-US" b="1" dirty="0" err="1"/>
              <a:t>loq</a:t>
            </a:r>
            <a:r>
              <a:rPr lang="en-US" b="1" baseline="-25000" dirty="0" err="1"/>
              <a:t>a</a:t>
            </a:r>
            <a:r>
              <a:rPr lang="en-US" b="1" baseline="-25000" dirty="0"/>
              <a:t> </a:t>
            </a:r>
            <a:r>
              <a:rPr lang="en-US" b="1" dirty="0" err="1"/>
              <a:t>b+loq</a:t>
            </a:r>
            <a:r>
              <a:rPr lang="en-US" b="1" baseline="-25000" dirty="0" err="1"/>
              <a:t>a</a:t>
            </a:r>
            <a:r>
              <a:rPr lang="en-US" b="1" dirty="0" err="1"/>
              <a:t>c</a:t>
            </a:r>
            <a:endParaRPr lang="ru-RU" b="1" dirty="0"/>
          </a:p>
          <a:p>
            <a:r>
              <a:rPr lang="en-US" b="1" dirty="0" err="1"/>
              <a:t>loq</a:t>
            </a:r>
            <a:r>
              <a:rPr lang="en-US" b="1" baseline="-25000" dirty="0" err="1"/>
              <a:t>a</a:t>
            </a:r>
            <a:r>
              <a:rPr lang="en-US" b="1" dirty="0"/>
              <a:t>=</a:t>
            </a:r>
            <a:r>
              <a:rPr lang="en-US" b="1" dirty="0" err="1"/>
              <a:t>loq</a:t>
            </a:r>
            <a:r>
              <a:rPr lang="en-US" b="1" baseline="-25000" dirty="0" err="1"/>
              <a:t>a</a:t>
            </a:r>
            <a:r>
              <a:rPr lang="en-US" b="1" dirty="0" err="1"/>
              <a:t>b</a:t>
            </a:r>
            <a:r>
              <a:rPr lang="en-US" b="1" dirty="0"/>
              <a:t> </a:t>
            </a:r>
            <a:r>
              <a:rPr lang="ru-RU" b="1" dirty="0"/>
              <a:t> - </a:t>
            </a:r>
            <a:r>
              <a:rPr lang="en-US" b="1" dirty="0" err="1"/>
              <a:t>loq</a:t>
            </a:r>
            <a:r>
              <a:rPr lang="en-US" b="1" baseline="-25000" dirty="0" err="1"/>
              <a:t>a</a:t>
            </a:r>
            <a:r>
              <a:rPr lang="en-US" b="1" dirty="0"/>
              <a:t> c</a:t>
            </a:r>
            <a:endParaRPr lang="ru-RU" b="1" dirty="0"/>
          </a:p>
          <a:p>
            <a:r>
              <a:rPr lang="en-US" b="1" dirty="0" err="1"/>
              <a:t>loq</a:t>
            </a:r>
            <a:r>
              <a:rPr lang="en-US" b="1" baseline="-25000" dirty="0" err="1"/>
              <a:t>a</a:t>
            </a:r>
            <a:r>
              <a:rPr lang="en-US" b="1" dirty="0" err="1"/>
              <a:t>b</a:t>
            </a:r>
            <a:r>
              <a:rPr lang="en-US" b="1" baseline="30000" dirty="0" err="1"/>
              <a:t>r</a:t>
            </a:r>
            <a:r>
              <a:rPr lang="en-US" b="1" dirty="0"/>
              <a:t>=</a:t>
            </a:r>
            <a:r>
              <a:rPr lang="en-US" b="1" dirty="0" err="1"/>
              <a:t>r∙</a:t>
            </a:r>
            <a:r>
              <a:rPr lang="en-US" b="1" dirty="0" err="1" smtClean="0"/>
              <a:t>loq</a:t>
            </a:r>
            <a:r>
              <a:rPr lang="en-US" b="1" baseline="-25000" dirty="0" err="1" smtClean="0"/>
              <a:t>a</a:t>
            </a:r>
            <a:r>
              <a:rPr lang="en-US" b="1" dirty="0" err="1" smtClean="0"/>
              <a:t>b</a:t>
            </a:r>
            <a:endParaRPr lang="ru-RU" b="1" dirty="0" smtClean="0"/>
          </a:p>
          <a:p>
            <a:r>
              <a:rPr lang="ru-RU" b="1" dirty="0" smtClean="0"/>
              <a:t>Доказательство на доске</a:t>
            </a:r>
            <a:endParaRPr lang="ru-RU" b="1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loq</a:t>
            </a:r>
            <a:r>
              <a:rPr lang="en-US" baseline="-25000" dirty="0">
                <a:solidFill>
                  <a:srgbClr val="FF0000"/>
                </a:solidFill>
              </a:rPr>
              <a:t>6 </a:t>
            </a:r>
            <a:r>
              <a:rPr lang="en-US" dirty="0">
                <a:solidFill>
                  <a:srgbClr val="FF0000"/>
                </a:solidFill>
              </a:rPr>
              <a:t>18+loq</a:t>
            </a:r>
            <a:r>
              <a:rPr lang="en-US" baseline="-25000" dirty="0">
                <a:solidFill>
                  <a:srgbClr val="FF0000"/>
                </a:solidFill>
              </a:rPr>
              <a:t>6 </a:t>
            </a:r>
            <a:r>
              <a:rPr lang="en-US" dirty="0">
                <a:solidFill>
                  <a:srgbClr val="FF0000"/>
                </a:solidFill>
              </a:rPr>
              <a:t>2=loq</a:t>
            </a:r>
            <a:r>
              <a:rPr lang="en-US" baseline="-25000" dirty="0">
                <a:solidFill>
                  <a:srgbClr val="FF0000"/>
                </a:solidFill>
              </a:rPr>
              <a:t>6 </a:t>
            </a:r>
            <a:r>
              <a:rPr lang="en-US" dirty="0">
                <a:solidFill>
                  <a:srgbClr val="FF0000"/>
                </a:solidFill>
              </a:rPr>
              <a:t>(18∙2) =loq</a:t>
            </a:r>
            <a:r>
              <a:rPr lang="en-US" baseline="-25000" dirty="0">
                <a:solidFill>
                  <a:srgbClr val="FF0000"/>
                </a:solidFill>
              </a:rPr>
              <a:t>6 </a:t>
            </a:r>
            <a:r>
              <a:rPr lang="en-US" dirty="0">
                <a:solidFill>
                  <a:srgbClr val="FF0000"/>
                </a:solidFill>
              </a:rPr>
              <a:t>36 =2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loq</a:t>
            </a:r>
            <a:r>
              <a:rPr lang="en-US" baseline="-25000" dirty="0">
                <a:solidFill>
                  <a:srgbClr val="00B050"/>
                </a:solidFill>
              </a:rPr>
              <a:t>12 </a:t>
            </a:r>
            <a:r>
              <a:rPr lang="en-US" dirty="0">
                <a:solidFill>
                  <a:srgbClr val="00B050"/>
                </a:solidFill>
              </a:rPr>
              <a:t> 48 </a:t>
            </a:r>
            <a:r>
              <a:rPr lang="ru-RU" dirty="0">
                <a:solidFill>
                  <a:srgbClr val="00B050"/>
                </a:solidFill>
              </a:rPr>
              <a:t>– </a:t>
            </a:r>
            <a:r>
              <a:rPr lang="en-US" dirty="0">
                <a:solidFill>
                  <a:srgbClr val="00B050"/>
                </a:solidFill>
              </a:rPr>
              <a:t>loq</a:t>
            </a:r>
            <a:r>
              <a:rPr lang="en-US" baseline="-25000" dirty="0">
                <a:solidFill>
                  <a:srgbClr val="00B050"/>
                </a:solidFill>
              </a:rPr>
              <a:t>12</a:t>
            </a:r>
            <a:r>
              <a:rPr lang="en-US" dirty="0">
                <a:solidFill>
                  <a:srgbClr val="00B050"/>
                </a:solidFill>
              </a:rPr>
              <a:t> 4=loq</a:t>
            </a:r>
            <a:r>
              <a:rPr lang="en-US" baseline="-25000" dirty="0">
                <a:solidFill>
                  <a:srgbClr val="00B050"/>
                </a:solidFill>
              </a:rPr>
              <a:t>12 </a:t>
            </a:r>
            <a:r>
              <a:rPr lang="en-US" dirty="0">
                <a:solidFill>
                  <a:srgbClr val="00B050"/>
                </a:solidFill>
              </a:rPr>
              <a:t>(48:4)= loq</a:t>
            </a:r>
            <a:r>
              <a:rPr lang="en-US" baseline="-25000" dirty="0">
                <a:solidFill>
                  <a:srgbClr val="00B050"/>
                </a:solidFill>
              </a:rPr>
              <a:t>12 </a:t>
            </a:r>
            <a:r>
              <a:rPr lang="en-US" dirty="0">
                <a:solidFill>
                  <a:srgbClr val="00B050"/>
                </a:solidFill>
              </a:rPr>
              <a:t>12 = 1</a:t>
            </a:r>
            <a:endParaRPr lang="ru-RU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loq</a:t>
            </a:r>
            <a:r>
              <a:rPr lang="en-US" baseline="-25000" dirty="0">
                <a:solidFill>
                  <a:srgbClr val="7030A0"/>
                </a:solidFill>
              </a:rPr>
              <a:t>3  </a:t>
            </a:r>
            <a:r>
              <a:rPr lang="en-US" dirty="0">
                <a:solidFill>
                  <a:srgbClr val="7030A0"/>
                </a:solidFill>
              </a:rPr>
              <a:t>3</a:t>
            </a:r>
            <a:r>
              <a:rPr lang="en-US" baseline="30000" dirty="0">
                <a:solidFill>
                  <a:srgbClr val="7030A0"/>
                </a:solidFill>
              </a:rPr>
              <a:t>2</a:t>
            </a:r>
            <a:r>
              <a:rPr lang="en-US" dirty="0">
                <a:solidFill>
                  <a:srgbClr val="7030A0"/>
                </a:solidFill>
              </a:rPr>
              <a:t>= 2∙loq</a:t>
            </a:r>
            <a:r>
              <a:rPr lang="en-US" baseline="-25000" dirty="0">
                <a:solidFill>
                  <a:srgbClr val="7030A0"/>
                </a:solidFill>
              </a:rPr>
              <a:t>3 </a:t>
            </a:r>
            <a:r>
              <a:rPr lang="en-US" dirty="0">
                <a:solidFill>
                  <a:srgbClr val="7030A0"/>
                </a:solidFill>
              </a:rPr>
              <a:t>3 = 2∙1 = </a:t>
            </a:r>
            <a:r>
              <a:rPr lang="en-US" dirty="0" smtClean="0">
                <a:solidFill>
                  <a:srgbClr val="7030A0"/>
                </a:solidFill>
              </a:rPr>
              <a:t>2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b="1" dirty="0" smtClean="0"/>
              <a:t>№ 290(1,3), № 291(1,3),№ 292(2,4), № 293(3,4) на уроке</a:t>
            </a:r>
          </a:p>
          <a:p>
            <a:r>
              <a:rPr lang="ru-RU" b="1" dirty="0" err="1" smtClean="0"/>
              <a:t>д</a:t>
            </a:r>
            <a:r>
              <a:rPr lang="ru-RU" b="1" dirty="0" smtClean="0"/>
              <a:t>/</a:t>
            </a:r>
            <a:r>
              <a:rPr lang="ru-RU" b="1" dirty="0" err="1" smtClean="0"/>
              <a:t>з</a:t>
            </a:r>
            <a:r>
              <a:rPr lang="ru-RU" b="1" dirty="0" smtClean="0"/>
              <a:t> №№290(2,4),291(2,4),293(1,2)</a:t>
            </a:r>
            <a:endParaRPr lang="ru-RU" b="1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</TotalTime>
  <Words>85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Вычислите </vt:lpstr>
      <vt:lpstr>Слайд 2</vt:lpstr>
      <vt:lpstr>Свойства логарифмов</vt:lpstr>
      <vt:lpstr>Примеры 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Вычислите </dc:title>
  <dc:creator>SamLab.ws</dc:creator>
  <cp:lastModifiedBy>SamLab.ws</cp:lastModifiedBy>
  <cp:revision>4</cp:revision>
  <dcterms:created xsi:type="dcterms:W3CDTF">2009-12-10T15:15:43Z</dcterms:created>
  <dcterms:modified xsi:type="dcterms:W3CDTF">2009-12-10T15:46:11Z</dcterms:modified>
</cp:coreProperties>
</file>