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health.mail.ru/disease/infarkt_miokard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632848" cy="3240359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ПЕРВАЯ ПОМОЩЬ ПРИ КРОВОТЕЧЕНИЯХ</a:t>
            </a:r>
          </a:p>
          <a:p>
            <a:pPr algn="ctr"/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2592288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ПРЕДУПРЕЖДЕНИЕ ЗАБОЛЕВАНИЙ СЕРДЦА И СОСУДОВ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3795" y="2492897"/>
            <a:ext cx="5637010" cy="34417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208911" cy="18002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НОСОВОГО КРОВОТЕЧЕНИЯ</a:t>
            </a:r>
            <a:endParaRPr lang="ru-RU" sz="4000" dirty="0"/>
          </a:p>
        </p:txBody>
      </p:sp>
      <p:pic>
        <p:nvPicPr>
          <p:cNvPr id="8194" name="Picture 2" descr="C:\Documents and Settings\Учитель\Рабочий стол\1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576064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1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04856" cy="5381469"/>
          </a:xfrm>
        </p:spPr>
        <p:txBody>
          <a:bodyPr>
            <a:normAutofit/>
          </a:bodyPr>
          <a:lstStyle/>
          <a:p>
            <a:r>
              <a:rPr lang="ru-RU" u="sng" dirty="0" smtClean="0"/>
              <a:t>1. Инфаркт миокарда – это: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з</a:t>
            </a:r>
            <a:r>
              <a:rPr lang="ru-RU" dirty="0" smtClean="0"/>
              <a:t>аболевание мышцы сердца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н</a:t>
            </a:r>
            <a:r>
              <a:rPr lang="ru-RU" dirty="0" smtClean="0"/>
              <a:t>арушение функций створчатых клапанов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у</a:t>
            </a:r>
            <a:r>
              <a:rPr lang="ru-RU" dirty="0" smtClean="0"/>
              <a:t>чащенное сердцебиение</a:t>
            </a:r>
          </a:p>
          <a:p>
            <a:r>
              <a:rPr lang="ru-RU" u="sng" dirty="0" smtClean="0"/>
              <a:t>2. Инсульт – это: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острое нарушение мозгового </a:t>
            </a:r>
            <a:r>
              <a:rPr lang="ru-RU" dirty="0" smtClean="0"/>
              <a:t>кровообращения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нарушение функций </a:t>
            </a:r>
            <a:r>
              <a:rPr lang="ru-RU" dirty="0" smtClean="0"/>
              <a:t>полулунных </a:t>
            </a:r>
            <a:r>
              <a:rPr lang="ru-RU" dirty="0"/>
              <a:t>клапанов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 smtClean="0"/>
              <a:t>замедленное сердцебиение</a:t>
            </a:r>
          </a:p>
          <a:p>
            <a:r>
              <a:rPr lang="ru-RU" u="sng" dirty="0" smtClean="0"/>
              <a:t>3. Гиподинамия –это: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и</a:t>
            </a:r>
            <a:r>
              <a:rPr lang="ru-RU" dirty="0" smtClean="0"/>
              <a:t>збыточный вес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п</a:t>
            </a:r>
            <a:r>
              <a:rPr lang="ru-RU" dirty="0" smtClean="0"/>
              <a:t>ониженная подвижность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з</a:t>
            </a:r>
            <a:r>
              <a:rPr lang="ru-RU" dirty="0" smtClean="0"/>
              <a:t>аболевание сердца</a:t>
            </a:r>
          </a:p>
          <a:p>
            <a:endParaRPr lang="ru-RU" dirty="0" smtClean="0"/>
          </a:p>
          <a:p>
            <a:pPr marL="457200" indent="-457200">
              <a:buFont typeface="+mj-lt"/>
              <a:buAutoNum type="alphaLcParenR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498835" cy="864095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ТЕСТОВОЕ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8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8" cy="5112567"/>
          </a:xfrm>
        </p:spPr>
        <p:txBody>
          <a:bodyPr/>
          <a:lstStyle/>
          <a:p>
            <a:r>
              <a:rPr lang="ru-RU" u="sng" dirty="0" smtClean="0"/>
              <a:t>4. Одним из признаков артериального кровотечения является: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н</a:t>
            </a:r>
            <a:r>
              <a:rPr lang="ru-RU" dirty="0" smtClean="0"/>
              <a:t>епрерывность струи крови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а</a:t>
            </a:r>
            <a:r>
              <a:rPr lang="ru-RU" dirty="0" smtClean="0"/>
              <a:t>лый цвет крови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т</a:t>
            </a:r>
            <a:r>
              <a:rPr lang="ru-RU" dirty="0" smtClean="0"/>
              <a:t>емный цвет крови</a:t>
            </a:r>
          </a:p>
          <a:p>
            <a:r>
              <a:rPr lang="ru-RU" u="sng" dirty="0" smtClean="0"/>
              <a:t>5. Что следует сделать при сильном венозном кровотечении?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н</a:t>
            </a:r>
            <a:r>
              <a:rPr lang="ru-RU" dirty="0" smtClean="0"/>
              <a:t>аложить давящую повязку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п</a:t>
            </a:r>
            <a:r>
              <a:rPr lang="ru-RU" dirty="0" smtClean="0"/>
              <a:t>рименить методы для остановки артериального кровотечения</a:t>
            </a:r>
          </a:p>
          <a:p>
            <a:pPr marL="457200" indent="-457200">
              <a:buFont typeface="+mj-lt"/>
              <a:buAutoNum type="alphaLcParenR"/>
            </a:pPr>
            <a:r>
              <a:rPr lang="ru-RU" dirty="0"/>
              <a:t>о</a:t>
            </a:r>
            <a:r>
              <a:rPr lang="ru-RU" dirty="0" smtClean="0"/>
              <a:t>бработать рану йодом и сделать повязку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8064895" cy="1080119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/>
              <a:t>ТЕСТОВОЕ ЗАДАНИЕ</a:t>
            </a:r>
          </a:p>
        </p:txBody>
      </p:sp>
    </p:spTree>
    <p:extLst>
      <p:ext uri="{BB962C8B-B14F-4D97-AF65-F5344CB8AC3E}">
        <p14:creationId xmlns:p14="http://schemas.microsoft.com/office/powerpoint/2010/main" val="26196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560840" cy="489654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а)</a:t>
            </a:r>
          </a:p>
          <a:p>
            <a:pPr marL="457200" indent="-457200">
              <a:buAutoNum type="arabicPeriod"/>
            </a:pPr>
            <a:r>
              <a:rPr lang="ru-RU" dirty="0"/>
              <a:t>а</a:t>
            </a:r>
            <a:r>
              <a:rPr lang="ru-RU" dirty="0" smtClean="0"/>
              <a:t>)</a:t>
            </a:r>
          </a:p>
          <a:p>
            <a:pPr marL="457200" indent="-457200">
              <a:buAutoNum type="arabicPeriod"/>
            </a:pPr>
            <a:r>
              <a:rPr lang="ru-RU" dirty="0"/>
              <a:t>б</a:t>
            </a:r>
            <a:r>
              <a:rPr lang="ru-RU" dirty="0" smtClean="0"/>
              <a:t>)</a:t>
            </a:r>
          </a:p>
          <a:p>
            <a:pPr marL="457200" indent="-457200">
              <a:buAutoNum type="arabicPeriod"/>
            </a:pPr>
            <a:r>
              <a:rPr lang="ru-RU" dirty="0"/>
              <a:t>б</a:t>
            </a:r>
            <a:r>
              <a:rPr lang="ru-RU" dirty="0" smtClean="0"/>
              <a:t>)</a:t>
            </a:r>
          </a:p>
          <a:p>
            <a:pPr marL="457200" indent="-457200">
              <a:buAutoNum type="arabicPeriod"/>
            </a:pPr>
            <a:r>
              <a:rPr lang="ru-RU" dirty="0"/>
              <a:t>а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«5» –  все ответы правильные</a:t>
            </a:r>
          </a:p>
          <a:p>
            <a:r>
              <a:rPr lang="ru-RU" dirty="0" smtClean="0"/>
              <a:t>«4» –   одна ошибка</a:t>
            </a:r>
          </a:p>
          <a:p>
            <a:r>
              <a:rPr lang="ru-RU" dirty="0" smtClean="0"/>
              <a:t>«3» - две ошибки</a:t>
            </a:r>
          </a:p>
          <a:p>
            <a:r>
              <a:rPr lang="ru-RU" dirty="0" smtClean="0"/>
              <a:t>«2» – более двух ошибок 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17581" y="692697"/>
            <a:ext cx="7498835" cy="100811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/>
              <a:t>ПРАВИЛЬНЫЕ ОТВЕТЫ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3232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064895" cy="547260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БУДТЕ ЗДОРОВЫ!!!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ПУСТЬ У ВАС НИКОГДА НЕ БОЛИТ СЕРДЦЕ!!!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СПАСИБО ЗА УРОК!!!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5" y="908720"/>
            <a:ext cx="7478216" cy="5472608"/>
          </a:xfrm>
        </p:spPr>
        <p:txBody>
          <a:bodyPr/>
          <a:lstStyle/>
          <a:p>
            <a:pPr marL="0" indent="0" algn="ctr">
              <a:buNone/>
            </a:pPr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</a:rPr>
              <a:t>Сердце </a:t>
            </a:r>
            <a:r>
              <a:rPr lang="ru-RU" sz="6000" dirty="0">
                <a:solidFill>
                  <a:schemeClr val="bg2">
                    <a:lumMod val="25000"/>
                  </a:schemeClr>
                </a:solidFill>
              </a:rPr>
              <a:t>– “маленький хозяин” организма </a:t>
            </a:r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</a:rPr>
              <a:t>человека</a:t>
            </a:r>
            <a:endParaRPr lang="ru-RU" sz="6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573016"/>
            <a:ext cx="8568951" cy="309634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>
                <a:solidFill>
                  <a:srgbClr val="002060"/>
                </a:solidFill>
                <a:effectLst/>
                <a:hlinkClick r:id="rId2"/>
              </a:rPr>
              <a:t>Инфаркт миокарда</a:t>
            </a:r>
            <a:r>
              <a:rPr lang="ru-RU" sz="3200" dirty="0">
                <a:solidFill>
                  <a:srgbClr val="002060"/>
                </a:solidFill>
                <a:effectLst/>
              </a:rPr>
              <a:t> </a:t>
            </a:r>
            <a:r>
              <a:rPr lang="ru-RU" sz="3200" dirty="0">
                <a:effectLst/>
              </a:rPr>
              <a:t>- это гибель участка сердечной мышцы, обусловленная острым нарушением кровообращения в этом участке.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1026" name="Picture 2" descr="C:\Documents and Settings\Учитель\Рабочий стол\infarkt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48680"/>
            <a:ext cx="540060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8208911" cy="25922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 smtClean="0">
                <a:solidFill>
                  <a:schemeClr val="accent4">
                    <a:lumMod val="75000"/>
                  </a:schemeClr>
                </a:solidFill>
              </a:rPr>
              <a:t>Инсульт</a:t>
            </a:r>
            <a:r>
              <a:rPr lang="ru-RU" sz="3200" dirty="0" smtClean="0"/>
              <a:t> - остро </a:t>
            </a:r>
            <a:r>
              <a:rPr lang="ru-RU" sz="3200" dirty="0"/>
              <a:t>развивающееся нарушение мозгового кровообращения, сопровождающееся повреждением ткани мозга и расстройством его функций. </a:t>
            </a:r>
          </a:p>
        </p:txBody>
      </p:sp>
      <p:pic>
        <p:nvPicPr>
          <p:cNvPr id="2050" name="Picture 2" descr="C:\Documents and Settings\Учитель\Рабочий стол\инсульт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5381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11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293096"/>
            <a:ext cx="8496944" cy="223224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Гиподинамия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3200" dirty="0">
                <a:effectLst/>
                <a:latin typeface="Times New Roman"/>
                <a:ea typeface="Times New Roman"/>
              </a:rPr>
              <a:t>(пониженная подвижность) — нарушение функций 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организм при </a:t>
            </a:r>
            <a:r>
              <a:rPr lang="ru-RU" sz="3200" dirty="0">
                <a:effectLst/>
                <a:latin typeface="Times New Roman"/>
                <a:ea typeface="Times New Roman"/>
              </a:rPr>
              <a:t>ограничении двигательной активности, снижении силы сокращения мышц. </a:t>
            </a:r>
            <a:endParaRPr lang="ru-RU" sz="3200" dirty="0"/>
          </a:p>
        </p:txBody>
      </p:sp>
      <p:pic>
        <p:nvPicPr>
          <p:cNvPr id="3074" name="Picture 2" descr="C:\Documents and Settings\Учитель\Рабочий стол\obezite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19" y="731838"/>
            <a:ext cx="4227961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5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44644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16633"/>
            <a:ext cx="8208911" cy="136815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>
                <a:solidFill>
                  <a:srgbClr val="000000"/>
                </a:solidFill>
                <a:effectLst/>
              </a:rPr>
              <a:t>Факторы</a:t>
            </a:r>
            <a:r>
              <a:rPr lang="ru-RU" sz="4000" dirty="0">
                <a:solidFill>
                  <a:srgbClr val="000000"/>
                </a:solidFill>
                <a:effectLst/>
              </a:rPr>
              <a:t> риска </a:t>
            </a:r>
            <a:r>
              <a:rPr lang="ru-RU" sz="4000" dirty="0" smtClean="0">
                <a:solidFill>
                  <a:srgbClr val="000000"/>
                </a:solidFill>
                <a:effectLst/>
              </a:rPr>
              <a:t>заболеваний </a:t>
            </a:r>
            <a:br>
              <a:rPr lang="ru-RU" sz="4000" dirty="0" smtClean="0">
                <a:solidFill>
                  <a:srgbClr val="000000"/>
                </a:solidFill>
                <a:effectLst/>
              </a:rPr>
            </a:br>
            <a:r>
              <a:rPr lang="ru-RU" sz="4000" dirty="0" smtClean="0">
                <a:solidFill>
                  <a:srgbClr val="000000"/>
                </a:solidFill>
                <a:effectLst/>
              </a:rPr>
              <a:t>кровообращения</a:t>
            </a:r>
            <a:r>
              <a:rPr lang="ru-RU" sz="4000" dirty="0">
                <a:solidFill>
                  <a:srgbClr val="000000"/>
                </a:solidFill>
                <a:effectLst/>
              </a:rPr>
              <a:t/>
            </a:r>
            <a:br>
              <a:rPr lang="ru-RU" sz="4000" dirty="0">
                <a:solidFill>
                  <a:srgbClr val="000000"/>
                </a:solidFill>
                <a:effectLst/>
              </a:rPr>
            </a:br>
            <a:r>
              <a:rPr lang="ru-RU" dirty="0">
                <a:solidFill>
                  <a:srgbClr val="000000"/>
                </a:solidFill>
                <a:effectLst/>
              </a:rPr>
              <a:t> </a:t>
            </a:r>
            <a:br>
              <a:rPr lang="ru-RU" dirty="0">
                <a:solidFill>
                  <a:srgbClr val="000000"/>
                </a:solidFill>
                <a:effectLst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68808"/>
              </p:ext>
            </p:extLst>
          </p:nvPr>
        </p:nvGraphicFramePr>
        <p:xfrm>
          <a:off x="395536" y="1484784"/>
          <a:ext cx="8352927" cy="5191174"/>
        </p:xfrm>
        <a:graphic>
          <a:graphicData uri="http://schemas.openxmlformats.org/drawingml/2006/table">
            <a:tbl>
              <a:tblPr/>
              <a:tblGrid>
                <a:gridCol w="2784309"/>
                <a:gridCol w="2784309"/>
                <a:gridCol w="2784309"/>
              </a:tblGrid>
              <a:tr h="44118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Факторы риска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Влияние на органы кровообращения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</a:rPr>
                        <a:t>Болезни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80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8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8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8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Нездоровое питание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4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избыток жиров и холестерина ухудшает работу сосудов и питание органов, в том числе и сердца.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4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атеросклероз, гипертония, инфаркт миокарда, </a:t>
                      </a:r>
                      <a:r>
                        <a:rPr lang="ru-RU" sz="1200" dirty="0" smtClean="0">
                          <a:effectLst/>
                        </a:rPr>
                        <a:t>инсульт</a:t>
                      </a:r>
                      <a:endParaRPr lang="ru-RU" sz="1200" dirty="0">
                        <a:effectLst/>
                      </a:endParaRP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8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7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Курение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A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Никотин вызывает спазм сосудов, и ткани организма получают мало питательных веществ и кислорода. Сердце работает с большим напряжением.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A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тромбофлебит, атеросклероз, ишемическая болезнь сердца, инфаркт миокарда и др.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717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Употребление алкоголя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6F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F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6E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F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Алкоголь разрушает клетки сердечной мышцы, они теряют эластичность, коронарные сосуды поражаются атеросклерозом и сердце работает на пределе возможностей.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6F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ишемическая болезнь сердца</a:t>
                      </a:r>
                    </a:p>
                    <a:p>
                      <a:pPr algn="l"/>
                      <a:r>
                        <a:rPr lang="ru-RU" sz="1200" dirty="0">
                          <a:effectLst/>
                        </a:rPr>
                        <a:t>инфаркт миокарда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668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Стресс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F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Возрастают частота пульса, артериальное давление, скорость кровотока, повышается температура тела.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Гипертония</a:t>
                      </a:r>
                    </a:p>
                    <a:p>
                      <a:pPr algn="l"/>
                      <a:r>
                        <a:rPr lang="ru-RU" sz="1200" dirty="0">
                          <a:effectLst/>
                        </a:rPr>
                        <a:t>инфаркт </a:t>
                      </a:r>
                      <a:r>
                        <a:rPr lang="ru-RU" sz="1200" dirty="0" smtClean="0">
                          <a:effectLst/>
                        </a:rPr>
                        <a:t>миокарда,</a:t>
                      </a:r>
                      <a:endParaRPr lang="ru-RU" sz="1200" dirty="0">
                        <a:effectLst/>
                      </a:endParaRPr>
                    </a:p>
                    <a:p>
                      <a:pPr algn="l"/>
                      <a:r>
                        <a:rPr lang="ru-RU" sz="1200" dirty="0">
                          <a:effectLst/>
                        </a:rPr>
                        <a:t>инсульт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266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Гиподинамия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6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Недостаток движения оказывается причиной нарушений в деятельности сердца, ухудшает циркуляцию крови и лимфы. Сердце не готово к нагрузкам.</a:t>
                      </a: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6030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атеросклероз</a:t>
                      </a:r>
                    </a:p>
                    <a:p>
                      <a:pPr algn="l"/>
                      <a:endParaRPr lang="ru-RU" sz="1200" dirty="0">
                        <a:effectLst/>
                      </a:endParaRPr>
                    </a:p>
                  </a:txBody>
                  <a:tcPr marL="15796" marR="15796" marT="10530" marB="10530" anchor="ctr">
                    <a:lnL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602038" y="731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16633"/>
            <a:ext cx="8424935" cy="144015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>
                <a:effectLst/>
              </a:rPr>
              <a:t>Первая помощь при 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r>
              <a:rPr lang="ru-RU" sz="4400" dirty="0" smtClean="0">
                <a:effectLst/>
              </a:rPr>
              <a:t>кровотечениях</a:t>
            </a:r>
            <a:endParaRPr lang="ru-RU" sz="4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3448"/>
              </p:ext>
            </p:extLst>
          </p:nvPr>
        </p:nvGraphicFramePr>
        <p:xfrm>
          <a:off x="323530" y="1988840"/>
          <a:ext cx="8496942" cy="4396937"/>
        </p:xfrm>
        <a:graphic>
          <a:graphicData uri="http://schemas.openxmlformats.org/drawingml/2006/table">
            <a:tbl>
              <a:tblPr/>
              <a:tblGrid>
                <a:gridCol w="2832314"/>
                <a:gridCol w="2832314"/>
                <a:gridCol w="283231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Виды кровотечений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Признаки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18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18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18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Помощь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8018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1A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1A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1A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55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Капиллярное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кровь сочится со всей поверхности раны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18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обработать рану и наложить стерильную повязку.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1A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6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Венозное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C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кровь более темная, не пульсирует, вытекает спокойно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C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обработать рану и наложить стерильную давящую повязку. 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22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Артериальное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2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кровь ярко-красного цвета и всегда пульсирует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2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наложить жгут выше места ранения, обработать рану и наложить стерильную повязку.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2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00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Носовое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8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effectLst/>
                        </a:rPr>
                        <a:t>возникает в результате травмы, при повышении или понижении артериального давления</a:t>
                      </a:r>
                    </a:p>
                    <a:p>
                      <a:pPr algn="just"/>
                      <a:r>
                        <a:rPr lang="ru-RU" sz="1600">
                          <a:effectLst/>
                        </a:rPr>
                        <a:t> 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805D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</a:rPr>
                        <a:t>1) сесть, слегка наклонив туловище вперед,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2) положить холод на переносицу,</a:t>
                      </a:r>
                    </a:p>
                    <a:p>
                      <a:pPr algn="just"/>
                      <a:r>
                        <a:rPr lang="ru-RU" sz="1600" dirty="0">
                          <a:effectLst/>
                        </a:rPr>
                        <a:t>3) ввести в ноздри тампоны с перекисью водорода</a:t>
                      </a:r>
                    </a:p>
                  </a:txBody>
                  <a:tcPr marL="32578" marR="32578" marT="21719" marB="21719" anchor="ctr">
                    <a:lnL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1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8313" y="1628775"/>
            <a:ext cx="8280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844825"/>
            <a:ext cx="8064896" cy="40898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16633"/>
            <a:ext cx="8496943" cy="180019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/>
              <a:t>ПРИЕМЫ ОСТАНОВКИ КРОВОТЕЧЕНИЯ В АРТЕРИЯХ</a:t>
            </a:r>
            <a:endParaRPr lang="ru-RU" sz="4000" dirty="0"/>
          </a:p>
        </p:txBody>
      </p:sp>
      <p:pic>
        <p:nvPicPr>
          <p:cNvPr id="6146" name="Picture 2" descr="C:\Documents and Settings\Учитель\Рабочий стол\me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136904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2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3795" y="1628801"/>
            <a:ext cx="5637010" cy="43058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208911" cy="1512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/>
              <a:t>НАЛОЖЕНИЕ ЗАКРУТКИ</a:t>
            </a:r>
            <a:endParaRPr lang="ru-RU" sz="4400" dirty="0"/>
          </a:p>
        </p:txBody>
      </p:sp>
      <p:pic>
        <p:nvPicPr>
          <p:cNvPr id="7170" name="Picture 2" descr="C:\Documents and Settings\Учитель\Рабочий стол\1317998394010022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42493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15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</TotalTime>
  <Words>346</Words>
  <Application>Microsoft Office PowerPoint</Application>
  <PresentationFormat>Экран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ПРЕДУПРЕЖДЕНИЕ ЗАБОЛЕВАНИЙ СЕРДЦА И СОСУДОВ</vt:lpstr>
      <vt:lpstr>Сердце – “маленький хозяин” организма человека</vt:lpstr>
      <vt:lpstr>Инфаркт миокарда - это гибель участка сердечной мышцы, обусловленная острым нарушением кровообращения в этом участке. </vt:lpstr>
      <vt:lpstr>Инсульт - остро развивающееся нарушение мозгового кровообращения, сопровождающееся повреждением ткани мозга и расстройством его функций. </vt:lpstr>
      <vt:lpstr>Гиподинамия (пониженная подвижность) — нарушение функций организм при ограничении двигательной активности, снижении силы сокращения мышц. </vt:lpstr>
      <vt:lpstr>Факторы риска заболеваний  кровообращения   </vt:lpstr>
      <vt:lpstr>Первая помощь при  кровотечениях</vt:lpstr>
      <vt:lpstr>ПРИЕМЫ ОСТАНОВКИ КРОВОТЕЧЕНИЯ В АРТЕРИЯХ</vt:lpstr>
      <vt:lpstr>НАЛОЖЕНИЕ ЗАКРУТКИ</vt:lpstr>
      <vt:lpstr> НОСОВОГО КРОВОТЕЧЕНИЯ</vt:lpstr>
      <vt:lpstr>ТЕСТОВОЕ ЗАДАНИЕ</vt:lpstr>
      <vt:lpstr>ТЕСТОВОЕ ЗАДАНИЕ</vt:lpstr>
      <vt:lpstr>ПРАВИЛЬНЫЕ ОТВЕТЫ</vt:lpstr>
      <vt:lpstr>БУДТЕ ЗДОРОВЫ!!!  ПУСТЬ У ВАС НИКОГДА НЕ БОЛИТ СЕРДЦЕ!!!  СПАСИБО ЗА УРОК!!!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ПРЕДУПРЕЖДЕНИЕ ЗАБОЛЕВАНИЙ СЕРДЦА И СОСУДОВ</dc:title>
  <cp:lastModifiedBy>Катренко</cp:lastModifiedBy>
  <cp:revision>11</cp:revision>
  <dcterms:modified xsi:type="dcterms:W3CDTF">2012-11-23T01:54:07Z</dcterms:modified>
</cp:coreProperties>
</file>