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59" r:id="rId3"/>
    <p:sldId id="261" r:id="rId4"/>
    <p:sldId id="262" r:id="rId5"/>
    <p:sldId id="265" r:id="rId6"/>
    <p:sldId id="266" r:id="rId7"/>
    <p:sldId id="263" r:id="rId8"/>
    <p:sldId id="267" r:id="rId9"/>
    <p:sldId id="268" r:id="rId10"/>
    <p:sldId id="269" r:id="rId11"/>
    <p:sldId id="270" r:id="rId12"/>
    <p:sldId id="271" r:id="rId13"/>
    <p:sldId id="264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  <a:srgbClr val="D0D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годы</c:v>
                </c:pt>
              </c:strCache>
            </c:strRef>
          </c:tx>
          <c:invertIfNegative val="0"/>
          <c:val>
            <c:numRef>
              <c:f>Лист1!$A$2:$A$7</c:f>
              <c:numCache>
                <c:formatCode>General</c:formatCode>
                <c:ptCount val="6"/>
                <c:pt idx="0">
                  <c:v>1991</c:v>
                </c:pt>
                <c:pt idx="1">
                  <c:v>1996</c:v>
                </c:pt>
                <c:pt idx="2">
                  <c:v>2000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возраст 0-17</c:v>
                </c:pt>
              </c:strCache>
            </c:strRef>
          </c:tx>
          <c:invertIfNegative val="0"/>
          <c:val>
            <c:numRef>
              <c:f>Лист1!$B$2:$B$7</c:f>
              <c:numCache>
                <c:formatCode>General</c:formatCode>
                <c:ptCount val="6"/>
                <c:pt idx="0">
                  <c:v>40081</c:v>
                </c:pt>
                <c:pt idx="1">
                  <c:v>37570</c:v>
                </c:pt>
                <c:pt idx="2">
                  <c:v>33902</c:v>
                </c:pt>
                <c:pt idx="3">
                  <c:v>25850</c:v>
                </c:pt>
                <c:pt idx="4">
                  <c:v>23579</c:v>
                </c:pt>
                <c:pt idx="5">
                  <c:v>23092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491264"/>
        <c:axId val="212509440"/>
      </c:barChart>
      <c:catAx>
        <c:axId val="212491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509440"/>
        <c:crosses val="autoZero"/>
        <c:auto val="1"/>
        <c:lblAlgn val="ctr"/>
        <c:lblOffset val="100"/>
        <c:noMultiLvlLbl val="0"/>
      </c:catAx>
      <c:valAx>
        <c:axId val="212509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2491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4EFB7-49DE-4CF7-B683-E75B7AFCECD0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79E9-517D-4F21-AD89-FA3D094CC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79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79E9-517D-4F21-AD89-FA3D094CCC7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07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9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6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6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1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8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9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1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100000">
              <a:srgbClr val="9CB86E">
                <a:lumMod val="65000"/>
                <a:lumOff val="35000"/>
              </a:srgb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97C5-D100-4A6D-BF0D-DF75D5F152C7}" type="datetimeFigureOut">
              <a:rPr lang="ru-RU" smtClean="0"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0196-95D2-4CF3-9554-35179C4F0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97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9640" y="1700808"/>
            <a:ext cx="64807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Times New Roman"/>
                <a:ea typeface="Times New Roman"/>
              </a:rPr>
              <a:t>«Формирование здорового образа жизни на уроках биологии»</a:t>
            </a:r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CC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6381328"/>
            <a:ext cx="25922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Санкт-Петербург – 2012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7"/>
            <a:ext cx="1125224" cy="1296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24128" y="458112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Николаева </a:t>
            </a:r>
            <a:r>
              <a:rPr lang="ru-RU" dirty="0" smtClean="0"/>
              <a:t>Ирина Сергеевна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476672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ГБОУ НПО АМПЛ-77</a:t>
            </a:r>
          </a:p>
        </p:txBody>
      </p:sp>
    </p:spTree>
    <p:extLst>
      <p:ext uri="{BB962C8B-B14F-4D97-AF65-F5344CB8AC3E}">
        <p14:creationId xmlns:p14="http://schemas.microsoft.com/office/powerpoint/2010/main" val="325293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>
                <a:latin typeface="Times New Roman"/>
                <a:ea typeface="Times New Roman"/>
              </a:rPr>
              <a:t>Цель </a:t>
            </a:r>
            <a:r>
              <a:rPr lang="ru-RU" sz="4000" u="sng" dirty="0" err="1">
                <a:latin typeface="Times New Roman"/>
                <a:ea typeface="Times New Roman"/>
              </a:rPr>
              <a:t>здоровьесберегающих</a:t>
            </a:r>
            <a:r>
              <a:rPr lang="ru-RU" sz="4000" u="sng" dirty="0">
                <a:latin typeface="Times New Roman"/>
                <a:ea typeface="Times New Roman"/>
              </a:rPr>
              <a:t> </a:t>
            </a:r>
            <a:r>
              <a:rPr lang="ru-RU" sz="4000" dirty="0">
                <a:latin typeface="Times New Roman"/>
                <a:ea typeface="Times New Roman"/>
              </a:rPr>
              <a:t>образовательных технологий обучения - </a:t>
            </a:r>
            <a:r>
              <a:rPr lang="ru-RU" sz="4000" u="sng" dirty="0">
                <a:latin typeface="Times New Roman"/>
                <a:ea typeface="Times New Roman"/>
              </a:rPr>
              <a:t>обеспечить</a:t>
            </a:r>
            <a:r>
              <a:rPr lang="ru-RU" sz="4000" dirty="0">
                <a:latin typeface="Times New Roman"/>
                <a:ea typeface="Times New Roman"/>
              </a:rPr>
              <a:t> школьнику </a:t>
            </a:r>
            <a:r>
              <a:rPr lang="ru-RU" sz="4000" u="sng" dirty="0">
                <a:latin typeface="Times New Roman"/>
                <a:ea typeface="Times New Roman"/>
              </a:rPr>
              <a:t>возможность сохранения здоровья </a:t>
            </a:r>
            <a:r>
              <a:rPr lang="ru-RU" sz="4000" dirty="0">
                <a:latin typeface="Times New Roman"/>
                <a:ea typeface="Times New Roman"/>
              </a:rPr>
              <a:t>за период обучения в школе, сформировать у него необходимые знания, умения и навыки по здоровому образу жизни, научить использовать полученные знания в повседневной жизни.</a:t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005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 err="1">
                <a:latin typeface="Times New Roman"/>
                <a:ea typeface="Times New Roman"/>
              </a:rPr>
              <a:t>Здоровьесозидающий</a:t>
            </a:r>
            <a:r>
              <a:rPr lang="ru-RU" sz="4000" u="sng" dirty="0">
                <a:latin typeface="Times New Roman"/>
                <a:ea typeface="Times New Roman"/>
              </a:rPr>
              <a:t> подход </a:t>
            </a:r>
            <a:r>
              <a:rPr lang="ru-RU" sz="4000" dirty="0">
                <a:latin typeface="Times New Roman"/>
                <a:ea typeface="Times New Roman"/>
              </a:rPr>
              <a:t>к образованию</a:t>
            </a:r>
            <a:r>
              <a:rPr lang="ru-RU" sz="4000" b="1" dirty="0">
                <a:latin typeface="Times New Roman"/>
                <a:ea typeface="Times New Roman"/>
              </a:rPr>
              <a:t> - </a:t>
            </a:r>
            <a:r>
              <a:rPr lang="ru-RU" sz="4000" dirty="0">
                <a:latin typeface="Times New Roman"/>
                <a:ea typeface="Times New Roman"/>
              </a:rPr>
              <a:t>подход, подчеркивающий развивающий и формирующий характер влияния образования на здоровье участников образовательного процесса.</a:t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2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77297" y="2333832"/>
            <a:ext cx="28818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Условия для оздоровления учащихся, ослабленных наиболее распространенными, в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социально обусловленными болезнями 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выявление групп риска;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-разработка рекомендаций по их обучению, а также интеграции детей с ОВЗ и детей-инвалидов;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разработка и реализация </a:t>
            </a:r>
            <a:r>
              <a:rPr lang="ru-RU" sz="1400" dirty="0" smtClean="0">
                <a:solidFill>
                  <a:prstClr val="black"/>
                </a:solidFill>
                <a:latin typeface="Century Schoolbook"/>
              </a:rPr>
              <a:t>профилактических </a:t>
            </a:r>
            <a:r>
              <a:rPr lang="ru-RU" sz="1400" dirty="0">
                <a:solidFill>
                  <a:prstClr val="black"/>
                </a:solidFill>
                <a:latin typeface="Century Schoolbook"/>
              </a:rPr>
              <a:t>и коррекционных оздоровительных программ; 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психологическое сопровождение;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социальная защита и помощь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4090" y="2188054"/>
            <a:ext cx="23142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Условия, обеспечивающие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здоровьесозидающий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безопасный характер образовательного  процесса: 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</a:t>
            </a:r>
            <a:r>
              <a:rPr lang="ru-RU" sz="1400" dirty="0" err="1">
                <a:solidFill>
                  <a:prstClr val="black"/>
                </a:solidFill>
                <a:latin typeface="Century Schoolbook"/>
              </a:rPr>
              <a:t>здоровьесберегающие</a:t>
            </a:r>
            <a:r>
              <a:rPr lang="ru-RU" sz="1400" dirty="0">
                <a:solidFill>
                  <a:prstClr val="black"/>
                </a:solidFill>
                <a:latin typeface="Century Schoolbook"/>
              </a:rPr>
              <a:t> образовательные технологии;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научно обоснованный учебный режим;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обеспечение двигательной активности;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санитарно-гигиеническое обеспечение;</a:t>
            </a:r>
          </a:p>
          <a:p>
            <a:pPr lvl="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1400" dirty="0">
                <a:solidFill>
                  <a:prstClr val="black"/>
                </a:solidFill>
                <a:latin typeface="Century Schoolbook"/>
              </a:rPr>
              <a:t>- условия для здорового питания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938502" y="2557598"/>
            <a:ext cx="20882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Повышение культуры здоровья как компонента общей культуры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учащихся,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педагогов, родителей и формирование на ее основе готовности к сохранению и укреплению своего здоровья и здоровья других людей</a:t>
            </a:r>
          </a:p>
        </p:txBody>
      </p:sp>
      <p:sp>
        <p:nvSpPr>
          <p:cNvPr id="21" name="Рамка 20"/>
          <p:cNvSpPr/>
          <p:nvPr/>
        </p:nvSpPr>
        <p:spPr>
          <a:xfrm>
            <a:off x="5321925" y="1906608"/>
            <a:ext cx="3792579" cy="4781622"/>
          </a:xfrm>
          <a:prstGeom prst="fra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-14253" y="1954723"/>
            <a:ext cx="2771800" cy="4837088"/>
          </a:xfrm>
          <a:prstGeom prst="fra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2680880" y="2188054"/>
            <a:ext cx="2690116" cy="3506237"/>
          </a:xfrm>
          <a:prstGeom prst="fra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78009" y="123756"/>
            <a:ext cx="9036496" cy="1412771"/>
          </a:xfrm>
          <a:prstGeom prst="fra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9926" y="291532"/>
            <a:ext cx="8905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ru-RU" sz="2800" b="1" spc="120" dirty="0" err="1">
                <a:latin typeface="Times New Roman" pitchFamily="18" charset="0"/>
                <a:cs typeface="Times New Roman" pitchFamily="18" charset="0"/>
              </a:rPr>
              <a:t>Здоровьесозидающая</a:t>
            </a:r>
            <a:r>
              <a:rPr lang="ru-RU" sz="2800" b="1" spc="120" dirty="0">
                <a:latin typeface="Times New Roman" pitchFamily="18" charset="0"/>
                <a:cs typeface="Times New Roman" pitchFamily="18" charset="0"/>
              </a:rPr>
              <a:t> среда ОУ </a:t>
            </a:r>
            <a:r>
              <a:rPr lang="ru-RU" b="1" spc="120" dirty="0">
                <a:latin typeface="Times New Roman" pitchFamily="18" charset="0"/>
                <a:cs typeface="Times New Roman" pitchFamily="18" charset="0"/>
              </a:rPr>
              <a:t>- совокупность условий, способствующих сохранению и укреплению здоровья, формированию здорового образа жизни</a:t>
            </a:r>
          </a:p>
        </p:txBody>
      </p:sp>
      <p:sp>
        <p:nvSpPr>
          <p:cNvPr id="26" name="Блок-схема: объединение 25"/>
          <p:cNvSpPr/>
          <p:nvPr/>
        </p:nvSpPr>
        <p:spPr>
          <a:xfrm>
            <a:off x="3775477" y="1617538"/>
            <a:ext cx="576064" cy="531828"/>
          </a:xfrm>
          <a:prstGeom prst="flowChartMerg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270" y="1600952"/>
            <a:ext cx="251887" cy="30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45" y="1577094"/>
            <a:ext cx="254403" cy="30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66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 animBg="1"/>
      <p:bldP spid="24" grpId="0" animBg="1"/>
      <p:bldP spid="23" grpId="0" animBg="1"/>
      <p:bldP spid="25" grpId="0" animBg="1"/>
      <p:bldP spid="20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78009" y="123756"/>
            <a:ext cx="9036496" cy="2225124"/>
          </a:xfrm>
          <a:prstGeom prst="fra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59155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19050" algn="ctr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Здоровьесозидающая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деятельность педагога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природосообразный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индивидуальный стиль субъектной деятельности на основе смысловой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ведущий к обеспечению собственного здоровья педагога и здоровья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обучающихся.</a:t>
            </a:r>
            <a:r>
              <a:rPr lang="ru-RU" sz="2400" dirty="0" smtClean="0">
                <a:latin typeface="Century Schoolbook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92" y="2492896"/>
            <a:ext cx="4542505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4257827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0253" y="3050387"/>
            <a:ext cx="3096344" cy="32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F39D"/>
              </a:buClr>
              <a:tabLst>
                <a:tab pos="357188" algn="l"/>
              </a:tabLst>
            </a:pPr>
            <a:r>
              <a:rPr kumimoji="1" lang="ru-RU" b="1" dirty="0">
                <a:latin typeface="Century Schoolbook"/>
                <a:cs typeface="Arial" charset="0"/>
              </a:rPr>
              <a:t>Личностная составляющая: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  <a:tabLst>
                <a:tab pos="357188" algn="l"/>
              </a:tabLst>
            </a:pP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Осознание педагогом проблем собственного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здоровья.</a:t>
            </a:r>
            <a:endParaRPr lang="en-US" dirty="0">
              <a:solidFill>
                <a:prstClr val="black"/>
              </a:solidFill>
              <a:latin typeface="Century Schoolbook"/>
              <a:cs typeface="Arial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  <a:tabLst>
                <a:tab pos="357188" algn="l"/>
              </a:tabLst>
            </a:pPr>
            <a:r>
              <a:rPr lang="en-US" dirty="0">
                <a:solidFill>
                  <a:prstClr val="black"/>
                </a:solidFill>
                <a:latin typeface="Century Schoolbook"/>
                <a:cs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Понимание зависимости здоровья от образа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жизни.</a:t>
            </a:r>
            <a:endParaRPr lang="en-US" dirty="0">
              <a:solidFill>
                <a:prstClr val="black"/>
              </a:solidFill>
              <a:latin typeface="Century Schoolbook"/>
              <a:cs typeface="Arial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  <a:tabLst>
                <a:tab pos="357188" algn="l"/>
              </a:tabLst>
            </a:pPr>
            <a:r>
              <a:rPr lang="en-US" dirty="0">
                <a:solidFill>
                  <a:prstClr val="black"/>
                </a:solidFill>
                <a:latin typeface="Century Schoolbook"/>
                <a:cs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Наличие знаний о формировании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ЗОЖ.</a:t>
            </a:r>
            <a:endParaRPr lang="en-US" dirty="0">
              <a:solidFill>
                <a:prstClr val="black"/>
              </a:solidFill>
              <a:latin typeface="Century Schoolbook"/>
              <a:cs typeface="Arial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  <a:tabLst>
                <a:tab pos="357188" algn="l"/>
              </a:tabLst>
            </a:pP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Деятельность по его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осуществлению.</a:t>
            </a:r>
            <a:endParaRPr lang="ru-RU" dirty="0">
              <a:solidFill>
                <a:prstClr val="black"/>
              </a:solidFill>
              <a:latin typeface="Century Schoolbook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16325" y="3002468"/>
            <a:ext cx="3372099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F39D"/>
              </a:buClr>
            </a:pPr>
            <a:r>
              <a:rPr kumimoji="1" lang="ru-RU" b="1" dirty="0">
                <a:latin typeface="Century Schoolbook"/>
                <a:cs typeface="Arial" charset="0"/>
              </a:rPr>
              <a:t>Профессиональная составляющая: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</a:pPr>
            <a:r>
              <a:rPr lang="ru-RU" dirty="0">
                <a:latin typeface="Century Schoolbook"/>
                <a:cs typeface="Arial" charset="0"/>
              </a:rPr>
              <a:t>Осознание проблемы </a:t>
            </a: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здоровья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обучающихся.</a:t>
            </a:r>
            <a:endParaRPr lang="ru-RU" dirty="0">
              <a:solidFill>
                <a:prstClr val="black"/>
              </a:solidFill>
              <a:latin typeface="Century Schoolbook"/>
              <a:cs typeface="Arial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</a:pP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 Желание заниматься этой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работой.</a:t>
            </a:r>
            <a:endParaRPr lang="ru-RU" dirty="0">
              <a:solidFill>
                <a:prstClr val="black"/>
              </a:solidFill>
              <a:latin typeface="Century Schoolbook"/>
              <a:cs typeface="Arial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</a:pP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 Наличие знаний об обеспечении здоровья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обучающихся</a:t>
            </a: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39D"/>
              </a:buClr>
            </a:pP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 Собственная деятельность по обеспечению здоровья </a:t>
            </a:r>
            <a:r>
              <a:rPr lang="ru-RU" dirty="0" smtClean="0">
                <a:solidFill>
                  <a:prstClr val="black"/>
                </a:solidFill>
                <a:latin typeface="Century Schoolbook"/>
                <a:cs typeface="Arial" charset="0"/>
              </a:rPr>
              <a:t>обучающихся</a:t>
            </a:r>
            <a:r>
              <a:rPr lang="ru-RU" dirty="0">
                <a:solidFill>
                  <a:prstClr val="black"/>
                </a:solidFill>
                <a:latin typeface="Century Schoolbook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699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64096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Учебный проект « Основы здорового образа жизни».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Arial Unicode MS"/>
              </a:rPr>
              <a:t>Цель </a:t>
            </a:r>
            <a:r>
              <a:rPr lang="ru-RU" b="1" dirty="0">
                <a:solidFill>
                  <a:srgbClr val="333333"/>
                </a:solidFill>
                <a:latin typeface="Times New Roman"/>
                <a:ea typeface="Arial Unicode MS"/>
              </a:rPr>
              <a:t>проекта:</a:t>
            </a:r>
            <a:endParaRPr lang="ru-RU" sz="1600" dirty="0"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latin typeface="Times New Roman"/>
                <a:ea typeface="Times New Roman"/>
              </a:rPr>
              <a:t>формирование </a:t>
            </a:r>
            <a:r>
              <a:rPr lang="ru-RU" dirty="0">
                <a:latin typeface="Times New Roman"/>
                <a:ea typeface="Times New Roman"/>
              </a:rPr>
              <a:t>культуры здорового образа жизни (ЗОЖ) в молодежной      </a:t>
            </a:r>
            <a:r>
              <a:rPr lang="ru-RU" dirty="0" smtClean="0">
                <a:latin typeface="Times New Roman"/>
                <a:ea typeface="Times New Roman"/>
              </a:rPr>
              <a:t>среде и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личной ответственности за состояние своего здоровья и здоровья окружающих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людей.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Задачи проекта: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i="1" u="sng" dirty="0">
                <a:latin typeface="Times New Roman"/>
                <a:ea typeface="Times New Roman"/>
              </a:rPr>
              <a:t>Личностные</a:t>
            </a:r>
            <a:r>
              <a:rPr lang="ru-RU" dirty="0">
                <a:latin typeface="Times New Roman"/>
                <a:ea typeface="Times New Roman"/>
              </a:rPr>
              <a:t>: воспитывать умение работать самостоятельно. </a:t>
            </a:r>
          </a:p>
          <a:p>
            <a:pPr>
              <a:spcAft>
                <a:spcPts val="0"/>
              </a:spcAft>
            </a:pPr>
            <a:r>
              <a:rPr lang="ru-RU" b="1" i="1" u="sng" dirty="0" err="1">
                <a:latin typeface="Times New Roman"/>
                <a:ea typeface="Times New Roman"/>
              </a:rPr>
              <a:t>Метапредметные</a:t>
            </a:r>
            <a:r>
              <a:rPr lang="ru-RU" b="1" i="1" u="sng" dirty="0"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пропагандировать отказ от алкоголя, табака, наркотиков,  показывая преимущество здорового образа жизни;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- воспитывать активную жизненную позицию;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научиться интегрировать полученные знания, развивать навыки       публичного выступления, умения вести дискуссию.</a:t>
            </a:r>
          </a:p>
          <a:p>
            <a:pPr>
              <a:spcAft>
                <a:spcPts val="0"/>
              </a:spcAft>
            </a:pPr>
            <a:r>
              <a:rPr lang="ru-RU" b="1" i="1" u="sng" dirty="0">
                <a:latin typeface="Times New Roman"/>
                <a:ea typeface="Times New Roman"/>
              </a:rPr>
              <a:t>Предметные</a:t>
            </a:r>
            <a:r>
              <a:rPr lang="ru-RU" dirty="0">
                <a:latin typeface="Times New Roman"/>
                <a:ea typeface="Times New Roman"/>
              </a:rPr>
              <a:t>: используя ИКТ показать воздействие вредных привычек на организм   </a:t>
            </a:r>
            <a:r>
              <a:rPr lang="ru-RU" dirty="0" smtClean="0">
                <a:latin typeface="Times New Roman"/>
                <a:ea typeface="Times New Roman"/>
              </a:rPr>
              <a:t>человека.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  <a:r>
              <a:rPr lang="ru-RU" b="1" u="sng" dirty="0" err="1" smtClean="0">
                <a:latin typeface="Times New Roman"/>
                <a:ea typeface="Times New Roman"/>
              </a:rPr>
              <a:t>Здоровьесозидающие</a:t>
            </a:r>
            <a:r>
              <a:rPr lang="ru-RU" b="1" dirty="0" smtClean="0">
                <a:latin typeface="Times New Roman"/>
                <a:ea typeface="Times New Roman"/>
              </a:rPr>
              <a:t>: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создать комфортные условия для учебной деятельности, для активизации мышления обучающихся,  для положительного эмоционального настроя.</a:t>
            </a:r>
            <a:endParaRPr lang="ru-RU" dirty="0" smtClean="0">
              <a:latin typeface="Times New Roman"/>
              <a:ea typeface="Times New Roman"/>
            </a:endParaRPr>
          </a:p>
          <a:p>
            <a:pPr marL="685800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Вопросы, направляющие проект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Основополагающий вопрос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Влияет ли образ жизни, который мы ведем на состояние здоровья?</a:t>
            </a:r>
          </a:p>
          <a:p>
            <a:pPr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Проблемные вопросы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Каковы ценности здорового образа жизни?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Какие привычки и как влияют на здоровье человека?</a:t>
            </a:r>
          </a:p>
          <a:p>
            <a:pPr lvl="0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9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352928" cy="6765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Выполнение проекта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 этап.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Организационно-подготовительный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Составление плана работы, формулирование вопросов проекта , создание вводной презентации для обучающихся 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2 этап.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Обучающий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Выявление предварительных знаний обучающихся по теме проекта , формулирование проблемных вопросов , определение темы каждой группы, определение этапов работы над проектом.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3 этап.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Исследовательский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Сбор информации., сохранение результатов в формате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Word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обучающимися , самостоятельный поиск информации в Интернет , работа с печатными материалами в том числе СМИ , составление плана презентации , оформление результатов исследований с помощью выбранного инструмента презентаций , выпуск стенгазет,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самооценивание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презентаций участниками проекта,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взаимооценка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результатов исследований друг у друга 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4 этап.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Итоговый.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Защита проекта. Исследования, проведенные в рамках проекта: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влияние никотина на здоровье человека;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влияние наркотиков на здоровье человека;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влияние алкоголя на здоровье человека.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Итоговая конференция и рефлексия по результатам работы. </a:t>
            </a: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1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96944" cy="664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Ожидаемые </a:t>
            </a:r>
            <a:r>
              <a:rPr lang="ru-RU" b="1" dirty="0">
                <a:latin typeface="Times New Roman"/>
                <a:ea typeface="Times New Roman"/>
              </a:rPr>
              <a:t>результаты и достижения:</a:t>
            </a:r>
            <a:endParaRPr lang="ru-RU" sz="1600" dirty="0">
              <a:latin typeface="Times New Roman"/>
              <a:ea typeface="Times New Roman"/>
            </a:endParaRPr>
          </a:p>
          <a:p>
            <a:pPr marL="228600">
              <a:lnSpc>
                <a:spcPct val="150000"/>
              </a:lnSpc>
              <a:spcAft>
                <a:spcPts val="750"/>
              </a:spcAft>
            </a:pPr>
            <a:r>
              <a:rPr lang="ru-RU" sz="1600" dirty="0" smtClean="0">
                <a:solidFill>
                  <a:srgbClr val="222222"/>
                </a:solidFill>
                <a:latin typeface="Times New Roman"/>
                <a:ea typeface="Times New Roman"/>
              </a:rPr>
              <a:t>1.</a:t>
            </a:r>
            <a:r>
              <a:rPr lang="ru-RU" sz="1600" u="sng" dirty="0" smtClean="0">
                <a:solidFill>
                  <a:srgbClr val="222222"/>
                </a:solidFill>
                <a:latin typeface="Times New Roman"/>
                <a:ea typeface="Times New Roman"/>
              </a:rPr>
              <a:t> Личностные.</a:t>
            </a:r>
          </a:p>
          <a:p>
            <a:pPr marL="228600">
              <a:lnSpc>
                <a:spcPct val="150000"/>
              </a:lnSpc>
              <a:spcAft>
                <a:spcPts val="750"/>
              </a:spcAft>
            </a:pPr>
            <a:r>
              <a:rPr lang="ru-RU" sz="1600" dirty="0" smtClean="0">
                <a:solidFill>
                  <a:srgbClr val="222222"/>
                </a:solidFill>
                <a:latin typeface="Times New Roman"/>
                <a:ea typeface="Times New Roman"/>
              </a:rPr>
              <a:t> - </a:t>
            </a: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осознание подростками того, что здоровье – главная составляющая качества жизни;</a:t>
            </a:r>
            <a:endParaRPr lang="ru-RU" sz="1600" dirty="0">
              <a:latin typeface="Times New Roman"/>
              <a:ea typeface="Times New Roman"/>
            </a:endParaRPr>
          </a:p>
          <a:p>
            <a:pPr marL="226695">
              <a:spcAft>
                <a:spcPts val="0"/>
              </a:spcAf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  <a:cs typeface="Neo Sans Intel"/>
              </a:rPr>
              <a:t>- 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</a:rPr>
              <a:t>осознание своей  личной  ответственности за  своё здоровье и здоровье окружающих.</a:t>
            </a:r>
            <a:endParaRPr lang="ru-RU" sz="1600" dirty="0">
              <a:solidFill>
                <a:srgbClr val="000000"/>
              </a:solidFill>
              <a:latin typeface="Neo Sans Intel"/>
              <a:ea typeface="Times New Roman"/>
              <a:cs typeface="Neo Sans Intel"/>
            </a:endParaRPr>
          </a:p>
          <a:p>
            <a:pPr marL="226695">
              <a:spcAft>
                <a:spcPts val="0"/>
              </a:spcAft>
            </a:pPr>
            <a:r>
              <a:rPr lang="ru-RU" sz="1600" spc="25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</a:rPr>
              <a:t> </a:t>
            </a:r>
            <a:endParaRPr lang="ru-RU" sz="1600" dirty="0">
              <a:solidFill>
                <a:srgbClr val="000000"/>
              </a:solidFill>
              <a:latin typeface="Neo Sans Intel"/>
              <a:ea typeface="Times New Roman"/>
              <a:cs typeface="Neo Sans Intel"/>
            </a:endParaRPr>
          </a:p>
          <a:p>
            <a:pPr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     2.</a:t>
            </a:r>
            <a:r>
              <a:rPr lang="ru-RU" sz="1600" u="sng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sz="1600" u="sng" dirty="0" err="1">
                <a:solidFill>
                  <a:srgbClr val="222222"/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sz="1600" u="sng" dirty="0">
                <a:solidFill>
                  <a:srgbClr val="222222"/>
                </a:solidFill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    - сокращение случаев </a:t>
            </a:r>
            <a:r>
              <a:rPr lang="ru-RU" sz="1600" dirty="0" err="1">
                <a:solidFill>
                  <a:srgbClr val="222222"/>
                </a:solidFill>
                <a:latin typeface="Times New Roman"/>
                <a:ea typeface="Times New Roman"/>
              </a:rPr>
              <a:t>аддиктивного</a:t>
            </a: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 (</a:t>
            </a:r>
            <a:r>
              <a:rPr lang="ru-RU" sz="1600" dirty="0" err="1">
                <a:solidFill>
                  <a:srgbClr val="222222"/>
                </a:solidFill>
                <a:latin typeface="Times New Roman"/>
                <a:ea typeface="Times New Roman"/>
              </a:rPr>
              <a:t>саморазрушающего</a:t>
            </a: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) и </a:t>
            </a:r>
            <a:r>
              <a:rPr lang="ru-RU" sz="1600" dirty="0" err="1">
                <a:solidFill>
                  <a:srgbClr val="222222"/>
                </a:solidFill>
                <a:latin typeface="Times New Roman"/>
                <a:ea typeface="Times New Roman"/>
              </a:rPr>
              <a:t>дивиантного</a:t>
            </a: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 (отклоняющегося) поведения в учебной и семейной среде;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    -  повышение интереса подростков к спорту и занятиям спортом;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     - развитие творческих способностей.</a:t>
            </a:r>
            <a:endParaRPr lang="ru-RU" sz="1600" dirty="0">
              <a:latin typeface="Times New Roman"/>
              <a:ea typeface="Times New Roman"/>
            </a:endParaRPr>
          </a:p>
          <a:p>
            <a:pPr marL="228600"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 </a:t>
            </a:r>
            <a:r>
              <a:rPr lang="ru-RU" sz="1600" dirty="0" smtClean="0">
                <a:solidFill>
                  <a:srgbClr val="222222"/>
                </a:solidFill>
                <a:latin typeface="Times New Roman"/>
                <a:ea typeface="Times New Roman"/>
              </a:rPr>
              <a:t>3</a:t>
            </a: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. </a:t>
            </a:r>
            <a:r>
              <a:rPr lang="ru-RU" sz="1600" u="sng" dirty="0">
                <a:solidFill>
                  <a:srgbClr val="222222"/>
                </a:solidFill>
                <a:latin typeface="Times New Roman"/>
                <a:ea typeface="Times New Roman"/>
              </a:rPr>
              <a:t>Предметные.</a:t>
            </a:r>
            <a:endParaRPr lang="ru-RU" sz="1600" dirty="0">
              <a:latin typeface="Times New Roman"/>
              <a:ea typeface="Times New Roman"/>
            </a:endParaRPr>
          </a:p>
          <a:p>
            <a:pPr marL="228600"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- овладение подростками знаниями о здоровом образе жизни;</a:t>
            </a:r>
            <a:endParaRPr lang="ru-RU" sz="1600" dirty="0">
              <a:latin typeface="Times New Roman"/>
              <a:ea typeface="Times New Roman"/>
            </a:endParaRPr>
          </a:p>
          <a:p>
            <a:pPr marL="228600"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- о влиянии алкоголя, никотина, наркотиков на системы органов и </a:t>
            </a:r>
            <a:b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222222"/>
                </a:solidFill>
                <a:latin typeface="Times New Roman"/>
                <a:ea typeface="Times New Roman"/>
              </a:rPr>
              <a:t>организм , как целостную живую систему.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1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620688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pc="-5" dirty="0" smtClean="0">
                <a:solidFill>
                  <a:srgbClr val="000000"/>
                </a:solidFill>
                <a:latin typeface="Times New Roman"/>
                <a:ea typeface="Calibri"/>
              </a:rPr>
              <a:t>Формированию здорового образа 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Calibri"/>
              </a:rPr>
              <a:t>в наибольшей степени способствует курс биологии в общеобразовательной средней школе и НПО. Обусловлено это тем, что современная биология рассматривает организм в единстве со средой существования и с условиями жизни, во взаимоотношении с другими организмами, с которыми он прямо или косвенно связан. </a:t>
            </a:r>
            <a:endParaRPr lang="ru-RU" spc="-5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dirty="0"/>
          </a:p>
        </p:txBody>
      </p:sp>
      <p:pic>
        <p:nvPicPr>
          <p:cNvPr id="3" name="Рисунок 2" descr="f100127_172156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764704"/>
            <a:ext cx="4161063" cy="55446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46808" y="353701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«Здоровье молодёжи – национальное богатство,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достояние и будущее государства»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</a:b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70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157" y="105251"/>
            <a:ext cx="5249863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919877"/>
              </p:ext>
            </p:extLst>
          </p:nvPr>
        </p:nvGraphicFramePr>
        <p:xfrm>
          <a:off x="1743446" y="2492896"/>
          <a:ext cx="5655518" cy="409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19672" y="1484784"/>
            <a:ext cx="6192688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b="1" dirty="0">
                <a:solidFill>
                  <a:srgbClr val="C00000"/>
                </a:solidFill>
                <a:latin typeface="Century Schoolbook"/>
                <a:cs typeface="Times New Roman" pitchFamily="18" charset="0"/>
              </a:rPr>
              <a:t>Численность детей в России,</a:t>
            </a: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b="1" dirty="0">
                <a:solidFill>
                  <a:srgbClr val="C00000"/>
                </a:solidFill>
                <a:latin typeface="Century Schoolbook"/>
                <a:cs typeface="Times New Roman" pitchFamily="18" charset="0"/>
              </a:rPr>
              <a:t>состояние и прогноз, (тыс. чел.)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1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" b="35"/>
          <a:stretch/>
        </p:blipFill>
        <p:spPr bwMode="auto">
          <a:xfrm>
            <a:off x="1403647" y="908720"/>
            <a:ext cx="6813737" cy="4687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2164" y="563595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Всего принимало участие 26864 подростка в возрасте 14 лет</a:t>
            </a:r>
          </a:p>
          <a:p>
            <a:pPr algn="ctr"/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-1"/>
            <a:ext cx="4743450" cy="135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15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32697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33CC"/>
                </a:solidFill>
              </a:rPr>
              <a:t>Актуальность</a:t>
            </a:r>
            <a:endParaRPr lang="ru-RU" sz="5400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231" y="1250306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Выявлены заболевания: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органов пищеварения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костно-мышечной системы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глаз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эндокринной системы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органов дыхания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мочеполовой системы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нервной системы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 системы кровообращения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ожирение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недостаток питания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задержка полового развития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7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6632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33CC"/>
                </a:solidFill>
              </a:rPr>
              <a:t>Актуальность</a:t>
            </a:r>
            <a:endParaRPr lang="ru-RU" sz="5400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3576" y="5229200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4F81BD"/>
              </a:buClr>
              <a:buSzPct val="100000"/>
              <a:defRPr/>
            </a:pPr>
            <a:r>
              <a:rPr lang="ru-RU" sz="3600" b="1" dirty="0" smtClean="0">
                <a:solidFill>
                  <a:srgbClr val="0033CC"/>
                </a:solidFill>
                <a:latin typeface="Candara"/>
              </a:rPr>
              <a:t>Вывод: необходимо </a:t>
            </a:r>
            <a:r>
              <a:rPr lang="ru-RU" sz="3600" b="1" dirty="0">
                <a:solidFill>
                  <a:srgbClr val="0033CC"/>
                </a:solidFill>
                <a:latin typeface="Candara"/>
              </a:rPr>
              <a:t>повышать ценностные ориентиры здоровья</a:t>
            </a:r>
          </a:p>
          <a:p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10860" y="908720"/>
            <a:ext cx="78488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/>
              </a:rPr>
              <a:t>Образ </a:t>
            </a:r>
            <a:r>
              <a:rPr lang="ru-RU" sz="36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/>
              </a:rPr>
              <a:t>жизни </a:t>
            </a: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/>
              </a:rPr>
              <a:t>современных школьников:</a:t>
            </a:r>
          </a:p>
          <a:p>
            <a:pPr marL="514350" lvl="0" indent="-514350" eaLnBrk="0" fontAlgn="base" hangingPunct="0">
              <a:spcAft>
                <a:spcPct val="0"/>
              </a:spcAft>
              <a:buClr>
                <a:srgbClr val="FE8637"/>
              </a:buClr>
              <a:buSzPct val="70000"/>
            </a:pPr>
            <a:endParaRPr lang="ru-RU" sz="3200" b="1" i="1" dirty="0">
              <a:solidFill>
                <a:srgbClr val="0033CC"/>
              </a:solidFill>
              <a:latin typeface="Century Schoolbook"/>
            </a:endParaRPr>
          </a:p>
          <a:p>
            <a:pPr marL="457200" lvl="0" indent="-457200" eaLnBrk="0" fontAlgn="base" hangingPunct="0">
              <a:spcAft>
                <a:spcPct val="0"/>
              </a:spcAft>
              <a:buSzPct val="70000"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entury Schoolbook"/>
              </a:rPr>
              <a:t>Снижение двигательной активности и физической </a:t>
            </a:r>
            <a:r>
              <a:rPr lang="ru-RU" sz="2800" dirty="0" smtClean="0">
                <a:solidFill>
                  <a:prstClr val="black"/>
                </a:solidFill>
                <a:latin typeface="Century Schoolbook"/>
              </a:rPr>
              <a:t>подготовленности. </a:t>
            </a:r>
            <a:endParaRPr lang="ru-RU" sz="2800" dirty="0">
              <a:solidFill>
                <a:prstClr val="black"/>
              </a:solidFill>
              <a:latin typeface="Century Schoolbook"/>
            </a:endParaRPr>
          </a:p>
          <a:p>
            <a:pPr marL="457200" lvl="0" indent="-457200" eaLnBrk="0" fontAlgn="base" hangingPunct="0">
              <a:spcAft>
                <a:spcPct val="0"/>
              </a:spcAft>
              <a:buSzPct val="70000"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entury Schoolbook"/>
              </a:rPr>
              <a:t>Нарушения структуры и режима </a:t>
            </a:r>
            <a:r>
              <a:rPr lang="ru-RU" sz="2800" dirty="0" smtClean="0">
                <a:solidFill>
                  <a:prstClr val="black"/>
                </a:solidFill>
                <a:latin typeface="Century Schoolbook"/>
              </a:rPr>
              <a:t>питания.</a:t>
            </a:r>
            <a:endParaRPr lang="ru-RU" sz="2800" dirty="0">
              <a:solidFill>
                <a:prstClr val="black"/>
              </a:solidFill>
              <a:latin typeface="Century Schoolbook"/>
            </a:endParaRPr>
          </a:p>
          <a:p>
            <a:pPr marL="457200" lvl="0" indent="-457200" eaLnBrk="0" fontAlgn="base" hangingPunct="0">
              <a:spcAft>
                <a:spcPct val="0"/>
              </a:spcAft>
              <a:buSzPct val="70000"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entury Schoolbook"/>
              </a:rPr>
              <a:t>Нарушения </a:t>
            </a:r>
            <a:r>
              <a:rPr lang="ru-RU" sz="2800" dirty="0" smtClean="0">
                <a:solidFill>
                  <a:prstClr val="black"/>
                </a:solidFill>
                <a:latin typeface="Century Schoolbook"/>
              </a:rPr>
              <a:t>структуры досуга.</a:t>
            </a:r>
            <a:endParaRPr lang="ru-RU" sz="2800" dirty="0">
              <a:solidFill>
                <a:prstClr val="black"/>
              </a:solidFill>
              <a:latin typeface="Century Schoolbook"/>
            </a:endParaRPr>
          </a:p>
          <a:p>
            <a:pPr marL="457200" lvl="0" indent="-457200" eaLnBrk="0" fontAlgn="base" hangingPunct="0">
              <a:spcAft>
                <a:spcPct val="0"/>
              </a:spcAft>
              <a:buSzPct val="70000"/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Century Schoolbook"/>
              </a:rPr>
              <a:t>Возрастание подростков «Группы риска</a:t>
            </a: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32697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33CC"/>
                </a:solidFill>
              </a:rPr>
              <a:t>Цель и задачи:</a:t>
            </a:r>
            <a:endParaRPr lang="ru-RU" sz="5400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484784"/>
            <a:ext cx="734481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u="sng" dirty="0">
                <a:latin typeface="Times New Roman"/>
                <a:ea typeface="Times New Roman"/>
              </a:rPr>
              <a:t>Цель </a:t>
            </a:r>
            <a:r>
              <a:rPr lang="ru-RU" sz="2000" dirty="0">
                <a:latin typeface="Times New Roman"/>
                <a:ea typeface="Times New Roman"/>
              </a:rPr>
              <a:t>исследования: теоретически обосновать и разработать  методику проведения уроков биологии, направленных на возможность применения знаний, полученных в ходе изучения биологии для сохранения и улучшения здоровья человека и соблюдения правил здорового образа жизни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Times New Roman"/>
              </a:rPr>
              <a:t>Задачи:</a:t>
            </a:r>
            <a:endParaRPr lang="ru-RU" sz="2000" u="sng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Раскрыть сущность здорового образа жизни и его составляющие.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Изучить   особенно­сти </a:t>
            </a:r>
            <a:r>
              <a:rPr lang="ru-RU" sz="2000" dirty="0" err="1">
                <a:latin typeface="Times New Roman"/>
                <a:ea typeface="Times New Roman"/>
              </a:rPr>
              <a:t>здоровьесберегающей</a:t>
            </a:r>
            <a:r>
              <a:rPr lang="ru-RU" sz="2000" dirty="0">
                <a:latin typeface="Times New Roman"/>
                <a:ea typeface="Times New Roman"/>
              </a:rPr>
              <a:t> и </a:t>
            </a:r>
            <a:r>
              <a:rPr lang="ru-RU" sz="2000" dirty="0" err="1">
                <a:latin typeface="Times New Roman"/>
                <a:ea typeface="Times New Roman"/>
              </a:rPr>
              <a:t>здоровьесозидающей</a:t>
            </a:r>
            <a:r>
              <a:rPr lang="ru-RU" sz="2000" dirty="0">
                <a:latin typeface="Times New Roman"/>
                <a:ea typeface="Times New Roman"/>
              </a:rPr>
              <a:t> технологии.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Разработать     методику проведения уроков, внеклассных мероприятий по биологии, направленных на пропаганду здорового образа жизни, сохранения  и укрепления здоровья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1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42493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Здоровье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-</a:t>
            </a:r>
            <a:r>
              <a:rPr kumimoji="0" lang="ru-RU" sz="3200" b="1" i="1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ru-RU" sz="5400" b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</a:rPr>
              <a:t>это состояние полного </a:t>
            </a:r>
            <a:r>
              <a:rPr kumimoji="0" lang="ru-RU" sz="60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физического,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ru-RU" sz="60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душевного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и социального благополучия,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</a:rPr>
              <a:t>а не только отсутствие болезни или физических дефектов.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27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2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3564" y="1676022"/>
            <a:ext cx="7672936" cy="4947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28" y="33529"/>
            <a:ext cx="7797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4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9" descr="z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42852"/>
            <a:ext cx="9132701" cy="642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825</Words>
  <Application>Microsoft Office PowerPoint</Application>
  <PresentationFormat>Экран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NIS-NEV</dc:creator>
  <cp:lastModifiedBy>биолог</cp:lastModifiedBy>
  <cp:revision>54</cp:revision>
  <dcterms:created xsi:type="dcterms:W3CDTF">2012-06-18T04:03:35Z</dcterms:created>
  <dcterms:modified xsi:type="dcterms:W3CDTF">2013-06-13T18:13:35Z</dcterms:modified>
</cp:coreProperties>
</file>