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58" r:id="rId4"/>
    <p:sldId id="260" r:id="rId5"/>
    <p:sldId id="259" r:id="rId6"/>
    <p:sldId id="266" r:id="rId7"/>
    <p:sldId id="268" r:id="rId8"/>
    <p:sldId id="269" r:id="rId9"/>
    <p:sldId id="270" r:id="rId10"/>
    <p:sldId id="271" r:id="rId11"/>
    <p:sldId id="272" r:id="rId12"/>
    <p:sldId id="273" r:id="rId13"/>
    <p:sldId id="275" r:id="rId14"/>
    <p:sldId id="274" r:id="rId15"/>
    <p:sldId id="276" r:id="rId16"/>
    <p:sldId id="277" r:id="rId17"/>
    <p:sldId id="278" r:id="rId18"/>
    <p:sldId id="279" r:id="rId19"/>
    <p:sldId id="28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6F71D37-5339-4DFA-8607-F5A9F49FBEEA}">
          <p14:sldIdLst>
            <p14:sldId id="256"/>
            <p14:sldId id="257"/>
            <p14:sldId id="258"/>
            <p14:sldId id="260"/>
            <p14:sldId id="259"/>
            <p14:sldId id="266"/>
            <p14:sldId id="268"/>
            <p14:sldId id="269"/>
            <p14:sldId id="270"/>
            <p14:sldId id="271"/>
            <p14:sldId id="272"/>
            <p14:sldId id="273"/>
            <p14:sldId id="275"/>
            <p14:sldId id="274"/>
            <p14:sldId id="276"/>
            <p14:sldId id="277"/>
            <p14:sldId id="278"/>
            <p14:sldId id="279"/>
            <p14:sldId id="280"/>
          </p14:sldIdLst>
        </p14:section>
        <p14:section name="Раздел без заголовка" id="{A004CEB7-9A3D-4DCA-9026-4E89EA9C8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D01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p:cViewPr varScale="1">
        <p:scale>
          <a:sx n="92" d="100"/>
          <a:sy n="92" d="100"/>
        </p:scale>
        <p:origin x="1374" y="9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4CB67F-3C49-4740-B45E-A4DE04FEC07D}" type="datetimeFigureOut">
              <a:rPr lang="ru-RU" smtClean="0"/>
              <a:t>14.03.2015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DCE4B0-72C1-43D3-A5CF-D167F478BB0B}" type="slidenum">
              <a:rPr lang="ru-RU" smtClean="0"/>
              <a:t>‹#›</a:t>
            </a:fld>
            <a:endParaRPr lang="ru-RU"/>
          </a:p>
        </p:txBody>
      </p:sp>
    </p:spTree>
    <p:extLst>
      <p:ext uri="{BB962C8B-B14F-4D97-AF65-F5344CB8AC3E}">
        <p14:creationId xmlns:p14="http://schemas.microsoft.com/office/powerpoint/2010/main" val="37790763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3968" y="620688"/>
            <a:ext cx="4860032" cy="1470025"/>
          </a:xfrm>
          <a:solidFill>
            <a:schemeClr val="accent2">
              <a:lumMod val="60000"/>
              <a:lumOff val="40000"/>
              <a:alpha val="43000"/>
            </a:schemeClr>
          </a:solidFill>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283968" y="2420888"/>
            <a:ext cx="486003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0C1A4D0B-1937-4AED-8006-A05C57EF8A4C}" type="datetimeFigureOut">
              <a:rPr lang="ru-RU" smtClean="0"/>
              <a:t>14.03.2015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421103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1A4D0B-1937-4AED-8006-A05C57EF8A4C}" type="datetimeFigureOut">
              <a:rPr lang="ru-RU" smtClean="0"/>
              <a:t>14.03.2015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339431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1A4D0B-1937-4AED-8006-A05C57EF8A4C}" type="datetimeFigureOut">
              <a:rPr lang="ru-RU" smtClean="0"/>
              <a:t>14.03.2015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133975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1A4D0B-1937-4AED-8006-A05C57EF8A4C}" type="datetimeFigureOut">
              <a:rPr lang="ru-RU" smtClean="0"/>
              <a:t>14.03.2015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415999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C1A4D0B-1937-4AED-8006-A05C57EF8A4C}" type="datetimeFigureOut">
              <a:rPr lang="ru-RU" smtClean="0"/>
              <a:t>14.03.2015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429265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C1A4D0B-1937-4AED-8006-A05C57EF8A4C}" type="datetimeFigureOut">
              <a:rPr lang="ru-RU" smtClean="0"/>
              <a:t>14.03.2015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213764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1A4D0B-1937-4AED-8006-A05C57EF8A4C}" type="datetimeFigureOut">
              <a:rPr lang="ru-RU" smtClean="0"/>
              <a:t>14.03.2015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202418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C1A4D0B-1937-4AED-8006-A05C57EF8A4C}" type="datetimeFigureOut">
              <a:rPr lang="ru-RU" smtClean="0"/>
              <a:t>14.03.2015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260566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1A4D0B-1937-4AED-8006-A05C57EF8A4C}" type="datetimeFigureOut">
              <a:rPr lang="ru-RU" smtClean="0"/>
              <a:t>14.03.2015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148703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C1A4D0B-1937-4AED-8006-A05C57EF8A4C}" type="datetimeFigureOut">
              <a:rPr lang="ru-RU" smtClean="0"/>
              <a:t>14.03.2015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7764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C1A4D0B-1937-4AED-8006-A05C57EF8A4C}" type="datetimeFigureOut">
              <a:rPr lang="ru-RU" smtClean="0"/>
              <a:t>14.03.2015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678DDA-CE0D-4214-AE2C-7A6276EE838D}" type="slidenum">
              <a:rPr lang="ru-RU" smtClean="0"/>
              <a:t>‹#›</a:t>
            </a:fld>
            <a:endParaRPr lang="ru-RU"/>
          </a:p>
        </p:txBody>
      </p:sp>
    </p:spTree>
    <p:extLst>
      <p:ext uri="{BB962C8B-B14F-4D97-AF65-F5344CB8AC3E}">
        <p14:creationId xmlns:p14="http://schemas.microsoft.com/office/powerpoint/2010/main" val="94082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A4D0B-1937-4AED-8006-A05C57EF8A4C}" type="datetimeFigureOut">
              <a:rPr lang="ru-RU" smtClean="0"/>
              <a:t>14.03.2015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78DDA-CE0D-4214-AE2C-7A6276EE838D}" type="slidenum">
              <a:rPr lang="ru-RU" smtClean="0"/>
              <a:t>‹#›</a:t>
            </a:fld>
            <a:endParaRPr lang="ru-RU"/>
          </a:p>
        </p:txBody>
      </p:sp>
    </p:spTree>
    <p:extLst>
      <p:ext uri="{BB962C8B-B14F-4D97-AF65-F5344CB8AC3E}">
        <p14:creationId xmlns:p14="http://schemas.microsoft.com/office/powerpoint/2010/main" val="321358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crosti.ru/all-patterns-tag/%D0%B4%D0%B5%D0%BB%D1%8C%D1%84%D0%B8%D0%BD%D1%8B/1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620689"/>
            <a:ext cx="5148064" cy="1440160"/>
          </a:xfrm>
          <a:solidFill>
            <a:srgbClr val="D01E95">
              <a:alpha val="27000"/>
            </a:srgbClr>
          </a:solidFill>
        </p:spPr>
        <p:txBody>
          <a:bodyPr>
            <a:normAutofit fontScale="90000"/>
          </a:bodyPr>
          <a:lstStyle/>
          <a:p>
            <a:r>
              <a:rPr lang="ru-RU" sz="4800" b="1" i="1" dirty="0" smtClean="0">
                <a:solidFill>
                  <a:srgbClr val="FFFF00"/>
                </a:solidFill>
              </a:rPr>
              <a:t>Творческий проект</a:t>
            </a:r>
            <a:r>
              <a:rPr lang="en-US" sz="4800" b="1" i="1" dirty="0" smtClean="0">
                <a:solidFill>
                  <a:srgbClr val="FFFF00"/>
                </a:solidFill>
              </a:rPr>
              <a:t>:</a:t>
            </a:r>
            <a:endParaRPr lang="ru-RU" sz="4800" b="1" i="1" dirty="0">
              <a:solidFill>
                <a:srgbClr val="FFFF00"/>
              </a:solidFill>
            </a:endParaRPr>
          </a:p>
        </p:txBody>
      </p:sp>
      <p:sp>
        <p:nvSpPr>
          <p:cNvPr id="3" name="Подзаголовок 2"/>
          <p:cNvSpPr>
            <a:spLocks noGrp="1"/>
          </p:cNvSpPr>
          <p:nvPr>
            <p:ph type="subTitle" idx="1"/>
          </p:nvPr>
        </p:nvSpPr>
        <p:spPr>
          <a:xfrm>
            <a:off x="4298923" y="2852936"/>
            <a:ext cx="4860032" cy="1752600"/>
          </a:xfrm>
        </p:spPr>
        <p:txBody>
          <a:bodyPr>
            <a:normAutofit/>
          </a:bodyPr>
          <a:lstStyle/>
          <a:p>
            <a:r>
              <a:rPr lang="en-US" sz="4000" b="1" dirty="0" smtClean="0">
                <a:solidFill>
                  <a:schemeClr val="tx1"/>
                </a:solidFill>
              </a:rPr>
              <a:t>“</a:t>
            </a:r>
            <a:r>
              <a:rPr lang="ru-RU" sz="4000" b="1" dirty="0" smtClean="0">
                <a:solidFill>
                  <a:schemeClr val="tx1"/>
                </a:solidFill>
              </a:rPr>
              <a:t>Вышивка крестом</a:t>
            </a:r>
            <a:r>
              <a:rPr lang="en-US" sz="4000" b="1" dirty="0" smtClean="0">
                <a:solidFill>
                  <a:schemeClr val="tx1"/>
                </a:solidFill>
              </a:rPr>
              <a:t>”</a:t>
            </a:r>
            <a:endParaRPr lang="ru-RU" sz="4000" b="1" dirty="0">
              <a:solidFill>
                <a:schemeClr val="tx1"/>
              </a:solidFill>
            </a:endParaRPr>
          </a:p>
        </p:txBody>
      </p:sp>
    </p:spTree>
    <p:extLst>
      <p:ext uri="{BB962C8B-B14F-4D97-AF65-F5344CB8AC3E}">
        <p14:creationId xmlns:p14="http://schemas.microsoft.com/office/powerpoint/2010/main" val="3149106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amp;Ncy;&amp;acy;&amp;bcy;&amp;ocy;&amp;rcy;&amp;ycy; &amp;dcy;&amp;lcy;&amp;yacy; &amp;vcy;&amp;ycy;&amp;shcy;&amp;icy;&amp;vcy;&amp;acy;&amp;ncy;&amp;icy;&amp;yacy; &amp;scy;&amp;chcy;&amp;iecy;&amp;tcy;&amp;ncy;&amp;ycy;&amp;mcy; &amp;kcy;&amp;rcy;&amp;iecy;&amp;scy;&amp;tcy;&amp;ocy;&amp;m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4638"/>
            <a:ext cx="3491607" cy="34916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mp;Dcy;&amp;lcy;&amp;yacy; &amp;dcy;&amp;iecy;&amp;tcy;&amp;iecy;&amp;jcy; (&amp;vcy;&amp;ycy;&amp;shcy;&amp;icy;&amp;vcy;&amp;kcy;&amp;acy;) - &amp;YAcy;.&amp;Rcy;&amp;Ucy;&amp;kcy;&amp;ocy;&amp;dcy;&amp;iecy;&amp;lcy;&amp;softcy;&amp;ncy;&amp;icy;&amp;tscy;&amp;acy; !!!- &amp;yacy;.&amp;rcy;&amp;uc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8907" y="3648103"/>
            <a:ext cx="2847975" cy="34956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mp;Kcy;&amp;ucy;&amp;pcy;&amp;chcy;&amp;icy;&amp;khcy;&amp;a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30465"/>
            <a:ext cx="2627784" cy="341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60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66FF"/>
          </a:solidFill>
        </p:spPr>
        <p:txBody>
          <a:bodyPr>
            <a:noAutofit/>
          </a:bodyPr>
          <a:lstStyle/>
          <a:p>
            <a:r>
              <a:rPr lang="ru-RU" sz="3200" b="1" i="1" dirty="0" smtClean="0"/>
              <a:t>5. Анализ идей и выбор лучшего варианта</a:t>
            </a:r>
            <a:endParaRPr lang="ru-RU" sz="3200" b="1" i="1" dirty="0"/>
          </a:p>
        </p:txBody>
      </p:sp>
      <p:sp>
        <p:nvSpPr>
          <p:cNvPr id="3" name="Объект 2"/>
          <p:cNvSpPr>
            <a:spLocks noGrp="1"/>
          </p:cNvSpPr>
          <p:nvPr>
            <p:ph idx="1"/>
          </p:nvPr>
        </p:nvSpPr>
        <p:spPr>
          <a:xfrm>
            <a:off x="1115616" y="1988840"/>
            <a:ext cx="8229600" cy="4525963"/>
          </a:xfrm>
        </p:spPr>
        <p:txBody>
          <a:bodyPr/>
          <a:lstStyle/>
          <a:p>
            <a:pPr marL="0" indent="457200">
              <a:buNone/>
            </a:pPr>
            <a:r>
              <a:rPr lang="ru-RU" dirty="0" smtClean="0"/>
              <a:t>Больше всего мне понравился первый вариант </a:t>
            </a:r>
            <a:r>
              <a:rPr lang="en-US" dirty="0" smtClean="0"/>
              <a:t>“</a:t>
            </a:r>
            <a:r>
              <a:rPr lang="ru-RU" dirty="0" smtClean="0"/>
              <a:t>Дельфин</a:t>
            </a:r>
            <a:r>
              <a:rPr lang="en-US" dirty="0" smtClean="0"/>
              <a:t>”</a:t>
            </a:r>
            <a:r>
              <a:rPr lang="ru-RU" dirty="0" smtClean="0"/>
              <a:t>, </a:t>
            </a:r>
            <a:r>
              <a:rPr lang="ru-RU" dirty="0" err="1" smtClean="0"/>
              <a:t>т.к</a:t>
            </a:r>
            <a:r>
              <a:rPr lang="ru-RU" dirty="0" smtClean="0"/>
              <a:t> я очень люблю дельфинов и хочу чтобы он украшал мою комнату.</a:t>
            </a:r>
            <a:endParaRPr lang="ru-RU" dirty="0"/>
          </a:p>
        </p:txBody>
      </p:sp>
    </p:spTree>
    <p:extLst>
      <p:ext uri="{BB962C8B-B14F-4D97-AF65-F5344CB8AC3E}">
        <p14:creationId xmlns:p14="http://schemas.microsoft.com/office/powerpoint/2010/main" val="217510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8003232" cy="490066"/>
          </a:xfrm>
          <a:solidFill>
            <a:srgbClr val="FF66FF"/>
          </a:solidFill>
        </p:spPr>
        <p:txBody>
          <a:bodyPr>
            <a:noAutofit/>
          </a:bodyPr>
          <a:lstStyle/>
          <a:p>
            <a:r>
              <a:rPr lang="ru-RU" sz="2400" b="1" i="1" dirty="0" smtClean="0"/>
              <a:t>6. Выбор материалов, инструментов, оборудования</a:t>
            </a:r>
            <a:endParaRPr lang="ru-RU" sz="2400" b="1" i="1" dirty="0"/>
          </a:p>
        </p:txBody>
      </p:sp>
      <p:sp>
        <p:nvSpPr>
          <p:cNvPr id="3" name="Объект 2"/>
          <p:cNvSpPr>
            <a:spLocks noGrp="1"/>
          </p:cNvSpPr>
          <p:nvPr>
            <p:ph idx="1"/>
          </p:nvPr>
        </p:nvSpPr>
        <p:spPr>
          <a:xfrm>
            <a:off x="423989" y="1124744"/>
            <a:ext cx="8229600" cy="4525963"/>
          </a:xfrm>
        </p:spPr>
        <p:txBody>
          <a:bodyPr>
            <a:normAutofit/>
          </a:bodyPr>
          <a:lstStyle/>
          <a:p>
            <a:pPr marL="0" indent="457200">
              <a:buNone/>
            </a:pPr>
            <a:r>
              <a:rPr lang="ru-RU" sz="2000" dirty="0" smtClean="0"/>
              <a:t>Для ручного вышивания понадобиться</a:t>
            </a:r>
            <a:r>
              <a:rPr lang="en-US" sz="2000" dirty="0" smtClean="0"/>
              <a:t>: </a:t>
            </a:r>
            <a:r>
              <a:rPr lang="ru-RU" sz="2000" dirty="0" smtClean="0"/>
              <a:t>канва , нитки </a:t>
            </a:r>
            <a:r>
              <a:rPr lang="en-US" sz="2000" dirty="0" smtClean="0"/>
              <a:t>“</a:t>
            </a:r>
            <a:r>
              <a:rPr lang="ru-RU" sz="2000" dirty="0" smtClean="0"/>
              <a:t>мулине</a:t>
            </a:r>
            <a:r>
              <a:rPr lang="en-US" sz="2000" dirty="0" smtClean="0"/>
              <a:t>”</a:t>
            </a:r>
            <a:r>
              <a:rPr lang="ru-RU" sz="2000" dirty="0" smtClean="0"/>
              <a:t>, игла, ножницы, </a:t>
            </a:r>
            <a:r>
              <a:rPr lang="ru-RU" sz="2000" dirty="0" err="1" smtClean="0"/>
              <a:t>пяльца</a:t>
            </a:r>
            <a:r>
              <a:rPr lang="ru-RU" sz="2000" dirty="0" smtClean="0"/>
              <a:t>. Иглу необходимо подобрать в соответствии с толщиной нити и ткани. Размер пяльцев – 20 – 25см.</a:t>
            </a:r>
          </a:p>
          <a:p>
            <a:pPr marL="0" indent="457200">
              <a:buNone/>
            </a:pPr>
            <a:endParaRPr lang="ru-RU" sz="2000" dirty="0"/>
          </a:p>
          <a:p>
            <a:pPr marL="0" indent="457200">
              <a:buNone/>
            </a:pPr>
            <a:endParaRPr lang="ru-RU" sz="2800" dirty="0"/>
          </a:p>
        </p:txBody>
      </p:sp>
      <p:sp>
        <p:nvSpPr>
          <p:cNvPr id="6" name="AutoShape 6" descr="&amp;Pcy;&amp;yacy;&amp;lcy;&amp;softcy;&amp;tscy;&amp;acy; &amp;shcy;.140&amp;mcy;&amp;mcy; &amp;Rcy;&amp;ocy;&amp;scy;&amp;scy;&amp;icy;&amp;yacy; * &amp;SHcy;&amp;vcy;&amp;iecy;&amp;jcy;&amp;pcy;&amp;rcy;&amp;ocy;&amp;fcy;&amp;icy; - &amp;icy;&amp;ncy;&amp;tcy;&amp;iecy;&amp;rcy;&amp;ncy;&amp;iecy;&amp;tcy;-&amp;mcy;&amp;acy;&amp;gcy;&amp;acy;&amp;zcy;&amp;icy;&amp;ncy; &amp;shcy;&amp;vcy;&amp;iecy;&amp;jcy;&amp;ncy;&amp;ocy;&amp;jcy; &amp;fcy;&amp;ucy;&amp;rcy;&amp;ncy;&amp;icy;&amp;tcy;&amp;ucy;&amp;rcy;&amp;ycy; &amp;vcy; &amp;Tcy;&amp;vcy;&amp;iecy;&amp;rcy;&amp;icy;, &amp;pcy;&amp;rcy;&amp;ocy;&amp;dcy;&amp;acy;&amp;zhcy;&amp;acy; &amp;fcy;&amp;ucy;&amp;rcy;&amp;ncy;&amp;icy;&amp;tcy;&amp;ucy;&amp;rcy;&amp;ycy; &amp;ocy;&amp;pcy;&amp;tcy;&amp;ocy;&amp;mc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138044"/>
            <a:ext cx="2553072" cy="255307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625938"/>
            <a:ext cx="3239244" cy="2156955"/>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9" y="3774620"/>
            <a:ext cx="4111173" cy="3083380"/>
          </a:xfrm>
          <a:prstGeom prst="rect">
            <a:avLst/>
          </a:prstGeom>
        </p:spPr>
      </p:pic>
    </p:spTree>
    <p:extLst>
      <p:ext uri="{BB962C8B-B14F-4D97-AF65-F5344CB8AC3E}">
        <p14:creationId xmlns:p14="http://schemas.microsoft.com/office/powerpoint/2010/main" val="112465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66FF"/>
          </a:solidFill>
        </p:spPr>
        <p:txBody>
          <a:bodyPr>
            <a:noAutofit/>
          </a:bodyPr>
          <a:lstStyle/>
          <a:p>
            <a:r>
              <a:rPr lang="ru-RU" sz="2800" b="1" i="1" dirty="0" smtClean="0"/>
              <a:t>7. Последовательность выполнения изделия</a:t>
            </a:r>
            <a:endParaRPr lang="ru-RU" sz="2800" b="1" i="1" dirty="0"/>
          </a:p>
        </p:txBody>
      </p:sp>
      <p:sp>
        <p:nvSpPr>
          <p:cNvPr id="3" name="Объект 2"/>
          <p:cNvSpPr>
            <a:spLocks noGrp="1"/>
          </p:cNvSpPr>
          <p:nvPr>
            <p:ph sz="half" idx="2"/>
          </p:nvPr>
        </p:nvSpPr>
        <p:spPr>
          <a:xfrm>
            <a:off x="423795" y="1628800"/>
            <a:ext cx="4040188" cy="3951288"/>
          </a:xfrm>
        </p:spPr>
        <p:txBody>
          <a:bodyPr>
            <a:normAutofit/>
          </a:bodyPr>
          <a:lstStyle/>
          <a:p>
            <a:pPr marL="514350" indent="-514350">
              <a:buAutoNum type="arabicPeriod"/>
            </a:pPr>
            <a:r>
              <a:rPr lang="ru-RU" dirty="0" smtClean="0"/>
              <a:t>Выбор схемы</a:t>
            </a:r>
          </a:p>
          <a:p>
            <a:pPr marL="514350" indent="-514350">
              <a:buAutoNum type="arabicPeriod"/>
            </a:pPr>
            <a:r>
              <a:rPr lang="ru-RU" dirty="0" smtClean="0"/>
              <a:t>Покупка канвы</a:t>
            </a:r>
          </a:p>
          <a:p>
            <a:pPr marL="514350" indent="-514350">
              <a:buAutoNum type="arabicPeriod"/>
            </a:pPr>
            <a:r>
              <a:rPr lang="ru-RU" dirty="0" smtClean="0"/>
              <a:t>Покупка ниток </a:t>
            </a:r>
            <a:r>
              <a:rPr lang="en-US" dirty="0" smtClean="0"/>
              <a:t>“</a:t>
            </a:r>
            <a:r>
              <a:rPr lang="ru-RU" dirty="0" smtClean="0"/>
              <a:t>мулине</a:t>
            </a:r>
            <a:r>
              <a:rPr lang="en-US" dirty="0" smtClean="0"/>
              <a:t>”</a:t>
            </a:r>
            <a:endParaRPr lang="ru-RU" dirty="0" smtClean="0"/>
          </a:p>
          <a:p>
            <a:pPr marL="514350" indent="-514350">
              <a:buAutoNum type="arabicPeriod"/>
            </a:pPr>
            <a:r>
              <a:rPr lang="ru-RU" dirty="0" smtClean="0"/>
              <a:t>Закрепление ткани в пяльцах</a:t>
            </a:r>
          </a:p>
          <a:p>
            <a:pPr marL="514350" indent="-514350">
              <a:buAutoNum type="arabicPeriod"/>
            </a:pPr>
            <a:r>
              <a:rPr lang="ru-RU" dirty="0" smtClean="0"/>
              <a:t>Вышивания</a:t>
            </a:r>
          </a:p>
          <a:p>
            <a:pPr marL="514350" indent="-514350">
              <a:buAutoNum type="arabicPeriod"/>
            </a:pPr>
            <a:r>
              <a:rPr lang="ru-RU" dirty="0" smtClean="0"/>
              <a:t>Стирка и глажка готового изделия</a:t>
            </a:r>
          </a:p>
          <a:p>
            <a:pPr marL="514350" indent="-514350">
              <a:buAutoNum type="arabicPeriod"/>
            </a:pPr>
            <a:r>
              <a:rPr lang="ru-RU" dirty="0" smtClean="0"/>
              <a:t>Оформление в рамку</a:t>
            </a:r>
            <a:endParaRPr lang="ru-RU" dirty="0"/>
          </a:p>
        </p:txBody>
      </p:sp>
      <p:sp>
        <p:nvSpPr>
          <p:cNvPr id="7" name="Текст 6"/>
          <p:cNvSpPr>
            <a:spLocks noGrp="1"/>
          </p:cNvSpPr>
          <p:nvPr>
            <p:ph type="body" sz="quarter" idx="3"/>
          </p:nvPr>
        </p:nvSpPr>
        <p:spPr/>
        <p:txBody>
          <a:bodyPr/>
          <a:lstStyle/>
          <a:p>
            <a:r>
              <a:rPr lang="ru-RU" dirty="0" smtClean="0"/>
              <a:t>Технология изготовления</a:t>
            </a:r>
            <a:endParaRPr lang="ru-RU" dirty="0"/>
          </a:p>
        </p:txBody>
      </p:sp>
      <p:pic>
        <p:nvPicPr>
          <p:cNvPr id="11" name="Объект 10" descr="st06009a.jpg"/>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63983" y="2148995"/>
            <a:ext cx="1778000" cy="1841500"/>
          </a:xfrm>
          <a:prstGeom prst="rect">
            <a:avLst/>
          </a:prstGeom>
          <a:noFill/>
        </p:spPr>
      </p:pic>
      <p:pic>
        <p:nvPicPr>
          <p:cNvPr id="12" name="Рисунок 11" descr="st06009b.jpg"/>
          <p:cNvPicPr/>
          <p:nvPr/>
        </p:nvPicPr>
        <p:blipFill>
          <a:blip r:embed="rId3">
            <a:extLst>
              <a:ext uri="{28A0092B-C50C-407E-A947-70E740481C1C}">
                <a14:useLocalDpi xmlns:a14="http://schemas.microsoft.com/office/drawing/2010/main" val="0"/>
              </a:ext>
            </a:extLst>
          </a:blip>
          <a:srcRect/>
          <a:stretch>
            <a:fillRect/>
          </a:stretch>
        </p:blipFill>
        <p:spPr bwMode="auto">
          <a:xfrm>
            <a:off x="6843458" y="2129670"/>
            <a:ext cx="1857375" cy="1838325"/>
          </a:xfrm>
          <a:prstGeom prst="rect">
            <a:avLst/>
          </a:prstGeom>
          <a:noFill/>
        </p:spPr>
      </p:pic>
      <p:pic>
        <p:nvPicPr>
          <p:cNvPr id="13" name="Рисунок 12" descr="st06009c.jpg"/>
          <p:cNvPicPr/>
          <p:nvPr/>
        </p:nvPicPr>
        <p:blipFill>
          <a:blip r:embed="rId4">
            <a:extLst>
              <a:ext uri="{28A0092B-C50C-407E-A947-70E740481C1C}">
                <a14:useLocalDpi xmlns:a14="http://schemas.microsoft.com/office/drawing/2010/main" val="0"/>
              </a:ext>
            </a:extLst>
          </a:blip>
          <a:srcRect/>
          <a:stretch>
            <a:fillRect/>
          </a:stretch>
        </p:blipFill>
        <p:spPr bwMode="auto">
          <a:xfrm>
            <a:off x="5737224" y="4149080"/>
            <a:ext cx="1857375" cy="1762125"/>
          </a:xfrm>
          <a:prstGeom prst="rect">
            <a:avLst/>
          </a:prstGeom>
          <a:noFill/>
        </p:spPr>
      </p:pic>
    </p:spTree>
    <p:extLst>
      <p:ext uri="{BB962C8B-B14F-4D97-AF65-F5344CB8AC3E}">
        <p14:creationId xmlns:p14="http://schemas.microsoft.com/office/powerpoint/2010/main" val="221252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66FF"/>
          </a:solidFill>
        </p:spPr>
        <p:txBody>
          <a:bodyPr>
            <a:noAutofit/>
          </a:bodyPr>
          <a:lstStyle/>
          <a:p>
            <a:r>
              <a:rPr lang="ru-RU" sz="3200" dirty="0" smtClean="0"/>
              <a:t>8. Правила техники безопасности при использовании ножниц и иголки</a:t>
            </a:r>
            <a:endParaRPr lang="ru-RU" sz="3200" dirty="0"/>
          </a:p>
        </p:txBody>
      </p:sp>
      <p:sp>
        <p:nvSpPr>
          <p:cNvPr id="3" name="Объект 2"/>
          <p:cNvSpPr>
            <a:spLocks noGrp="1"/>
          </p:cNvSpPr>
          <p:nvPr>
            <p:ph idx="1"/>
          </p:nvPr>
        </p:nvSpPr>
        <p:spPr/>
        <p:txBody>
          <a:bodyPr>
            <a:normAutofit fontScale="77500" lnSpcReduction="20000"/>
          </a:bodyPr>
          <a:lstStyle/>
          <a:p>
            <a:pPr lvl="0">
              <a:buFont typeface="Wingdings" panose="05000000000000000000" pitchFamily="2" charset="2"/>
              <a:buChar char="Ø"/>
            </a:pPr>
            <a:r>
              <a:rPr lang="ru-RU" dirty="0"/>
              <a:t>Ножницы с сомкнутыми лезвиями должны находиться справа от работающего кольцами к нему. Передают их, сомкнув лезвия, кольцами вперед.</a:t>
            </a:r>
          </a:p>
          <a:p>
            <a:pPr lvl="0">
              <a:buFont typeface="Wingdings" panose="05000000000000000000" pitchFamily="2" charset="2"/>
              <a:buChar char="Ø"/>
            </a:pPr>
            <a:r>
              <a:rPr lang="ru-RU" dirty="0"/>
              <a:t>Нельзя шить ржавой иголкой. Она плохо прокалывает ткань, оставляет на ней след и, кроме того, может сломаться.</a:t>
            </a:r>
          </a:p>
          <a:p>
            <a:pPr lvl="0">
              <a:buFont typeface="Wingdings" panose="05000000000000000000" pitchFamily="2" charset="2"/>
              <a:buChar char="Ø"/>
            </a:pPr>
            <a:r>
              <a:rPr lang="ru-RU" dirty="0"/>
              <a:t>Нельзя вкалывать иголки и булавки в одежду, стол или другие предметы. Иголки надо хранить в игольнице или подушечке, а булавки – в коробочке с крышкой.</a:t>
            </a:r>
          </a:p>
          <a:p>
            <a:pPr lvl="0">
              <a:buFont typeface="Wingdings" panose="05000000000000000000" pitchFamily="2" charset="2"/>
              <a:buChar char="Ø"/>
            </a:pPr>
            <a:r>
              <a:rPr lang="ru-RU" dirty="0"/>
              <a:t>Не прикусывать нитки зубами – можно испортить эмаль и поранить губы.</a:t>
            </a:r>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4252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778098"/>
          </a:xfrm>
          <a:solidFill>
            <a:srgbClr val="FF66FF"/>
          </a:solidFill>
        </p:spPr>
        <p:txBody>
          <a:bodyPr>
            <a:normAutofit/>
          </a:bodyPr>
          <a:lstStyle/>
          <a:p>
            <a:r>
              <a:rPr lang="ru-RU" sz="4000" dirty="0" smtClean="0"/>
              <a:t>9. Что получилось </a:t>
            </a:r>
            <a:endParaRPr lang="ru-RU" sz="4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196752"/>
            <a:ext cx="4541274" cy="5475194"/>
          </a:xfrm>
          <a:prstGeom prst="rect">
            <a:avLst/>
          </a:prstGeom>
          <a:solidFill>
            <a:srgbClr val="FFFFFF">
              <a:shade val="85000"/>
            </a:srgbClr>
          </a:solidFill>
          <a:ln w="190500" cap="rnd">
            <a:solidFill>
              <a:srgbClr val="FF0000"/>
            </a:solidFill>
          </a:ln>
          <a:effectLst>
            <a:glow rad="228600">
              <a:schemeClr val="accent5">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8775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66FF"/>
          </a:solidFill>
        </p:spPr>
        <p:txBody>
          <a:bodyPr>
            <a:noAutofit/>
          </a:bodyPr>
          <a:lstStyle/>
          <a:p>
            <a:r>
              <a:rPr lang="ru-RU" sz="2800" b="1" dirty="0" smtClean="0"/>
              <a:t>10. Контроль качества и экономическое обоснование</a:t>
            </a:r>
            <a:endParaRPr lang="ru-RU" sz="2800" b="1" dirty="0"/>
          </a:p>
        </p:txBody>
      </p:sp>
      <p:sp>
        <p:nvSpPr>
          <p:cNvPr id="3" name="Объект 2"/>
          <p:cNvSpPr>
            <a:spLocks noGrp="1"/>
          </p:cNvSpPr>
          <p:nvPr>
            <p:ph idx="1"/>
          </p:nvPr>
        </p:nvSpPr>
        <p:spPr>
          <a:xfrm>
            <a:off x="879198" y="2060848"/>
            <a:ext cx="8229600" cy="4525963"/>
          </a:xfrm>
        </p:spPr>
        <p:txBody>
          <a:bodyPr>
            <a:normAutofit/>
          </a:bodyPr>
          <a:lstStyle/>
          <a:p>
            <a:pPr marL="0" indent="457200">
              <a:buNone/>
            </a:pPr>
            <a:r>
              <a:rPr lang="ru-RU" sz="2000" dirty="0" smtClean="0"/>
              <a:t>Использование ткани, ниток, иголок, ножниц, пялец и т.д., вредных воздействий на организм человека в процессе выполнения работы не оказывает. Оно экологически чистое. Сырьем для получения хлопчатобумажной ткани, ниток  является растение хлопок, возделываемое человеком.</a:t>
            </a:r>
          </a:p>
          <a:p>
            <a:pPr marL="0" indent="457200">
              <a:buNone/>
            </a:pPr>
            <a:r>
              <a:rPr lang="ru-RU" sz="2000" dirty="0" smtClean="0"/>
              <a:t>На </a:t>
            </a:r>
            <a:r>
              <a:rPr lang="ru-RU" sz="2000" dirty="0"/>
              <a:t>основе выше изложенного считаю, что изготовление и дальнейшее использование моего проекта не влечет за собой изменений в окружающей среде, нарушений в жизнедеятельности человека.</a:t>
            </a:r>
          </a:p>
          <a:p>
            <a:endParaRPr lang="ru-RU" dirty="0"/>
          </a:p>
        </p:txBody>
      </p:sp>
    </p:spTree>
    <p:extLst>
      <p:ext uri="{BB962C8B-B14F-4D97-AF65-F5344CB8AC3E}">
        <p14:creationId xmlns:p14="http://schemas.microsoft.com/office/powerpoint/2010/main" val="383515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706090"/>
          </a:xfrm>
          <a:solidFill>
            <a:srgbClr val="FF66FF"/>
          </a:solidFill>
        </p:spPr>
        <p:txBody>
          <a:bodyPr>
            <a:normAutofit/>
          </a:bodyPr>
          <a:lstStyle/>
          <a:p>
            <a:r>
              <a:rPr lang="ru-RU" sz="3600" dirty="0" smtClean="0"/>
              <a:t>11. Экономическое обоснование</a:t>
            </a:r>
            <a:endParaRPr lang="ru-RU"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24957075"/>
              </p:ext>
            </p:extLst>
          </p:nvPr>
        </p:nvGraphicFramePr>
        <p:xfrm>
          <a:off x="323528" y="1484784"/>
          <a:ext cx="8640960" cy="3139695"/>
        </p:xfrm>
        <a:graphic>
          <a:graphicData uri="http://schemas.openxmlformats.org/drawingml/2006/table">
            <a:tbl>
              <a:tblPr firstRow="1" firstCol="1" bandRow="1" bandCol="1">
                <a:tableStyleId>{E8034E78-7F5D-4C2E-B375-FC64B27BC917}</a:tableStyleId>
              </a:tblPr>
              <a:tblGrid>
                <a:gridCol w="1397186"/>
                <a:gridCol w="2789910"/>
                <a:gridCol w="2093102"/>
                <a:gridCol w="2360762"/>
              </a:tblGrid>
              <a:tr h="720080">
                <a:tc>
                  <a:txBody>
                    <a:bodyPr/>
                    <a:lstStyle/>
                    <a:p>
                      <a:pPr>
                        <a:spcAft>
                          <a:spcPts val="0"/>
                        </a:spcAft>
                      </a:pPr>
                      <a:r>
                        <a:rPr lang="ru-RU" sz="2000" dirty="0">
                          <a:effectLst/>
                        </a:rPr>
                        <a:t>Название</a:t>
                      </a:r>
                      <a:endParaRPr lang="ru-RU"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2000" dirty="0">
                          <a:effectLst/>
                        </a:rPr>
                        <a:t>Условная цена за единицу измерения</a:t>
                      </a:r>
                      <a:endParaRPr lang="ru-RU"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2000" dirty="0">
                          <a:effectLst/>
                        </a:rPr>
                        <a:t>Расход материала на изделие</a:t>
                      </a:r>
                      <a:endParaRPr lang="ru-RU"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2000" dirty="0">
                          <a:effectLst/>
                        </a:rPr>
                        <a:t>Затраты на материал в руб.</a:t>
                      </a:r>
                      <a:endParaRPr lang="ru-RU" sz="2000" dirty="0">
                        <a:effectLst/>
                        <a:latin typeface="Times New Roman" panose="02020603050405020304" pitchFamily="18" charset="0"/>
                        <a:ea typeface="Times New Roman" panose="02020603050405020304" pitchFamily="18" charset="0"/>
                      </a:endParaRPr>
                    </a:p>
                  </a:txBody>
                  <a:tcPr marL="68580" marR="68580" marT="0" marB="0"/>
                </a:tc>
              </a:tr>
              <a:tr h="741765">
                <a:tc>
                  <a:txBody>
                    <a:bodyPr/>
                    <a:lstStyle/>
                    <a:p>
                      <a:pPr>
                        <a:spcAft>
                          <a:spcPts val="0"/>
                        </a:spcAft>
                      </a:pPr>
                      <a:r>
                        <a:rPr lang="ru-RU" sz="3200" dirty="0">
                          <a:solidFill>
                            <a:schemeClr val="tx1"/>
                          </a:solidFill>
                          <a:effectLst/>
                        </a:rPr>
                        <a:t>Нитки</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3200" dirty="0" smtClean="0">
                          <a:solidFill>
                            <a:schemeClr val="tx1"/>
                          </a:solidFill>
                          <a:effectLst/>
                        </a:rPr>
                        <a:t>1м </a:t>
                      </a:r>
                      <a:r>
                        <a:rPr lang="ru-RU" sz="3200" dirty="0">
                          <a:solidFill>
                            <a:schemeClr val="tx1"/>
                          </a:solidFill>
                          <a:effectLst/>
                        </a:rPr>
                        <a:t>– </a:t>
                      </a:r>
                      <a:r>
                        <a:rPr lang="ru-RU" sz="3200" dirty="0" smtClean="0">
                          <a:solidFill>
                            <a:schemeClr val="tx1"/>
                          </a:solidFill>
                          <a:effectLst/>
                        </a:rPr>
                        <a:t>8 </a:t>
                      </a:r>
                      <a:r>
                        <a:rPr lang="ru-RU" sz="3200" dirty="0">
                          <a:solidFill>
                            <a:schemeClr val="tx1"/>
                          </a:solidFill>
                          <a:effectLst/>
                        </a:rPr>
                        <a:t>руб.</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3200" dirty="0" smtClean="0">
                          <a:solidFill>
                            <a:schemeClr val="tx1"/>
                          </a:solidFill>
                          <a:effectLst/>
                        </a:rPr>
                        <a:t>10 </a:t>
                      </a:r>
                      <a:r>
                        <a:rPr lang="ru-RU" sz="3200" dirty="0">
                          <a:solidFill>
                            <a:schemeClr val="tx1"/>
                          </a:solidFill>
                          <a:effectLst/>
                        </a:rPr>
                        <a:t>цветов</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3200" dirty="0" smtClean="0">
                          <a:solidFill>
                            <a:schemeClr val="tx1"/>
                          </a:solidFill>
                          <a:effectLst/>
                          <a:latin typeface="Times New Roman" panose="02020603050405020304" pitchFamily="18" charset="0"/>
                          <a:ea typeface="Times New Roman" panose="02020603050405020304" pitchFamily="18" charset="0"/>
                        </a:rPr>
                        <a:t>80 р.</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708048">
                <a:tc>
                  <a:txBody>
                    <a:bodyPr/>
                    <a:lstStyle/>
                    <a:p>
                      <a:pPr>
                        <a:spcAft>
                          <a:spcPts val="0"/>
                        </a:spcAft>
                      </a:pPr>
                      <a:r>
                        <a:rPr lang="ru-RU" sz="3200" dirty="0">
                          <a:solidFill>
                            <a:schemeClr val="tx1"/>
                          </a:solidFill>
                          <a:effectLst/>
                        </a:rPr>
                        <a:t>Канва</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3200" dirty="0" smtClean="0">
                          <a:solidFill>
                            <a:schemeClr val="tx1"/>
                          </a:solidFill>
                          <a:effectLst/>
                        </a:rPr>
                        <a:t>30*20 - 50руб</a:t>
                      </a:r>
                      <a:r>
                        <a:rPr lang="ru-RU" sz="3200" dirty="0">
                          <a:solidFill>
                            <a:schemeClr val="tx1"/>
                          </a:solidFill>
                          <a:effectLst/>
                        </a:rPr>
                        <a:t>.</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2800" dirty="0" smtClean="0">
                          <a:solidFill>
                            <a:schemeClr val="tx1"/>
                          </a:solidFill>
                          <a:effectLst/>
                        </a:rPr>
                        <a:t>30*20см</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3200" dirty="0" smtClean="0">
                          <a:solidFill>
                            <a:schemeClr val="tx1"/>
                          </a:solidFill>
                          <a:effectLst/>
                        </a:rPr>
                        <a:t>50 р. </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775482">
                <a:tc>
                  <a:txBody>
                    <a:bodyPr/>
                    <a:lstStyle/>
                    <a:p>
                      <a:pPr>
                        <a:spcAft>
                          <a:spcPts val="0"/>
                        </a:spcAft>
                      </a:pPr>
                      <a:r>
                        <a:rPr lang="ru-RU" sz="3200" dirty="0">
                          <a:solidFill>
                            <a:schemeClr val="tx1"/>
                          </a:solidFill>
                          <a:effectLst/>
                        </a:rPr>
                        <a:t>Итог</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3200" dirty="0">
                          <a:solidFill>
                            <a:schemeClr val="tx1"/>
                          </a:solidFill>
                          <a:effectLst/>
                        </a:rPr>
                        <a:t> </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u-RU" sz="3200" dirty="0">
                          <a:solidFill>
                            <a:schemeClr val="tx1"/>
                          </a:solidFill>
                          <a:effectLst/>
                        </a:rPr>
                        <a:t> </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3200" dirty="0" smtClean="0">
                          <a:solidFill>
                            <a:schemeClr val="tx1"/>
                          </a:solidFill>
                          <a:effectLst/>
                          <a:latin typeface="Times New Roman" panose="02020603050405020304" pitchFamily="18" charset="0"/>
                          <a:ea typeface="Times New Roman" panose="02020603050405020304" pitchFamily="18" charset="0"/>
                        </a:rPr>
                        <a:t>130 р.</a:t>
                      </a:r>
                      <a:endParaRPr lang="ru-RU" sz="3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1848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562074"/>
          </a:xfrm>
          <a:solidFill>
            <a:srgbClr val="FF66FF"/>
          </a:solidFill>
        </p:spPr>
        <p:txBody>
          <a:bodyPr>
            <a:normAutofit fontScale="90000"/>
          </a:bodyPr>
          <a:lstStyle/>
          <a:p>
            <a:r>
              <a:rPr lang="ru-RU" sz="3200" dirty="0" smtClean="0"/>
              <a:t>12. Оценка и самооценка</a:t>
            </a:r>
            <a:endParaRPr lang="ru-RU" sz="3200" dirty="0"/>
          </a:p>
        </p:txBody>
      </p:sp>
      <p:sp>
        <p:nvSpPr>
          <p:cNvPr id="3" name="Объект 2"/>
          <p:cNvSpPr>
            <a:spLocks noGrp="1"/>
          </p:cNvSpPr>
          <p:nvPr>
            <p:ph idx="1"/>
          </p:nvPr>
        </p:nvSpPr>
        <p:spPr>
          <a:xfrm>
            <a:off x="755576" y="1988840"/>
            <a:ext cx="8229600" cy="4525963"/>
          </a:xfrm>
        </p:spPr>
        <p:txBody>
          <a:bodyPr>
            <a:normAutofit/>
          </a:bodyPr>
          <a:lstStyle/>
          <a:p>
            <a:pPr marL="0" indent="457200">
              <a:buNone/>
            </a:pPr>
            <a:r>
              <a:rPr lang="ru-RU" sz="2000" dirty="0" smtClean="0"/>
              <a:t>Выполненная </a:t>
            </a:r>
            <a:r>
              <a:rPr lang="ru-RU" sz="2000" dirty="0"/>
              <a:t>мною вышивка мне самой очень понравилась, также она понравилась моим </a:t>
            </a:r>
            <a:r>
              <a:rPr lang="ru-RU" sz="2000" dirty="0" smtClean="0"/>
              <a:t>друзьям , родственникам и ученикам. </a:t>
            </a:r>
            <a:r>
              <a:rPr lang="ru-RU" sz="2000" dirty="0"/>
              <a:t>Она отлично украсила интерьер </a:t>
            </a:r>
            <a:r>
              <a:rPr lang="ru-RU" sz="2000" dirty="0" smtClean="0"/>
              <a:t>моей классной комнаты на рабочем месте.</a:t>
            </a:r>
          </a:p>
          <a:p>
            <a:pPr marL="0" indent="457200">
              <a:buNone/>
            </a:pPr>
            <a:r>
              <a:rPr lang="ru-RU" sz="2000" dirty="0" smtClean="0"/>
              <a:t>На вышитую мною картинку я потратила всего 130 рублей.  А если покупать готовую вышитую картину то она будет очень дорого стоить.</a:t>
            </a:r>
            <a:endParaRPr lang="ru-RU" sz="2000" dirty="0"/>
          </a:p>
          <a:p>
            <a:endParaRPr lang="ru-RU" dirty="0"/>
          </a:p>
        </p:txBody>
      </p:sp>
    </p:spTree>
    <p:extLst>
      <p:ext uri="{BB962C8B-B14F-4D97-AF65-F5344CB8AC3E}">
        <p14:creationId xmlns:p14="http://schemas.microsoft.com/office/powerpoint/2010/main" val="388621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634082"/>
          </a:xfrm>
          <a:solidFill>
            <a:srgbClr val="FF66FF"/>
          </a:solidFill>
        </p:spPr>
        <p:txBody>
          <a:bodyPr>
            <a:normAutofit fontScale="90000"/>
          </a:bodyPr>
          <a:lstStyle/>
          <a:p>
            <a:r>
              <a:rPr lang="ru-RU" sz="3600" dirty="0" smtClean="0"/>
              <a:t>13. Литература </a:t>
            </a:r>
            <a:endParaRPr lang="ru-RU" sz="3600" dirty="0"/>
          </a:p>
        </p:txBody>
      </p:sp>
      <p:sp>
        <p:nvSpPr>
          <p:cNvPr id="3" name="Объект 2"/>
          <p:cNvSpPr>
            <a:spLocks noGrp="1"/>
          </p:cNvSpPr>
          <p:nvPr>
            <p:ph idx="1"/>
          </p:nvPr>
        </p:nvSpPr>
        <p:spPr/>
        <p:txBody>
          <a:bodyPr>
            <a:noAutofit/>
          </a:bodyPr>
          <a:lstStyle/>
          <a:p>
            <a:pPr marL="0" indent="0">
              <a:buNone/>
            </a:pPr>
            <a:r>
              <a:rPr lang="ru-RU" sz="2000" dirty="0"/>
              <a:t>1.</a:t>
            </a:r>
            <a:r>
              <a:rPr lang="en-US" sz="2000" dirty="0"/>
              <a:t>www</a:t>
            </a:r>
            <a:r>
              <a:rPr lang="ru-RU" sz="2000" dirty="0"/>
              <a:t>.</a:t>
            </a:r>
            <a:r>
              <a:rPr lang="en-US" sz="2000" dirty="0" err="1"/>
              <a:t>wikipedia</a:t>
            </a:r>
            <a:r>
              <a:rPr lang="ru-RU" sz="2000" dirty="0"/>
              <a:t>.</a:t>
            </a:r>
            <a:r>
              <a:rPr lang="en-US" sz="2000" dirty="0" err="1"/>
              <a:t>ru</a:t>
            </a:r>
            <a:endParaRPr lang="ru-RU" sz="2000" dirty="0"/>
          </a:p>
          <a:p>
            <a:pPr marL="0" indent="0">
              <a:buNone/>
            </a:pPr>
            <a:r>
              <a:rPr lang="ru-RU" sz="2000" dirty="0"/>
              <a:t>2.«Вышивка в умелых руках», издательство </a:t>
            </a:r>
            <a:r>
              <a:rPr lang="ru-RU" sz="2000" dirty="0" err="1"/>
              <a:t>Астрель</a:t>
            </a:r>
            <a:r>
              <a:rPr lang="ru-RU" sz="2000" dirty="0"/>
              <a:t>, 2003</a:t>
            </a:r>
          </a:p>
          <a:p>
            <a:pPr marL="0" indent="0">
              <a:buNone/>
            </a:pPr>
            <a:r>
              <a:rPr lang="ru-RU" sz="2000" dirty="0"/>
              <a:t>3.Журнал «Ксюша для любителей рукоделия»</a:t>
            </a:r>
          </a:p>
          <a:p>
            <a:pPr marL="0" indent="0">
              <a:buNone/>
            </a:pPr>
            <a:r>
              <a:rPr lang="ru-RU" sz="2000" dirty="0" smtClean="0"/>
              <a:t>4. </a:t>
            </a:r>
            <a:r>
              <a:rPr lang="en-US" sz="2000" dirty="0">
                <a:hlinkClick r:id="rId2"/>
              </a:rPr>
              <a:t>http://crosti.ru/all-patterns-tag/%D0%B4%D0%B5%D0%BB%D1%8C%D1%84%D0%B8%D0%BD%D1%8B/11</a:t>
            </a:r>
            <a:r>
              <a:rPr lang="en-US" sz="2000" dirty="0" smtClean="0">
                <a:hlinkClick r:id="rId2"/>
              </a:rPr>
              <a:t>/</a:t>
            </a:r>
            <a:endParaRPr lang="ru-RU" sz="2000" dirty="0" smtClean="0"/>
          </a:p>
          <a:p>
            <a:pPr marL="0" indent="0">
              <a:buNone/>
            </a:pPr>
            <a:r>
              <a:rPr lang="ru-RU" sz="2000" dirty="0" smtClean="0"/>
              <a:t>5.</a:t>
            </a:r>
            <a:r>
              <a:rPr lang="en-US" sz="2000" smtClean="0"/>
              <a:t>http</a:t>
            </a:r>
            <a:r>
              <a:rPr lang="en-US" sz="2000" dirty="0"/>
              <a:t>://xrest.ru/tag/%D0%B4%D0%B5%D0%BB%D1%8C%D1%84%D0%B8%D0%BD/31/</a:t>
            </a:r>
            <a:endParaRPr lang="ru-RU" sz="2000" dirty="0"/>
          </a:p>
        </p:txBody>
      </p:sp>
    </p:spTree>
    <p:extLst>
      <p:ext uri="{BB962C8B-B14F-4D97-AF65-F5344CB8AC3E}">
        <p14:creationId xmlns:p14="http://schemas.microsoft.com/office/powerpoint/2010/main" val="2708358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6995120" cy="724942"/>
          </a:xfrm>
          <a:solidFill>
            <a:srgbClr val="FF66FF">
              <a:alpha val="29000"/>
            </a:srgbClr>
          </a:solidFill>
        </p:spPr>
        <p:txBody>
          <a:bodyPr>
            <a:normAutofit fontScale="90000"/>
          </a:bodyPr>
          <a:lstStyle/>
          <a:p>
            <a:r>
              <a:rPr lang="ru-RU" sz="4000" i="1" dirty="0" smtClean="0"/>
              <a:t>1. Выбор и обоснование проблемы</a:t>
            </a:r>
            <a:endParaRPr lang="ru-RU" sz="4000" i="1" dirty="0"/>
          </a:p>
        </p:txBody>
      </p:sp>
      <p:sp>
        <p:nvSpPr>
          <p:cNvPr id="3" name="Объект 2"/>
          <p:cNvSpPr>
            <a:spLocks noGrp="1"/>
          </p:cNvSpPr>
          <p:nvPr>
            <p:ph idx="1"/>
          </p:nvPr>
        </p:nvSpPr>
        <p:spPr>
          <a:xfrm>
            <a:off x="395536" y="980728"/>
            <a:ext cx="8496944" cy="5760640"/>
          </a:xfrm>
        </p:spPr>
        <p:txBody>
          <a:bodyPr>
            <a:normAutofit/>
          </a:bodyPr>
          <a:lstStyle/>
          <a:p>
            <a:pPr marL="0" indent="0" algn="r">
              <a:buNone/>
            </a:pPr>
            <a:endParaRPr lang="ru-RU" sz="2000" dirty="0" smtClean="0"/>
          </a:p>
          <a:p>
            <a:pPr marL="0" indent="0" algn="r">
              <a:buNone/>
            </a:pPr>
            <a:r>
              <a:rPr lang="ru-RU" sz="2000" dirty="0" smtClean="0"/>
              <a:t>…</a:t>
            </a:r>
            <a:r>
              <a:rPr lang="ru-RU" sz="2000" dirty="0" err="1" smtClean="0"/>
              <a:t>пяльца</a:t>
            </a:r>
            <a:r>
              <a:rPr lang="ru-RU" sz="2000" dirty="0" smtClean="0"/>
              <a:t>, ножницы большие,</a:t>
            </a:r>
          </a:p>
          <a:p>
            <a:pPr marL="0" indent="0" algn="r">
              <a:buNone/>
            </a:pPr>
            <a:r>
              <a:rPr lang="ru-RU" sz="2000" dirty="0" smtClean="0"/>
              <a:t>За работой я опять.</a:t>
            </a:r>
          </a:p>
          <a:p>
            <a:pPr marL="0" indent="0" algn="r">
              <a:buNone/>
            </a:pPr>
            <a:r>
              <a:rPr lang="ru-RU" sz="2000" dirty="0" smtClean="0"/>
              <a:t>Я в своей родной стихии – </a:t>
            </a:r>
          </a:p>
          <a:p>
            <a:pPr marL="0" indent="0" algn="r">
              <a:buNone/>
            </a:pPr>
            <a:r>
              <a:rPr lang="ru-RU" sz="2000" dirty="0" smtClean="0"/>
              <a:t>Начинаю вышивать…</a:t>
            </a:r>
          </a:p>
          <a:p>
            <a:pPr marL="0" indent="0" algn="r">
              <a:buNone/>
            </a:pPr>
            <a:endParaRPr lang="ru-RU" sz="2000" dirty="0"/>
          </a:p>
          <a:p>
            <a:pPr marL="0" indent="457200" algn="just">
              <a:buNone/>
            </a:pPr>
            <a:r>
              <a:rPr lang="ru-RU" sz="2000" dirty="0" smtClean="0"/>
              <a:t>Для того чтобы дом был уютный необязательно покупать какие – ни будь вещи, которые могли бы украсить дом и придать ему домашний уют. Сейчас очень много современных и красивых картин, панно, модульные картины, вазы, искусственные цветы которые гармонично сочетаются с домашним интерьером.</a:t>
            </a:r>
          </a:p>
          <a:p>
            <a:pPr marL="0" indent="457200" algn="just">
              <a:buNone/>
            </a:pPr>
            <a:r>
              <a:rPr lang="ru-RU" sz="2000" dirty="0" smtClean="0"/>
              <a:t>Украсить интерьер дома можно и своими руками. Это гораздо интересно и увлекательно.</a:t>
            </a:r>
          </a:p>
        </p:txBody>
      </p:sp>
    </p:spTree>
    <p:extLst>
      <p:ext uri="{BB962C8B-B14F-4D97-AF65-F5344CB8AC3E}">
        <p14:creationId xmlns:p14="http://schemas.microsoft.com/office/powerpoint/2010/main" val="2475608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507288" cy="6009531"/>
          </a:xfrm>
        </p:spPr>
        <p:txBody>
          <a:bodyPr>
            <a:normAutofit/>
          </a:bodyPr>
          <a:lstStyle/>
          <a:p>
            <a:pPr marL="0" indent="457200">
              <a:buNone/>
            </a:pPr>
            <a:r>
              <a:rPr lang="ru-RU" sz="2400" dirty="0"/>
              <a:t>Мало кто сейчас интересуется рукоделием. Кто то просто не любит этим заниматься , а кто то просто покупает готовые работы в магазине. Но для меня рукоделие – это хобби и отдых. Больше всего мне нравиться – </a:t>
            </a:r>
            <a:r>
              <a:rPr lang="en-US" sz="2400" dirty="0"/>
              <a:t>“</a:t>
            </a:r>
            <a:r>
              <a:rPr lang="ru-RU" sz="2400" dirty="0"/>
              <a:t>Вышивка крестом</a:t>
            </a:r>
            <a:r>
              <a:rPr lang="en-US" sz="2400" dirty="0"/>
              <a:t>”</a:t>
            </a:r>
            <a:r>
              <a:rPr lang="ru-RU" sz="2400" dirty="0"/>
              <a:t>. Ручная вышивка всегда очень высоко ценилась. Я очень люблю вышитые изделия. Многие вышитые мной картины украшают интерьер моего дома и рабочее место в школе, а некоторые картины радуют глаз моих друзей и родных, и так же украшают их интерьер</a:t>
            </a:r>
            <a:r>
              <a:rPr lang="ru-RU" sz="2400" dirty="0" smtClean="0"/>
              <a:t>.</a:t>
            </a:r>
            <a:endParaRPr lang="ru-RU" sz="2400" dirty="0"/>
          </a:p>
          <a:p>
            <a:pPr marL="0" indent="457200">
              <a:buNone/>
            </a:pPr>
            <a:r>
              <a:rPr lang="ru-RU" sz="2400" dirty="0" smtClean="0"/>
              <a:t>Вышивка крестиком – очень увлекательный вид рукоделия. Ниточка за ниточку, крестик за крестиком и вот готова картина.</a:t>
            </a:r>
            <a:endParaRPr lang="ru-RU" sz="2400" dirty="0"/>
          </a:p>
        </p:txBody>
      </p:sp>
    </p:spTree>
    <p:extLst>
      <p:ext uri="{BB962C8B-B14F-4D97-AF65-F5344CB8AC3E}">
        <p14:creationId xmlns:p14="http://schemas.microsoft.com/office/powerpoint/2010/main" val="3141210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183252" cy="1282154"/>
          </a:xfrm>
          <a:solidFill>
            <a:srgbClr val="FF66FF"/>
          </a:solidFill>
        </p:spPr>
        <p:txBody>
          <a:bodyPr>
            <a:noAutofit/>
          </a:bodyPr>
          <a:lstStyle/>
          <a:p>
            <a:r>
              <a:rPr lang="ru-RU" sz="2800" b="1" i="1" dirty="0" smtClean="0"/>
              <a:t>2. Определение конкретной задачи и её формулировка</a:t>
            </a:r>
            <a:endParaRPr lang="ru-RU" sz="2800" b="1" i="1" dirty="0"/>
          </a:p>
        </p:txBody>
      </p:sp>
      <p:sp>
        <p:nvSpPr>
          <p:cNvPr id="3" name="Объект 2"/>
          <p:cNvSpPr>
            <a:spLocks noGrp="1"/>
          </p:cNvSpPr>
          <p:nvPr>
            <p:ph idx="1"/>
          </p:nvPr>
        </p:nvSpPr>
        <p:spPr>
          <a:xfrm>
            <a:off x="1043608" y="2348880"/>
            <a:ext cx="8291264" cy="5001419"/>
          </a:xfrm>
        </p:spPr>
        <p:txBody>
          <a:bodyPr/>
          <a:lstStyle/>
          <a:p>
            <a:pPr marL="0" indent="457200">
              <a:buNone/>
            </a:pPr>
            <a:r>
              <a:rPr lang="ru-RU" dirty="0" smtClean="0"/>
              <a:t>Подумав, я выбрала </a:t>
            </a:r>
            <a:r>
              <a:rPr lang="en-US" dirty="0" smtClean="0"/>
              <a:t>“</a:t>
            </a:r>
            <a:r>
              <a:rPr lang="ru-RU" dirty="0"/>
              <a:t>В</a:t>
            </a:r>
            <a:r>
              <a:rPr lang="ru-RU" dirty="0" smtClean="0"/>
              <a:t>ышивку крестом</a:t>
            </a:r>
            <a:r>
              <a:rPr lang="en-US" dirty="0" smtClean="0"/>
              <a:t>”</a:t>
            </a:r>
            <a:r>
              <a:rPr lang="ru-RU" dirty="0" smtClean="0"/>
              <a:t>, потому что мне очень нравиться эта техника, да и к тому же она не сложная.</a:t>
            </a:r>
            <a:endParaRPr lang="ru-RU" dirty="0"/>
          </a:p>
        </p:txBody>
      </p:sp>
    </p:spTree>
    <p:extLst>
      <p:ext uri="{BB962C8B-B14F-4D97-AF65-F5344CB8AC3E}">
        <p14:creationId xmlns:p14="http://schemas.microsoft.com/office/powerpoint/2010/main" val="3029900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075240" cy="634082"/>
          </a:xfrm>
          <a:solidFill>
            <a:srgbClr val="FF66FF"/>
          </a:solidFill>
        </p:spPr>
        <p:txBody>
          <a:bodyPr>
            <a:normAutofit fontScale="90000"/>
          </a:bodyPr>
          <a:lstStyle/>
          <a:p>
            <a:r>
              <a:rPr lang="ru-RU" sz="3600" b="1" i="1" dirty="0" smtClean="0"/>
              <a:t>3. История вышивки крестом</a:t>
            </a:r>
            <a:endParaRPr lang="ru-RU" sz="3600" b="1" i="1" dirty="0"/>
          </a:p>
        </p:txBody>
      </p:sp>
      <p:sp>
        <p:nvSpPr>
          <p:cNvPr id="3" name="Объект 2"/>
          <p:cNvSpPr>
            <a:spLocks noGrp="1"/>
          </p:cNvSpPr>
          <p:nvPr>
            <p:ph idx="1"/>
          </p:nvPr>
        </p:nvSpPr>
        <p:spPr>
          <a:xfrm>
            <a:off x="241811" y="1124744"/>
            <a:ext cx="8435280" cy="5231433"/>
          </a:xfrm>
        </p:spPr>
        <p:txBody>
          <a:bodyPr>
            <a:normAutofit fontScale="92500" lnSpcReduction="10000"/>
          </a:bodyPr>
          <a:lstStyle/>
          <a:p>
            <a:pPr marL="0" indent="457200">
              <a:buNone/>
            </a:pPr>
            <a:r>
              <a:rPr lang="ru-RU" sz="1600" dirty="0"/>
              <a:t>Искусство вышивания имеет многовековую историю. О существовании вышивки в эпоху Древней Руси говорят находки археологов, относящиеся к 9-10 веков. Это – фрагменты одежды, украшенные узорами, выполненные золотыми нитями. Золотым шитьём в далёкие времена украшали предметы быта, одежду знатных людей.</a:t>
            </a:r>
          </a:p>
          <a:p>
            <a:pPr marL="0" indent="457200">
              <a:buNone/>
            </a:pPr>
            <a:r>
              <a:rPr lang="ru-RU" sz="1600" dirty="0"/>
              <a:t>Традиции вышивального искусства постоянно развивались, в 14- 17 веках вышивка приобретает ещё более широкое распространение в украшении костюма, предметов обихода. Золотыми и серебряными нитями в сочетании с жемчугом и самоцветами вышивали церковные облачения, богатую из шёлка и бархата одежду царей и бояр. Цветным шёлком и золотыми нитями украшали также свадебные полотенца, праздничные рубахи из тонкой льняной ткани, платки. Вышивание было в основном распространено среди женщин знатных семей и монахинь.</a:t>
            </a:r>
          </a:p>
          <a:p>
            <a:pPr marL="0" indent="457200">
              <a:buNone/>
            </a:pPr>
            <a:r>
              <a:rPr lang="ru-RU" sz="1600" dirty="0"/>
              <a:t>Постепенно искусство вышивания распространяется повсеместно. С 18 века оно входит в жизнь всех слоёв населения, становится одним из основных занятий девушек – крестьянок</a:t>
            </a:r>
            <a:r>
              <a:rPr lang="ru-RU" sz="1600" dirty="0" smtClean="0"/>
              <a:t>.</a:t>
            </a:r>
          </a:p>
          <a:p>
            <a:pPr marL="0" indent="457200">
              <a:buNone/>
            </a:pPr>
            <a:r>
              <a:rPr lang="ru-RU" sz="1600" dirty="0"/>
              <a:t>Вышивкой украшали предметы быта- полотенца, подзоры, столешники (скатерти), праздничную и повседневную одежду, передники, головные уборы и др. изделия, как правило, выполнялись из простых, недорогих материалов, но отличались они высоким художественным мастерством. </a:t>
            </a:r>
          </a:p>
          <a:p>
            <a:pPr marL="0" indent="457200">
              <a:buNone/>
            </a:pPr>
            <a:r>
              <a:rPr lang="ru-RU" sz="1600" dirty="0"/>
              <a:t>Наиболее распространенным мотивом в орнаменте народной вышивки является "ромб". В вышивке разных народов он выглядит по-разному и имеет различные значения. Ромб с крючками  в вышивке рассматривается как символ плодородия, связанный с представлением о матери - прародительнице - непосредственном начале всех рождений на земле.  Ромб -"репей" в фольклоре сравнивается с дубом, священным деревом многих народов, и является метафорой небесного "цвета" -молнии, которая разит демонов, оберегает скот.</a:t>
            </a:r>
          </a:p>
          <a:p>
            <a:pPr marL="0" indent="457200">
              <a:buNone/>
            </a:pPr>
            <a:endParaRPr lang="ru-RU" sz="1600" dirty="0"/>
          </a:p>
          <a:p>
            <a:endParaRPr lang="ru-RU" dirty="0"/>
          </a:p>
        </p:txBody>
      </p:sp>
    </p:spTree>
    <p:extLst>
      <p:ext uri="{BB962C8B-B14F-4D97-AF65-F5344CB8AC3E}">
        <p14:creationId xmlns:p14="http://schemas.microsoft.com/office/powerpoint/2010/main" val="3857669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39772"/>
            <a:ext cx="8568952" cy="6408712"/>
          </a:xfrm>
        </p:spPr>
        <p:txBody>
          <a:bodyPr>
            <a:normAutofit fontScale="32500" lnSpcReduction="20000"/>
          </a:bodyPr>
          <a:lstStyle/>
          <a:p>
            <a:pPr marL="0" indent="457200">
              <a:buNone/>
            </a:pPr>
            <a:r>
              <a:rPr lang="ru-RU" sz="4900" dirty="0" smtClean="0"/>
              <a:t>Приёмы </a:t>
            </a:r>
            <a:r>
              <a:rPr lang="ru-RU" sz="4900" dirty="0"/>
              <a:t>вышивания, узоры, их цветовое воплощение совершенствовались их поколения в поколение. Постепенно отбиралось всё лучшее, и создавались неповторимые образы вышивок с характерными чертами</a:t>
            </a:r>
            <a:r>
              <a:rPr lang="ru-RU" sz="4900" dirty="0" smtClean="0"/>
              <a:t>.</a:t>
            </a:r>
          </a:p>
          <a:p>
            <a:pPr marL="0" indent="457200">
              <a:buNone/>
            </a:pPr>
            <a:r>
              <a:rPr lang="ru-RU" sz="4900" dirty="0"/>
              <a:t>В музеях нашей страны собрано много образцов народной вышивки. Наиболее сохранились и дошли до наших дней вышивки 19 века. Вышивка делилась на крестьянскую (народную) и городскую. Городская вышивка не имела прочных традиций, так как постоянно претерпевала влияние моды, приходившей с Запада. Народная вышивка была связана со стародавними обычаями и обрядами русского крестьянства. Так, крестьянские девочки к 13-15 годам должны были приготовить себе приданое. Это были вышитые скатерти, полотенца, подзоры, предметы одежды, головные уборы, подарки. На свадьбе невеста одаривала родственников жениха изделиями своей работы. Перед свадьбой устраивали выставку приданого, которое должно было свидетельствовать о мастерстве и трудолюбии невесты.</a:t>
            </a:r>
          </a:p>
          <a:p>
            <a:pPr marL="0" indent="457200">
              <a:buNone/>
            </a:pPr>
            <a:r>
              <a:rPr lang="ru-RU" sz="4900" dirty="0"/>
              <a:t>Рукоделием в крестьянской семье занимались женщины – пряли, ткали, вышивали, вязали, плели кружева. В процессе работы они отшлифовывали своё мастерство, учились друг у друга и у старших, перенимая у них опыт многих поколений.</a:t>
            </a:r>
          </a:p>
          <a:p>
            <a:pPr marL="0" indent="457200">
              <a:buNone/>
            </a:pPr>
            <a:r>
              <a:rPr lang="ru-RU" sz="5500" dirty="0"/>
              <a:t>Женскую одежду шили из домотканых льняных и шерстяных тканей. Её украшали не только вышивкой, но и кружевами, тесьмой, вставками из цветного ситца. В разных губерниях одежда имела свои особенности, отличия. Она была различной</a:t>
            </a:r>
          </a:p>
          <a:p>
            <a:pPr marL="0" indent="457200">
              <a:buNone/>
            </a:pPr>
            <a:r>
              <a:rPr lang="ru-RU" sz="5500" dirty="0"/>
              <a:t>по назначению (повседневная, праздничная, свадебная), выполнялась для разных возрастов (девичья, для молодой, пожилой женщины).</a:t>
            </a:r>
          </a:p>
          <a:p>
            <a:pPr marL="0" indent="457200">
              <a:buNone/>
            </a:pPr>
            <a:r>
              <a:rPr lang="ru-RU" sz="5500" dirty="0"/>
              <a:t>По характеру узоров и приёмов их выполнения русская вышивка очень многообразна. Отдельные области, а иногда и районы, имели свои характерные приёмы, мотивы орнамента, цветовые решения. Это во многом определялось местными условиями, бытом, обычаями, природным окружением.</a:t>
            </a:r>
          </a:p>
          <a:p>
            <a:pPr marL="0" indent="457200">
              <a:buNone/>
            </a:pPr>
            <a:endParaRPr lang="ru-RU" dirty="0"/>
          </a:p>
          <a:p>
            <a:pPr marL="0" indent="0">
              <a:buNone/>
            </a:pPr>
            <a:endParaRPr lang="ru-RU" dirty="0"/>
          </a:p>
        </p:txBody>
      </p:sp>
    </p:spTree>
    <p:extLst>
      <p:ext uri="{BB962C8B-B14F-4D97-AF65-F5344CB8AC3E}">
        <p14:creationId xmlns:p14="http://schemas.microsoft.com/office/powerpoint/2010/main" val="4061684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50893"/>
            <a:ext cx="8352928" cy="6408711"/>
          </a:xfrm>
        </p:spPr>
        <p:txBody>
          <a:bodyPr>
            <a:normAutofit fontScale="40000" lnSpcReduction="20000"/>
          </a:bodyPr>
          <a:lstStyle/>
          <a:p>
            <a:pPr marL="0" indent="457200">
              <a:buNone/>
            </a:pPr>
            <a:r>
              <a:rPr lang="ru-RU" sz="4500" dirty="0"/>
              <a:t>Русская вышивка имеет свои национальные особенности, она отличается от вышивок других народов. Большую роль в ней играют геометрический орнамент и геометризированные формы растений и животных : ромбы, мотивы женской фигуры, птицы, дерева или цветущего куста, а также барса с поднятой лапой. В форме ромба, круга, розетки изображалось солнце – символ тепла, жизни, женская фигура и цветущее дерево олицетворяли плодородие земли, птица символизировала приход весны. Расположение узора и приёмы вышивки были органически связаны с формой одежды, которую шили из прямых кусков ткани. Швы выполняли по счёту нитей ткани, их называли счётными. Такими швами легко украшать оплечья, концы рукавов, разрез на груди, подол передника, низ передника, низ одежды. Вышивку располагали вдоль соединительных швов.</a:t>
            </a:r>
          </a:p>
          <a:p>
            <a:pPr marL="0" indent="457200">
              <a:buNone/>
            </a:pPr>
            <a:r>
              <a:rPr lang="ru-RU" sz="4500" dirty="0" smtClean="0"/>
              <a:t>К </a:t>
            </a:r>
            <a:r>
              <a:rPr lang="ru-RU" sz="4500" dirty="0"/>
              <a:t>старинным русским швам относятся : роспись или </a:t>
            </a:r>
            <a:r>
              <a:rPr lang="ru-RU" sz="4500" dirty="0" err="1"/>
              <a:t>полукрест</a:t>
            </a:r>
            <a:r>
              <a:rPr lang="ru-RU" sz="4500" dirty="0"/>
              <a:t>, набор, крест, счётная гладь, козлик, белая мелкая строчка. Позже появились вырезы, цветная перевить, </a:t>
            </a:r>
            <a:r>
              <a:rPr lang="ru-RU" sz="4500" dirty="0" err="1"/>
              <a:t>крестецкая</a:t>
            </a:r>
            <a:r>
              <a:rPr lang="ru-RU" sz="4500" dirty="0"/>
              <a:t> строчка, гипюры, тамбурная вышивка, белая и цветная гладь.</a:t>
            </a:r>
          </a:p>
          <a:p>
            <a:pPr marL="0" indent="457200">
              <a:buNone/>
            </a:pPr>
            <a:r>
              <a:rPr lang="ru-RU" sz="4500" dirty="0"/>
              <a:t>Русские крестьянские вышивки можно разделить на две основные группы : северную и среднерусской полосы. К северной относятся вышивки Архангельской, Новгородской, Вологодской, Калининской, Ивановской, Горьковской, Ярославской, Владимирской и других областей</a:t>
            </a:r>
            <a:r>
              <a:rPr lang="ru-RU" sz="4500" dirty="0" smtClean="0"/>
              <a:t>.</a:t>
            </a:r>
            <a:r>
              <a:rPr lang="ru-RU" sz="4500" dirty="0"/>
              <a:t> Самые распространённые приёмы северной вышивки – крест, роспись, вырезы, белая строчка, сквозное шитьё, выполняемое по сетке, белая и цветная гладь. Чаще </a:t>
            </a:r>
            <a:r>
              <a:rPr lang="ru-RU" sz="4500" dirty="0" err="1"/>
              <a:t>всёго</a:t>
            </a:r>
            <a:r>
              <a:rPr lang="ru-RU" sz="4500" dirty="0"/>
              <a:t> узоры выполнялись красными нитками по белому фону или белыми по красному. Вышивальщицы умело использовали фон как один из элементов узора. Квадратики и полоски внутри крупных фигур птицы – павы, барса или дерева вышивались синей, жёлтой и тёмно- красной шерстью.</a:t>
            </a:r>
          </a:p>
          <a:p>
            <a:pPr marL="0" indent="457200">
              <a:buNone/>
            </a:pPr>
            <a:endParaRPr lang="ru-RU" sz="2300" dirty="0"/>
          </a:p>
          <a:p>
            <a:pPr marL="0" indent="0">
              <a:buNone/>
            </a:pPr>
            <a:endParaRPr lang="ru-RU" dirty="0"/>
          </a:p>
        </p:txBody>
      </p:sp>
    </p:spTree>
    <p:extLst>
      <p:ext uri="{BB962C8B-B14F-4D97-AF65-F5344CB8AC3E}">
        <p14:creationId xmlns:p14="http://schemas.microsoft.com/office/powerpoint/2010/main" val="3901382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778098"/>
          </a:xfrm>
          <a:solidFill>
            <a:srgbClr val="FF66FF"/>
          </a:solidFill>
        </p:spPr>
        <p:txBody>
          <a:bodyPr>
            <a:normAutofit/>
          </a:bodyPr>
          <a:lstStyle/>
          <a:p>
            <a:r>
              <a:rPr lang="ru-RU" sz="4000" b="1" i="1" dirty="0" smtClean="0"/>
              <a:t>4. Банк идей</a:t>
            </a:r>
            <a:endParaRPr lang="ru-RU" sz="4000" b="1" i="1" dirty="0"/>
          </a:p>
        </p:txBody>
      </p:sp>
      <p:pic>
        <p:nvPicPr>
          <p:cNvPr id="2052" name="Picture 4" descr="&amp;Vcy;&amp;ycy;&amp;shcy;&amp;icy;&amp;vcy;&amp;kcy;&amp;acy; &amp;kcy;&amp;rcy;&amp;iecy;&amp;scy;&amp;tcy;&amp;ocy;&amp;mcy; &amp;dcy;&amp;lcy;&amp;yacy; &amp;ncy;&amp;acy;&amp;chcy;&amp;icy;&amp;ncy;&amp;acy;&amp;yucy;&amp;shchcy;&amp;icy;&amp;khcy; (&amp;ocy;&amp;ncy;&amp;lcy;&amp;acy;&amp;jcy;&amp;ncy; &amp;ocy;&amp;bcy;&amp;ucy;&amp;chcy;&amp;iecy;&amp;ncy;&amp;icy;&amp;iecy;) &amp;scy;&amp;mcy;&amp;ocy;&amp;tcy;&amp;rcy;&amp;iecy;&amp;tcy;&amp;softcy; &amp;ocy;&amp;ncy;&amp;lcy;&amp;acy;&amp;jcy;&amp;ncy; &amp;bcy;&amp;iecy;&amp;scy;&amp;pcy;&amp;lcy;&amp;acy;&amp;tcy;&amp;ncy;&amp;o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780928"/>
            <a:ext cx="4350717" cy="38207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p;Icy;&amp;zcy;&amp;ocy;&amp;bcy;&amp;rcy;&amp;acy;&amp;zhcy;&amp;iecy;&amp;ncy;&amp;icy;&amp;yacy; &amp;ocy;&amp;tcy; jagodka - &amp;Fcy;&amp;ocy;&amp;tcy;&amp;ocy;-&amp;Gcy;&amp;rcy;&amp;acy;&amp;dcy; @ &amp;Fcy;&amp;Ocy;&amp;Rcy;&amp;Ucy;&amp;Mcy;-&amp;Gcy;&amp;Rcy;&amp;Acy;&amp;Dc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073518"/>
            <a:ext cx="279211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76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Picture 2" descr="&amp;Vcy;&amp;ycy;&amp;shcy;&amp;icy;&amp;vcy;&amp;kcy;&amp;acy; &amp;kcy;&amp;rcy;&amp;iecy;&amp;scy;&amp;tcy;&amp;ocy;&amp;mcy; &amp;dcy;&amp;lcy;&amp;yacy; &amp;ncy;&amp;acy;&amp;chcy;&amp;icy;&amp;ncy;&amp;acy;&amp;yucy;&amp;shchcy;&amp;icy;&amp;khcy;, &amp;vcy;&amp;acy;&amp;zhcy;&amp;ncy;&amp;acy;&amp;yacy; &amp;icy;&amp;ncy;&amp;fcy;&amp;ocy;&amp;rcy;&amp;mcy;&amp;acy;&amp;tscy;&amp;icy;&amp;yacy; &amp;icy; &amp;pcy;&amp;rcy;&amp;acy;&amp;vcy;&amp;icy;&amp;lcy;&amp;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2028"/>
            <a:ext cx="4128457" cy="30963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mp;Ncy;&amp;acy;&amp;bcy;&amp;ocy;&amp;rcy; &amp;dcy;&amp;lcy;&amp;yacy; &amp;vcy;&amp;ycy;&amp;shcy;&amp;icy;&amp;vcy;&amp;acy;&amp;ncy;&amp;icy;&amp;yacy; &quot;&amp;Kcy;&amp;rcy;&amp;ocy;&amp;lcy;&amp;softcy;&amp;chcy;&amp;ocy;&amp;ncy;&amp;ocy;&amp;kcy;&quot; - &amp;Dcy;&amp;iecy;&amp;tcy;&amp;scy;&amp;kcy;&amp;icy;&amp;j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0"/>
            <a:ext cx="2954819" cy="36877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p;Ncy;&amp;acy;&amp;bcy;&amp;ocy;&amp;rcy; &amp;dcy;&amp;lcy;&amp;yacy; &amp;vcy;&amp;ycy;&amp;shcy;&amp;icy;&amp;vcy;&amp;acy;&amp;ncy;&amp;icy;&amp;yacy; &amp;Mcy;&amp;ucy;&amp;khcy;&amp;ocy;&amp;mcy;&amp;ocy;&amp;rcy;, &amp;Rcy;&amp;icy;&amp;ocy;&amp;lcy;&amp;icy;&amp;scy; 158 &amp;kcy;&amp;ucy;&amp;pcy;&amp;icy;&amp;tcy;&amp;softcy; &amp;vcy; &amp;scy;&amp;acy;&amp;ncy;&amp;kcy;&amp;tcy; &amp;pcy;&amp;iecy;&amp;tcy;&amp;iecy;&amp;rcy;&amp;bcy;&amp;ucy;&amp;rcy;&amp;gcy;&amp;iecy; &amp;SHcy;&amp;acy;&amp;lcy;&amp;iec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848099"/>
            <a:ext cx="2533650"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380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floral8</Template>
  <TotalTime>86</TotalTime>
  <Words>1526</Words>
  <Application>Microsoft Office PowerPoint</Application>
  <PresentationFormat>Экран (4:3)</PresentationFormat>
  <Paragraphs>79</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Times New Roman</vt:lpstr>
      <vt:lpstr>Wingdings</vt:lpstr>
      <vt:lpstr>Тема Office</vt:lpstr>
      <vt:lpstr>Творческий проект:</vt:lpstr>
      <vt:lpstr>1. Выбор и обоснование проблемы</vt:lpstr>
      <vt:lpstr>Презентация PowerPoint</vt:lpstr>
      <vt:lpstr>2. Определение конкретной задачи и её формулировка</vt:lpstr>
      <vt:lpstr>3. История вышивки крестом</vt:lpstr>
      <vt:lpstr>Презентация PowerPoint</vt:lpstr>
      <vt:lpstr>Презентация PowerPoint</vt:lpstr>
      <vt:lpstr>4. Банк идей</vt:lpstr>
      <vt:lpstr>Презентация PowerPoint</vt:lpstr>
      <vt:lpstr>Презентация PowerPoint</vt:lpstr>
      <vt:lpstr>5. Анализ идей и выбор лучшего варианта</vt:lpstr>
      <vt:lpstr>6. Выбор материалов, инструментов, оборудования</vt:lpstr>
      <vt:lpstr>7. Последовательность выполнения изделия</vt:lpstr>
      <vt:lpstr>8. Правила техники безопасности при использовании ножниц и иголки</vt:lpstr>
      <vt:lpstr>9. Что получилось </vt:lpstr>
      <vt:lpstr>10. Контроль качества и экономическое обоснование</vt:lpstr>
      <vt:lpstr>11. Экономическое обоснование</vt:lpstr>
      <vt:lpstr>12. Оценка и самооценка</vt:lpstr>
      <vt:lpstr>13. Литература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Творческий проект:</dc:title>
  <dc:creator>Алёнушка</dc:creator>
  <cp:lastModifiedBy>Алёнушка</cp:lastModifiedBy>
  <cp:revision>10</cp:revision>
  <dcterms:created xsi:type="dcterms:W3CDTF">2015-03-14T15:45:49Z</dcterms:created>
  <dcterms:modified xsi:type="dcterms:W3CDTF">2015-03-14T17:11:50Z</dcterms:modified>
</cp:coreProperties>
</file>