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19"/>
  </p:notesMasterIdLst>
  <p:sldIdLst>
    <p:sldId id="257" r:id="rId2"/>
    <p:sldId id="258" r:id="rId3"/>
    <p:sldId id="259" r:id="rId4"/>
    <p:sldId id="276" r:id="rId5"/>
    <p:sldId id="256" r:id="rId6"/>
    <p:sldId id="264" r:id="rId7"/>
    <p:sldId id="267" r:id="rId8"/>
    <p:sldId id="268" r:id="rId9"/>
    <p:sldId id="266" r:id="rId10"/>
    <p:sldId id="270" r:id="rId11"/>
    <p:sldId id="269" r:id="rId12"/>
    <p:sldId id="271" r:id="rId13"/>
    <p:sldId id="274" r:id="rId14"/>
    <p:sldId id="277" r:id="rId15"/>
    <p:sldId id="260" r:id="rId16"/>
    <p:sldId id="275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116F"/>
    <a:srgbClr val="000099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37" autoAdjust="0"/>
  </p:normalViewPr>
  <p:slideViewPr>
    <p:cSldViewPr>
      <p:cViewPr varScale="1">
        <p:scale>
          <a:sx n="104" d="100"/>
          <a:sy n="104" d="100"/>
        </p:scale>
        <p:origin x="-1188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37439-60EA-4E1F-98F8-C4205447B521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225CF-E8CD-419B-B3A5-7D397920C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DFB74-EBA9-41C6-99C3-A7ABDFC89BC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D7CD-D53C-4A6B-809C-DA127998710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2CBE-EC57-4288-B591-EA52ABDA6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D7CD-D53C-4A6B-809C-DA127998710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2CBE-EC57-4288-B591-EA52ABDA6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D7CD-D53C-4A6B-809C-DA127998710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2CBE-EC57-4288-B591-EA52ABDA6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6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D8BEE-CE4B-423A-ADCE-61DAEFD10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D7CD-D53C-4A6B-809C-DA127998710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2CBE-EC57-4288-B591-EA52ABDA6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D7CD-D53C-4A6B-809C-DA127998710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2CBE-EC57-4288-B591-EA52ABDA6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D7CD-D53C-4A6B-809C-DA127998710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2CBE-EC57-4288-B591-EA52ABDA6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D7CD-D53C-4A6B-809C-DA127998710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2CBE-EC57-4288-B591-EA52ABDA6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D7CD-D53C-4A6B-809C-DA127998710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2CBE-EC57-4288-B591-EA52ABDA6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D7CD-D53C-4A6B-809C-DA127998710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2CBE-EC57-4288-B591-EA52ABDA6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D7CD-D53C-4A6B-809C-DA127998710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2CBE-EC57-4288-B591-EA52ABDA6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D7CD-D53C-4A6B-809C-DA127998710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4AC2CBE-EC57-4288-B591-EA52ABDA60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08D7CD-D53C-4A6B-809C-DA127998710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AC2CBE-EC57-4288-B591-EA52ABDA606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ransition spd="slow"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&#1047;&#1072;&#1075;&#1088;&#1091;&#1079;&#1082;&#1080;\penie_ptic_v_lesu_-_penie_ptic_v_lesu_mp3downloadfree.ru(1)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1-001-Pernatye-druzj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461448"/>
          </a:xfrm>
        </p:spPr>
      </p:pic>
      <p:pic>
        <p:nvPicPr>
          <p:cNvPr id="6" name="penie_ptic_v_lesu_-_penie_ptic_v_lesu_mp3downloadfree.ru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143000" y="0"/>
            <a:ext cx="80473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 u="sng" dirty="0">
                <a:solidFill>
                  <a:srgbClr val="002060"/>
                </a:solidFill>
              </a:rPr>
              <a:t>Внешнее строение птицы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868363"/>
            <a:ext cx="6929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 smtClean="0"/>
              <a:t> Внешние покровы</a:t>
            </a:r>
            <a:r>
              <a:rPr lang="ru-RU" sz="2800" b="1" dirty="0"/>
              <a:t>.</a:t>
            </a:r>
            <a:endParaRPr lang="ru-RU" dirty="0"/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136525" y="1666875"/>
            <a:ext cx="55133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ru-RU" sz="2800" b="1" dirty="0"/>
              <a:t>Кожа сухая. Желез нет.</a:t>
            </a:r>
          </a:p>
          <a:p>
            <a:r>
              <a:rPr lang="ru-RU" sz="2800" b="1" dirty="0"/>
              <a:t>Исключение копчиковая железа.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136525" y="2733675"/>
            <a:ext cx="4221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/>
              <a:t>- Тело покрыто перьями</a:t>
            </a:r>
            <a:r>
              <a:rPr lang="ru-RU" dirty="0"/>
              <a:t>.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746125" y="4156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914400" y="3581400"/>
            <a:ext cx="2279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u="sng" dirty="0"/>
              <a:t>Контурные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4724400" y="3505200"/>
            <a:ext cx="1827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u="sng" dirty="0"/>
              <a:t>Пуховые</a:t>
            </a:r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 flipH="1">
            <a:off x="2667000" y="3200400"/>
            <a:ext cx="1143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>
            <a:off x="4267200" y="312420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067944" y="3429000"/>
            <a:ext cx="0" cy="18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17"/>
          <p:cNvSpPr txBox="1">
            <a:spLocks noChangeArrowheads="1"/>
          </p:cNvSpPr>
          <p:nvPr/>
        </p:nvSpPr>
        <p:spPr bwMode="auto">
          <a:xfrm flipH="1">
            <a:off x="3635896" y="5301208"/>
            <a:ext cx="10081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u="sng" dirty="0" smtClean="0"/>
              <a:t>Пух</a:t>
            </a:r>
            <a:endParaRPr lang="ru-RU" sz="2800" b="1" u="sng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3" grpId="0"/>
      <p:bldP spid="35854" grpId="0"/>
      <p:bldP spid="35858" grpId="0" animBg="1"/>
      <p:bldP spid="35859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Мои документы\КИРИЛЛ\БИОЛОГИЯ\Зоология\Птицы\перья\имени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4816475"/>
          </a:xfrm>
          <a:prstGeom prst="rect">
            <a:avLst/>
          </a:prstGeom>
          <a:noFill/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17525" y="225425"/>
            <a:ext cx="5953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u="sng"/>
              <a:t>Контурное  маховое перо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357422" y="1371600"/>
            <a:ext cx="1870091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/>
              <a:t>Опахало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57158" y="2514600"/>
            <a:ext cx="203044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/>
              <a:t>Стержень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133600" y="5867400"/>
            <a:ext cx="1866896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 err="1"/>
              <a:t>Очин</a:t>
            </a:r>
            <a:endParaRPr lang="ru-RU" sz="2800" b="1" dirty="0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 rot="19320000">
            <a:off x="4351338" y="1851025"/>
            <a:ext cx="228600" cy="1143000"/>
          </a:xfrm>
          <a:prstGeom prst="downArrow">
            <a:avLst>
              <a:gd name="adj1" fmla="val 50000"/>
              <a:gd name="adj2" fmla="val 1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 rot="19320000">
            <a:off x="2307332" y="3162194"/>
            <a:ext cx="228600" cy="1143000"/>
          </a:xfrm>
          <a:prstGeom prst="downArrow">
            <a:avLst>
              <a:gd name="adj1" fmla="val 50000"/>
              <a:gd name="adj2" fmla="val 1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 rot="9000000">
            <a:off x="1524000" y="5105400"/>
            <a:ext cx="228600" cy="1143000"/>
          </a:xfrm>
          <a:prstGeom prst="downArrow">
            <a:avLst>
              <a:gd name="adj1" fmla="val 50000"/>
              <a:gd name="adj2" fmla="val 1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utoUpdateAnimBg="0"/>
      <p:bldP spid="2054" grpId="0" autoUpdateAnimBg="0"/>
      <p:bldP spid="2055" grpId="0" autoUpdateAnimBg="0"/>
      <p:bldP spid="2056" grpId="0" animBg="1"/>
      <p:bldP spid="2057" grpId="0" animBg="1"/>
      <p:bldP spid="20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746125" y="4156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52229" name="Picture 5" descr="C:\Мои документы\КИРИЛЛ\БИОЛОГИЯ\Зоология\Птицы\перья\имени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3248"/>
            <a:ext cx="9144000" cy="2571768"/>
          </a:xfrm>
          <a:prstGeom prst="rect">
            <a:avLst/>
          </a:prstGeom>
          <a:noFill/>
        </p:spPr>
      </p:pic>
      <p:sp>
        <p:nvSpPr>
          <p:cNvPr id="52230" name="AutoShape 6"/>
          <p:cNvSpPr>
            <a:spLocks noChangeArrowheads="1"/>
          </p:cNvSpPr>
          <p:nvPr/>
        </p:nvSpPr>
        <p:spPr bwMode="auto">
          <a:xfrm>
            <a:off x="4427984" y="5301208"/>
            <a:ext cx="144016" cy="1656184"/>
          </a:xfrm>
          <a:prstGeom prst="upArrow">
            <a:avLst>
              <a:gd name="adj1" fmla="val 50000"/>
              <a:gd name="adj2" fmla="val 2838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2133600" y="6215082"/>
            <a:ext cx="3581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/>
              <a:t>Бородки </a:t>
            </a:r>
            <a:r>
              <a:rPr lang="en-US" sz="2800" b="1" dirty="0"/>
              <a:t>I </a:t>
            </a:r>
            <a:r>
              <a:rPr lang="ru-RU" sz="2800" b="1" dirty="0"/>
              <a:t>порядка</a:t>
            </a:r>
          </a:p>
        </p:txBody>
      </p:sp>
      <p:sp>
        <p:nvSpPr>
          <p:cNvPr id="52233" name="AutoShape 9"/>
          <p:cNvSpPr>
            <a:spLocks noChangeArrowheads="1"/>
          </p:cNvSpPr>
          <p:nvPr/>
        </p:nvSpPr>
        <p:spPr bwMode="auto">
          <a:xfrm>
            <a:off x="6804248" y="4293096"/>
            <a:ext cx="147638" cy="1676400"/>
          </a:xfrm>
          <a:prstGeom prst="upArrow">
            <a:avLst>
              <a:gd name="adj1" fmla="val 50000"/>
              <a:gd name="adj2" fmla="val 2838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5792788" y="5943600"/>
            <a:ext cx="338509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600" b="1" dirty="0"/>
              <a:t>Бородки </a:t>
            </a:r>
            <a:r>
              <a:rPr lang="en-US" sz="2600" b="1" dirty="0"/>
              <a:t>II </a:t>
            </a:r>
            <a:r>
              <a:rPr lang="ru-RU" sz="2600" b="1" dirty="0"/>
              <a:t>порядка</a:t>
            </a:r>
          </a:p>
        </p:txBody>
      </p:sp>
      <p:sp>
        <p:nvSpPr>
          <p:cNvPr id="52235" name="AutoShape 11"/>
          <p:cNvSpPr>
            <a:spLocks noChangeArrowheads="1"/>
          </p:cNvSpPr>
          <p:nvPr/>
        </p:nvSpPr>
        <p:spPr bwMode="auto">
          <a:xfrm rot="2760000">
            <a:off x="1509073" y="4869238"/>
            <a:ext cx="147638" cy="1676400"/>
          </a:xfrm>
          <a:prstGeom prst="upArrow">
            <a:avLst>
              <a:gd name="adj1" fmla="val 50000"/>
              <a:gd name="adj2" fmla="val 2838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0" y="6143644"/>
            <a:ext cx="20002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/>
              <a:t>Стержень</a:t>
            </a:r>
          </a:p>
        </p:txBody>
      </p:sp>
      <p:pic>
        <p:nvPicPr>
          <p:cNvPr id="11" name="Picture 18" descr="C:\Мои документы\КИРИЛЛ\БИОЛОГИЯ\Зоология\Птицы\перья\имени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66"/>
            <a:ext cx="9144000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 animBg="1"/>
      <p:bldP spid="52231" grpId="0" autoUpdateAnimBg="0"/>
      <p:bldP spid="52233" grpId="0" animBg="1"/>
      <p:bldP spid="52234" grpId="0" autoUpdateAnimBg="0"/>
      <p:bldP spid="52235" grpId="0" animBg="1"/>
      <p:bldP spid="5223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 Box 1030"/>
          <p:cNvSpPr txBox="1">
            <a:spLocks noChangeArrowheads="1"/>
          </p:cNvSpPr>
          <p:nvPr/>
        </p:nvSpPr>
        <p:spPr bwMode="auto">
          <a:xfrm>
            <a:off x="7308304" y="1700808"/>
            <a:ext cx="20162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u="sng" dirty="0"/>
              <a:t>Пуховое</a:t>
            </a:r>
            <a:r>
              <a:rPr lang="ru-RU" sz="3200" b="1" u="sng" dirty="0"/>
              <a:t> </a:t>
            </a:r>
            <a:r>
              <a:rPr lang="ru-RU" sz="2000" b="1" u="sng" dirty="0"/>
              <a:t>перо</a:t>
            </a:r>
          </a:p>
        </p:txBody>
      </p:sp>
      <p:sp>
        <p:nvSpPr>
          <p:cNvPr id="17415" name="Text Box 1031"/>
          <p:cNvSpPr txBox="1">
            <a:spLocks noChangeArrowheads="1"/>
          </p:cNvSpPr>
          <p:nvPr/>
        </p:nvSpPr>
        <p:spPr bwMode="auto">
          <a:xfrm>
            <a:off x="323528" y="6237312"/>
            <a:ext cx="26396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u="sng" dirty="0"/>
              <a:t>Контурное перо</a:t>
            </a:r>
          </a:p>
        </p:txBody>
      </p:sp>
      <p:sp>
        <p:nvSpPr>
          <p:cNvPr id="17416" name="Text Box 1032"/>
          <p:cNvSpPr txBox="1">
            <a:spLocks noChangeArrowheads="1"/>
          </p:cNvSpPr>
          <p:nvPr/>
        </p:nvSpPr>
        <p:spPr bwMode="auto">
          <a:xfrm>
            <a:off x="6876256" y="5589240"/>
            <a:ext cx="6581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u="sng" dirty="0"/>
              <a:t>Пух</a:t>
            </a:r>
          </a:p>
        </p:txBody>
      </p:sp>
      <p:sp>
        <p:nvSpPr>
          <p:cNvPr id="17417" name="Text Box 1033"/>
          <p:cNvSpPr txBox="1">
            <a:spLocks noChangeArrowheads="1"/>
          </p:cNvSpPr>
          <p:nvPr/>
        </p:nvSpPr>
        <p:spPr bwMode="auto">
          <a:xfrm>
            <a:off x="7334466" y="2204864"/>
            <a:ext cx="180953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/>
              <a:t>(Не имеют </a:t>
            </a:r>
            <a:r>
              <a:rPr lang="ru-RU" b="1" dirty="0" err="1" smtClean="0"/>
              <a:t>бо</a:t>
            </a:r>
            <a:r>
              <a:rPr lang="ru-RU" b="1" dirty="0" smtClean="0"/>
              <a:t>-</a:t>
            </a:r>
          </a:p>
          <a:p>
            <a:r>
              <a:rPr lang="ru-RU" b="1" dirty="0" err="1" smtClean="0"/>
              <a:t>родок</a:t>
            </a:r>
            <a:r>
              <a:rPr lang="ru-RU" b="1" dirty="0" smtClean="0"/>
              <a:t> второго</a:t>
            </a:r>
          </a:p>
          <a:p>
            <a:r>
              <a:rPr lang="ru-RU" b="1" dirty="0" smtClean="0"/>
              <a:t> </a:t>
            </a:r>
            <a:r>
              <a:rPr lang="ru-RU" b="1" dirty="0"/>
              <a:t>порядка)</a:t>
            </a:r>
          </a:p>
        </p:txBody>
      </p:sp>
      <p:sp>
        <p:nvSpPr>
          <p:cNvPr id="17418" name="Text Box 1034"/>
          <p:cNvSpPr txBox="1">
            <a:spLocks noChangeArrowheads="1"/>
          </p:cNvSpPr>
          <p:nvPr/>
        </p:nvSpPr>
        <p:spPr bwMode="auto">
          <a:xfrm>
            <a:off x="5292080" y="5949280"/>
            <a:ext cx="37346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dirty="0"/>
              <a:t>Перья с коротким стержнем</a:t>
            </a:r>
          </a:p>
        </p:txBody>
      </p:sp>
      <p:sp>
        <p:nvSpPr>
          <p:cNvPr id="17419" name="Text Box 1035"/>
          <p:cNvSpPr txBox="1">
            <a:spLocks noChangeArrowheads="1"/>
          </p:cNvSpPr>
          <p:nvPr/>
        </p:nvSpPr>
        <p:spPr bwMode="auto">
          <a:xfrm>
            <a:off x="251520" y="6457890"/>
            <a:ext cx="35181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dirty="0"/>
              <a:t>(стержень, </a:t>
            </a:r>
            <a:r>
              <a:rPr lang="ru-RU" sz="2000" b="1" dirty="0" err="1"/>
              <a:t>очин</a:t>
            </a:r>
            <a:r>
              <a:rPr lang="ru-RU" sz="2000" b="1" dirty="0"/>
              <a:t>, опахало)</a:t>
            </a:r>
          </a:p>
        </p:txBody>
      </p:sp>
      <p:pic>
        <p:nvPicPr>
          <p:cNvPr id="17413" name="Picture 1029" descr="C:\Мои документы\КИРИЛЛ\БИОЛОГИЯ\Зоология\Птицы\внешний вид\имени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3176"/>
            <a:ext cx="3403600" cy="1257300"/>
          </a:xfrm>
          <a:prstGeom prst="rect">
            <a:avLst/>
          </a:prstGeom>
          <a:noFill/>
        </p:spPr>
      </p:pic>
      <p:pic>
        <p:nvPicPr>
          <p:cNvPr id="17410" name="Picture 1026" descr="C:\Мои документы\КИРИЛЛ\БИОЛОГИЯ\Зоология\Птицы\внешний вид\имени-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-387424"/>
            <a:ext cx="2895600" cy="2047875"/>
          </a:xfrm>
          <a:prstGeom prst="rect">
            <a:avLst/>
          </a:prstGeom>
          <a:noFill/>
        </p:spPr>
      </p:pic>
      <p:pic>
        <p:nvPicPr>
          <p:cNvPr id="17412" name="Picture 1028" descr="C:\Мои документы\КИРИЛЛ\БИОЛОГИЯ\Зоология\Птицы\внешний вид\имени-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04248" cy="5040560"/>
          </a:xfrm>
          <a:prstGeom prst="rect">
            <a:avLst/>
          </a:prstGeom>
          <a:noFill/>
        </p:spPr>
      </p:pic>
      <p:pic>
        <p:nvPicPr>
          <p:cNvPr id="17411" name="Picture 1027" descr="C:\Мои документы\КИРИЛЛ\БИОЛОГИЯ\Зоология\Птицы\внешний вид\имени-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645024"/>
            <a:ext cx="2743200" cy="18954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43ccd_5d9d1843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16872" y="0"/>
            <a:ext cx="4327128" cy="3512046"/>
          </a:xfrm>
          <a:prstGeom prst="rect">
            <a:avLst/>
          </a:prstGeom>
        </p:spPr>
      </p:pic>
      <p:pic>
        <p:nvPicPr>
          <p:cNvPr id="4" name="Рисунок 3" descr="x_3e4afcb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3261370"/>
            <a:ext cx="4699496" cy="3596630"/>
          </a:xfrm>
          <a:prstGeom prst="rect">
            <a:avLst/>
          </a:prstGeom>
        </p:spPr>
      </p:pic>
      <p:pic>
        <p:nvPicPr>
          <p:cNvPr id="5" name="Рисунок 4" descr="0067-050-Belyj-leb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139952" cy="3429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ru-RU" sz="2800" b="1" dirty="0" smtClean="0">
                <a:solidFill>
                  <a:schemeClr val="bg2"/>
                </a:solidFill>
              </a:rPr>
              <a:t>25 216 перьев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5"/>
            <a:r>
              <a:rPr lang="ru-RU" sz="2800" b="1" dirty="0" smtClean="0"/>
              <a:t>3 150 перьев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3501008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800" b="1" dirty="0" smtClean="0">
                <a:solidFill>
                  <a:schemeClr val="bg2"/>
                </a:solidFill>
              </a:rPr>
              <a:t>8 325 перьев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017-017-Ptitsy-i-budusche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714375" y="714375"/>
            <a:ext cx="7772400" cy="1000125"/>
          </a:xfrm>
        </p:spPr>
        <p:txBody>
          <a:bodyPr/>
          <a:lstStyle/>
          <a:p>
            <a:r>
              <a:rPr lang="ru-RU" sz="2800" smtClean="0"/>
              <a:t>Особенности строения птиц, связанные с их приспособленностью к полёту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857250" y="1857375"/>
            <a:ext cx="7772400" cy="41148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0000"/>
                </a:solidFill>
              </a:rPr>
              <a:t>Тело имеет  обтекаемую форму.</a:t>
            </a:r>
          </a:p>
          <a:p>
            <a:pPr>
              <a:buNone/>
            </a:pPr>
            <a:endParaRPr lang="ru-RU" sz="20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rgbClr val="000000"/>
              </a:solidFill>
            </a:endParaRPr>
          </a:p>
          <a:p>
            <a:r>
              <a:rPr lang="ru-RU" sz="2000" dirty="0" smtClean="0">
                <a:solidFill>
                  <a:srgbClr val="000000"/>
                </a:solidFill>
              </a:rPr>
              <a:t> Масса тела облегчена, благодаря легким и прочным пневматическим костям, утрате зубов</a:t>
            </a:r>
          </a:p>
          <a:p>
            <a:pPr>
              <a:buNone/>
            </a:pPr>
            <a:endParaRPr lang="ru-RU" sz="20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rgbClr val="000000"/>
              </a:solidFill>
            </a:endParaRPr>
          </a:p>
          <a:p>
            <a:r>
              <a:rPr lang="ru-RU" sz="2000" dirty="0" smtClean="0">
                <a:solidFill>
                  <a:srgbClr val="000000"/>
                </a:solidFill>
              </a:rPr>
              <a:t>Перьевой покров, обеспечивающий термоизоляцию и способность к маневрированию в полёте.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892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6000" b="1" i="1" dirty="0" smtClean="0">
                <a:solidFill>
                  <a:schemeClr val="accent1">
                    <a:lumMod val="75000"/>
                  </a:schemeClr>
                </a:solidFill>
              </a:rPr>
              <a:t>Домашнее задание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556792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ru-RU" sz="4800" b="1" dirty="0" smtClean="0">
              <a:solidFill>
                <a:srgbClr val="FF0000"/>
              </a:solidFill>
            </a:endParaRPr>
          </a:p>
          <a:p>
            <a:pPr lvl="1"/>
            <a:r>
              <a:rPr lang="ru-RU" sz="4800" b="1" dirty="0" smtClean="0">
                <a:solidFill>
                  <a:srgbClr val="FF0000"/>
                </a:solidFill>
              </a:rPr>
              <a:t>7 класс </a:t>
            </a:r>
            <a:r>
              <a:rPr lang="ru-RU" sz="4800" b="1" dirty="0" smtClean="0"/>
              <a:t>– с. 134-139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736503"/>
            <a:ext cx="66064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ru-RU" sz="4800" b="1" dirty="0" smtClean="0">
              <a:solidFill>
                <a:srgbClr val="FF0000"/>
              </a:solidFill>
            </a:endParaRPr>
          </a:p>
          <a:p>
            <a:pPr lvl="1"/>
            <a:endParaRPr lang="ru-RU" sz="4800" b="1" dirty="0" smtClean="0">
              <a:solidFill>
                <a:srgbClr val="FF0000"/>
              </a:solidFill>
            </a:endParaRPr>
          </a:p>
          <a:p>
            <a:pPr lvl="1"/>
            <a:r>
              <a:rPr lang="ru-RU" sz="4800" b="1" dirty="0" smtClean="0">
                <a:solidFill>
                  <a:srgbClr val="FF0000"/>
                </a:solidFill>
              </a:rPr>
              <a:t>8 класс </a:t>
            </a:r>
            <a:r>
              <a:rPr lang="ru-RU" sz="4800" b="1" dirty="0" smtClean="0"/>
              <a:t>– с. 94-97,с. 119-122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2-002-Kto-oni-tak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3-003-Kto-oni-tak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4afae67307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Arial Black" pitchFamily="34" charset="0"/>
              </a:rPr>
              <a:t>На 1 грамме жира   пролетает 100 километров</a:t>
            </a:r>
            <a:endParaRPr lang="ru-RU" b="1" dirty="0">
              <a:solidFill>
                <a:srgbClr val="000099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43935746_021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8013" r="8013"/>
          <a:stretch>
            <a:fillRect/>
          </a:stretch>
        </p:blipFill>
        <p:spPr>
          <a:xfrm>
            <a:off x="1187624" y="1412776"/>
            <a:ext cx="6855485" cy="5157192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8892480" cy="129614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18116F"/>
                </a:solidFill>
                <a:latin typeface="Arial Black" pitchFamily="34" charset="0"/>
              </a:rPr>
              <a:t>Общая характеристика и особенности внешнего строения птиц в связи с полётом</a:t>
            </a:r>
            <a:endParaRPr lang="ru-RU" sz="3200" dirty="0">
              <a:solidFill>
                <a:srgbClr val="18116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Внешнее строение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птицы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2984"/>
            <a:ext cx="4286248" cy="4953016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dirty="0" smtClean="0">
                <a:solidFill>
                  <a:srgbClr val="172C07"/>
                </a:solidFill>
                <a:latin typeface="Times New Roman" pitchFamily="18" charset="0"/>
                <a:cs typeface="Times New Roman" pitchFamily="18" charset="0"/>
              </a:rPr>
              <a:t>Тело птицы состоит из головы, шеи, туловища, передних и задних конечностей и хвоста. </a:t>
            </a:r>
          </a:p>
          <a:p>
            <a:pPr eaLnBrk="1" hangingPunct="1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6" descr="C:\Documents and Settings\LG\Рабочий стол\биология\06060101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7688" y="1142984"/>
            <a:ext cx="4572000" cy="5500704"/>
          </a:xfr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02" name="AutoShape 26"/>
          <p:cNvSpPr>
            <a:spLocks noChangeArrowheads="1"/>
          </p:cNvSpPr>
          <p:nvPr/>
        </p:nvSpPr>
        <p:spPr bwMode="auto">
          <a:xfrm>
            <a:off x="4140200" y="4581525"/>
            <a:ext cx="4032250" cy="2014538"/>
          </a:xfrm>
          <a:prstGeom prst="hexagon">
            <a:avLst>
              <a:gd name="adj" fmla="val 50039"/>
              <a:gd name="vf" fmla="val 11547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803" name="AutoShape 27"/>
          <p:cNvSpPr>
            <a:spLocks noChangeArrowheads="1"/>
          </p:cNvSpPr>
          <p:nvPr/>
        </p:nvSpPr>
        <p:spPr bwMode="auto">
          <a:xfrm>
            <a:off x="5830888" y="1628775"/>
            <a:ext cx="3313112" cy="2806700"/>
          </a:xfrm>
          <a:prstGeom prst="hexagon">
            <a:avLst>
              <a:gd name="adj" fmla="val 29511"/>
              <a:gd name="vf" fmla="val 11547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5801" name="AutoShape 25"/>
          <p:cNvSpPr>
            <a:spLocks noChangeArrowheads="1"/>
          </p:cNvSpPr>
          <p:nvPr/>
        </p:nvSpPr>
        <p:spPr bwMode="auto">
          <a:xfrm>
            <a:off x="2700338" y="1484313"/>
            <a:ext cx="2593975" cy="309562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800" name="AutoShape 24"/>
          <p:cNvSpPr>
            <a:spLocks noChangeArrowheads="1"/>
          </p:cNvSpPr>
          <p:nvPr/>
        </p:nvSpPr>
        <p:spPr bwMode="auto">
          <a:xfrm>
            <a:off x="0" y="4292600"/>
            <a:ext cx="3132138" cy="1944688"/>
          </a:xfrm>
          <a:prstGeom prst="hexagon">
            <a:avLst>
              <a:gd name="adj" fmla="val 40265"/>
              <a:gd name="vf" fmla="val 11547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804" name="AutoShape 28"/>
          <p:cNvSpPr>
            <a:spLocks noChangeArrowheads="1"/>
          </p:cNvSpPr>
          <p:nvPr/>
        </p:nvSpPr>
        <p:spPr bwMode="auto">
          <a:xfrm>
            <a:off x="0" y="1285860"/>
            <a:ext cx="2555875" cy="2571768"/>
          </a:xfrm>
          <a:prstGeom prst="hexagon">
            <a:avLst>
              <a:gd name="adj" fmla="val 26102"/>
              <a:gd name="vf" fmla="val 11547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1" name="WordArt 5"/>
          <p:cNvSpPr>
            <a:spLocks noChangeArrowheads="1" noChangeShapeType="1" noTextEdit="1"/>
          </p:cNvSpPr>
          <p:nvPr/>
        </p:nvSpPr>
        <p:spPr bwMode="auto">
          <a:xfrm>
            <a:off x="323528" y="188639"/>
            <a:ext cx="8496944" cy="88290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Клюв </a:t>
            </a:r>
            <a:r>
              <a:rPr lang="ru-RU" sz="36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в </a:t>
            </a:r>
            <a:r>
              <a:rPr lang="ru-RU" sz="3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жизни птицы</a:t>
            </a:r>
          </a:p>
        </p:txBody>
      </p:sp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7504" y="2118540"/>
            <a:ext cx="2520280" cy="1742508"/>
          </a:xfrm>
          <a:prstGeom prst="rect">
            <a:avLst/>
          </a:prstGeom>
          <a:noFill/>
        </p:spPr>
      </p:pic>
      <p:sp>
        <p:nvSpPr>
          <p:cNvPr id="75783" name="WordArt 7"/>
          <p:cNvSpPr>
            <a:spLocks noChangeArrowheads="1" noChangeShapeType="1" noTextEdit="1"/>
          </p:cNvSpPr>
          <p:nvPr/>
        </p:nvSpPr>
        <p:spPr bwMode="auto">
          <a:xfrm>
            <a:off x="539750" y="1571612"/>
            <a:ext cx="1584325" cy="4778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- Строят гнёзда</a:t>
            </a:r>
          </a:p>
        </p:txBody>
      </p:sp>
      <p:pic>
        <p:nvPicPr>
          <p:cNvPr id="75784" name="Picture 8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771800" y="1844824"/>
            <a:ext cx="2376264" cy="1704414"/>
          </a:xfrm>
          <a:prstGeom prst="rect">
            <a:avLst/>
          </a:prstGeom>
          <a:noFill/>
        </p:spPr>
      </p:pic>
      <p:pic>
        <p:nvPicPr>
          <p:cNvPr id="75785" name="Picture 9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012160" y="1556792"/>
            <a:ext cx="2952328" cy="1916146"/>
          </a:xfrm>
          <a:prstGeom prst="rect">
            <a:avLst/>
          </a:prstGeom>
          <a:noFill/>
        </p:spPr>
      </p:pic>
      <p:pic>
        <p:nvPicPr>
          <p:cNvPr id="75786" name="Picture 10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148064" y="4149080"/>
            <a:ext cx="1656184" cy="1841748"/>
          </a:xfrm>
          <a:prstGeom prst="rect">
            <a:avLst/>
          </a:prstGeom>
          <a:noFill/>
        </p:spPr>
      </p:pic>
      <p:pic>
        <p:nvPicPr>
          <p:cNvPr id="75787" name="Picture 11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95536" y="4077072"/>
            <a:ext cx="2592288" cy="1558553"/>
          </a:xfrm>
          <a:prstGeom prst="rect">
            <a:avLst/>
          </a:prstGeom>
          <a:noFill/>
        </p:spPr>
      </p:pic>
      <p:sp>
        <p:nvSpPr>
          <p:cNvPr id="75788" name="WordArt 12"/>
          <p:cNvSpPr>
            <a:spLocks noChangeArrowheads="1" noChangeShapeType="1" noTextEdit="1"/>
          </p:cNvSpPr>
          <p:nvPr/>
        </p:nvSpPr>
        <p:spPr bwMode="auto">
          <a:xfrm>
            <a:off x="539750" y="5661025"/>
            <a:ext cx="2089150" cy="209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- для защиты и угрозы</a:t>
            </a:r>
          </a:p>
        </p:txBody>
      </p:sp>
      <p:sp>
        <p:nvSpPr>
          <p:cNvPr id="75789" name="WordArt 13"/>
          <p:cNvSpPr>
            <a:spLocks noChangeArrowheads="1" noChangeShapeType="1" noTextEdit="1"/>
          </p:cNvSpPr>
          <p:nvPr/>
        </p:nvSpPr>
        <p:spPr bwMode="auto">
          <a:xfrm>
            <a:off x="3132138" y="3933825"/>
            <a:ext cx="16573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- чистят перья</a:t>
            </a:r>
          </a:p>
        </p:txBody>
      </p:sp>
      <p:sp>
        <p:nvSpPr>
          <p:cNvPr id="75790" name="WordArt 14"/>
          <p:cNvSpPr>
            <a:spLocks noChangeArrowheads="1" noChangeShapeType="1" noTextEdit="1"/>
          </p:cNvSpPr>
          <p:nvPr/>
        </p:nvSpPr>
        <p:spPr bwMode="auto">
          <a:xfrm>
            <a:off x="4716463" y="5949950"/>
            <a:ext cx="273526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- добывают, удерживают </a:t>
            </a:r>
          </a:p>
          <a:p>
            <a:pPr algn="ctr"/>
            <a:r>
              <a:rPr lang="ru-RU" sz="8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пищу</a:t>
            </a:r>
          </a:p>
        </p:txBody>
      </p:sp>
      <p:sp>
        <p:nvSpPr>
          <p:cNvPr id="75791" name="WordArt 15"/>
          <p:cNvSpPr>
            <a:spLocks noChangeArrowheads="1" noChangeShapeType="1" noTextEdit="1"/>
          </p:cNvSpPr>
          <p:nvPr/>
        </p:nvSpPr>
        <p:spPr bwMode="auto">
          <a:xfrm>
            <a:off x="6443663" y="3643314"/>
            <a:ext cx="1843113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-Кормят птенцов</a:t>
            </a:r>
            <a:endParaRPr lang="ru-RU" sz="800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5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5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5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5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10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1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02" grpId="0" animBg="1"/>
      <p:bldP spid="75803" grpId="0" animBg="1"/>
      <p:bldP spid="75801" grpId="0" animBg="1"/>
      <p:bldP spid="75800" grpId="0" animBg="1"/>
      <p:bldP spid="75804" grpId="0" animBg="1"/>
      <p:bldP spid="75781" grpId="0"/>
      <p:bldP spid="75783" grpId="0"/>
      <p:bldP spid="75788" grpId="0"/>
      <p:bldP spid="75789" grpId="0"/>
      <p:bldP spid="75790" grpId="0"/>
      <p:bldP spid="757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3999" cy="5733255"/>
          </a:xfrm>
          <a:noFill/>
          <a:ln/>
        </p:spPr>
      </p:pic>
      <p:sp>
        <p:nvSpPr>
          <p:cNvPr id="39941" name="WordArt 5"/>
          <p:cNvSpPr>
            <a:spLocks noChangeArrowheads="1" noChangeShapeType="1" noTextEdit="1"/>
          </p:cNvSpPr>
          <p:nvPr/>
        </p:nvSpPr>
        <p:spPr bwMode="auto">
          <a:xfrm>
            <a:off x="1475656" y="1"/>
            <a:ext cx="6840760" cy="7647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255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Форма клюва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Мои документы\КИРИЛЛ\БИОЛОГИЯ\Зоология\Птицы\внешний вид\имени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504" y="0"/>
            <a:ext cx="9251504" cy="6858000"/>
          </a:xfrm>
          <a:prstGeom prst="rect">
            <a:avLst/>
          </a:prstGeom>
          <a:noFill/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79512" y="2132856"/>
            <a:ext cx="13226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/>
              <a:t>Ноздри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436096" y="2348880"/>
            <a:ext cx="3190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/>
              <a:t>Слуховое отверстие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043608" y="188640"/>
            <a:ext cx="4271967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              Глаза</a:t>
            </a:r>
          </a:p>
          <a:p>
            <a:r>
              <a:rPr lang="ru-RU" sz="2000" b="1" dirty="0" smtClean="0"/>
              <a:t>Кроме верхнего и </a:t>
            </a:r>
          </a:p>
          <a:p>
            <a:r>
              <a:rPr lang="ru-RU" sz="2000" b="1" dirty="0" smtClean="0"/>
              <a:t>нижнего века глаза</a:t>
            </a:r>
          </a:p>
          <a:p>
            <a:r>
              <a:rPr lang="ru-RU" sz="2000" b="1" dirty="0" smtClean="0"/>
              <a:t> имеют мигательную </a:t>
            </a:r>
          </a:p>
          <a:p>
            <a:r>
              <a:rPr lang="ru-RU" sz="2000" b="1" dirty="0" smtClean="0"/>
              <a:t>перепонку</a:t>
            </a:r>
            <a:endParaRPr lang="ru-RU" sz="2000" b="1" dirty="0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755576" y="4581128"/>
            <a:ext cx="30138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/>
              <a:t>Ротовое отверстие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876800" y="0"/>
            <a:ext cx="2163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/>
              <a:t>Голова птицы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597</TotalTime>
  <Words>213</Words>
  <Application>Microsoft Office PowerPoint</Application>
  <PresentationFormat>Экран (4:3)</PresentationFormat>
  <Paragraphs>62</Paragraphs>
  <Slides>17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Слайд 1</vt:lpstr>
      <vt:lpstr>Слайд 2</vt:lpstr>
      <vt:lpstr>Слайд 3</vt:lpstr>
      <vt:lpstr>На 1 грамме жира   пролетает 100 километров</vt:lpstr>
      <vt:lpstr>Общая характеристика и особенности внешнего строения птиц в связи с полётом</vt:lpstr>
      <vt:lpstr>Внешнее строение птицы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Особенности строения птиц, связанные с их приспособленностью к полёту</vt:lpstr>
      <vt:lpstr>Слайд 17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63</cp:revision>
  <dcterms:created xsi:type="dcterms:W3CDTF">2012-12-15T14:50:04Z</dcterms:created>
  <dcterms:modified xsi:type="dcterms:W3CDTF">2013-10-15T17:52:38Z</dcterms:modified>
</cp:coreProperties>
</file>