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0" r:id="rId2"/>
    <p:sldId id="271" r:id="rId3"/>
    <p:sldId id="282" r:id="rId4"/>
    <p:sldId id="283" r:id="rId5"/>
    <p:sldId id="284" r:id="rId6"/>
    <p:sldId id="307" r:id="rId7"/>
    <p:sldId id="260" r:id="rId8"/>
    <p:sldId id="306" r:id="rId9"/>
    <p:sldId id="261" r:id="rId10"/>
    <p:sldId id="275" r:id="rId11"/>
    <p:sldId id="264" r:id="rId12"/>
    <p:sldId id="265" r:id="rId13"/>
    <p:sldId id="296" r:id="rId14"/>
    <p:sldId id="294" r:id="rId15"/>
    <p:sldId id="299" r:id="rId16"/>
    <p:sldId id="300" r:id="rId17"/>
    <p:sldId id="301" r:id="rId18"/>
    <p:sldId id="303" r:id="rId19"/>
    <p:sldId id="302" r:id="rId20"/>
    <p:sldId id="304" r:id="rId21"/>
    <p:sldId id="305" r:id="rId22"/>
    <p:sldId id="281" r:id="rId23"/>
    <p:sldId id="276" r:id="rId24"/>
    <p:sldId id="277" r:id="rId25"/>
    <p:sldId id="273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55AB"/>
    <a:srgbClr val="B06E50"/>
    <a:srgbClr val="DA8D26"/>
    <a:srgbClr val="C7C039"/>
    <a:srgbClr val="A7A759"/>
    <a:srgbClr val="6568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34997-D821-4E93-BF2A-ADCEA56C04E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A58AD-F29C-417A-9964-11D90DCA4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F6BBBB-A788-4706-89FE-FCE3F5AB2441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C3D6AB-7A8C-4BEB-AD60-5E00B430AF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://qph.is.quoracdn.net/main-qimg-e446d857fe54e2758e0a47490002ba36&amp;text=%D0%9F%D0%9E%D0%A0%D0%A2%D0%A0%D0%95%D0%A2%20%D0%AD%D0%99%D0%9B%D0%95%D0%A0%D0%90&amp;noreask=1&amp;pos=13&amp;lr=62&amp;rpt=sim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59;&#1056;&#1054;&#1050;%207&#1040;\&#1054;&#1088;&#1082;&#1077;&#1089;&#1090;&#1088;%20&#1055;&#1086;&#1083;&#1103;%20%20&#1052;&#1086;&#1088;&#1080;&#1072;%20-%20&#1069;&#1083;&#1100;%20&#1050;&#1086;&#1085;&#1076;&#1086;&#1088;%20&#1087;&#1072;&#1089;&#1089;&#1072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choolmathematics.ru/wp-content/uploads/2011/01/16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://schoolmathematics.ru/wp-content/uploads/2011/01/201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59;&#1056;&#1054;&#1050;%207&#1040;\&#1054;&#1088;&#1082;&#1077;&#1089;&#1090;&#1088;%20&#1055;&#1086;&#1083;&#1103;%20&#1052;&#1086;&#1088;&#1080;&#1072;%20-%20&#1043;&#1086;&#1074;&#1086;&#1088;&#1080;&#1090;&#1077;%20&#1090;&#1080;&#1096;&#1077;.mp3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A3%D0%A7%D0%81%D0%9D%D0%90%D0%AF%20%D0%A1%D0%9E%D0%92%D0%90&amp;fp=0&amp;img_url=http://s002.radikal.ru/i199/1005/cc/ead90127db17.gif&amp;pos=3&amp;uinfo=ww-1345-wh-652-fw-1120-fh-448-pd-1&amp;rpt=simag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740650" y="6381750"/>
            <a:ext cx="1223963" cy="476250"/>
          </a:xfrm>
          <a:prstGeom prst="star8">
            <a:avLst>
              <a:gd name="adj" fmla="val 38250"/>
            </a:avLst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далее</a:t>
            </a:r>
          </a:p>
        </p:txBody>
      </p:sp>
      <p:sp>
        <p:nvSpPr>
          <p:cNvPr id="8195" name="Rectangle 75"/>
          <p:cNvSpPr>
            <a:spLocks noChangeArrowheads="1"/>
          </p:cNvSpPr>
          <p:nvPr/>
        </p:nvSpPr>
        <p:spPr bwMode="auto">
          <a:xfrm>
            <a:off x="5045075" y="6080125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 dirty="0">
              <a:latin typeface="Arial" charset="0"/>
            </a:endParaRPr>
          </a:p>
        </p:txBody>
      </p:sp>
      <p:sp>
        <p:nvSpPr>
          <p:cNvPr id="8196" name="Rectangle 74"/>
          <p:cNvSpPr>
            <a:spLocks noChangeArrowheads="1"/>
          </p:cNvSpPr>
          <p:nvPr/>
        </p:nvSpPr>
        <p:spPr bwMode="auto">
          <a:xfrm>
            <a:off x="4294188" y="6080125"/>
            <a:ext cx="750887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b="1" dirty="0">
              <a:latin typeface="Arial" charset="0"/>
            </a:endParaRPr>
          </a:p>
        </p:txBody>
      </p:sp>
      <p:sp>
        <p:nvSpPr>
          <p:cNvPr id="8197" name="Rectangle 73"/>
          <p:cNvSpPr>
            <a:spLocks noChangeArrowheads="1"/>
          </p:cNvSpPr>
          <p:nvPr/>
        </p:nvSpPr>
        <p:spPr bwMode="auto">
          <a:xfrm>
            <a:off x="3543300" y="6080125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b="1" dirty="0">
              <a:latin typeface="Arial" charset="0"/>
            </a:endParaRPr>
          </a:p>
        </p:txBody>
      </p:sp>
      <p:sp>
        <p:nvSpPr>
          <p:cNvPr id="8198" name="Rectangle 72"/>
          <p:cNvSpPr>
            <a:spLocks noChangeArrowheads="1"/>
          </p:cNvSpPr>
          <p:nvPr/>
        </p:nvSpPr>
        <p:spPr bwMode="auto">
          <a:xfrm>
            <a:off x="2792413" y="6080125"/>
            <a:ext cx="750887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b="1" dirty="0">
              <a:latin typeface="Arial" charset="0"/>
            </a:endParaRPr>
          </a:p>
        </p:txBody>
      </p:sp>
      <p:sp>
        <p:nvSpPr>
          <p:cNvPr id="8199" name="Rectangle 71"/>
          <p:cNvSpPr>
            <a:spLocks noChangeArrowheads="1"/>
          </p:cNvSpPr>
          <p:nvPr/>
        </p:nvSpPr>
        <p:spPr bwMode="auto">
          <a:xfrm>
            <a:off x="2041525" y="6080125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b="1" dirty="0">
              <a:latin typeface="Arial" charset="0"/>
            </a:endParaRPr>
          </a:p>
        </p:txBody>
      </p:sp>
      <p:sp>
        <p:nvSpPr>
          <p:cNvPr id="32838" name="Rectangle 70"/>
          <p:cNvSpPr>
            <a:spLocks noChangeArrowheads="1"/>
          </p:cNvSpPr>
          <p:nvPr/>
        </p:nvSpPr>
        <p:spPr bwMode="auto">
          <a:xfrm>
            <a:off x="1290638" y="6080125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8201" name="Rectangle 69"/>
          <p:cNvSpPr>
            <a:spLocks noChangeArrowheads="1"/>
          </p:cNvSpPr>
          <p:nvPr/>
        </p:nvSpPr>
        <p:spPr bwMode="auto">
          <a:xfrm>
            <a:off x="539750" y="6080125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b="1" dirty="0">
              <a:latin typeface="Arial" charset="0"/>
            </a:endParaRPr>
          </a:p>
        </p:txBody>
      </p:sp>
      <p:sp>
        <p:nvSpPr>
          <p:cNvPr id="8202" name="Rectangle 68"/>
          <p:cNvSpPr>
            <a:spLocks noChangeArrowheads="1"/>
          </p:cNvSpPr>
          <p:nvPr/>
        </p:nvSpPr>
        <p:spPr bwMode="auto">
          <a:xfrm>
            <a:off x="5045075" y="5473700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 dirty="0">
              <a:latin typeface="Arial" charset="0"/>
            </a:endParaRPr>
          </a:p>
        </p:txBody>
      </p:sp>
      <p:sp>
        <p:nvSpPr>
          <p:cNvPr id="32835" name="Rectangle 67"/>
          <p:cNvSpPr>
            <a:spLocks noChangeArrowheads="1"/>
          </p:cNvSpPr>
          <p:nvPr/>
        </p:nvSpPr>
        <p:spPr bwMode="auto">
          <a:xfrm>
            <a:off x="4294188" y="5473700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Я</a:t>
            </a:r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3543300" y="5473700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Е</a:t>
            </a:r>
          </a:p>
        </p:txBody>
      </p:sp>
      <p:sp>
        <p:nvSpPr>
          <p:cNvPr id="8205" name="Rectangle 65"/>
          <p:cNvSpPr>
            <a:spLocks noChangeArrowheads="1"/>
          </p:cNvSpPr>
          <p:nvPr/>
        </p:nvSpPr>
        <p:spPr bwMode="auto">
          <a:xfrm>
            <a:off x="2792413" y="5473700"/>
            <a:ext cx="750887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4000" b="1" dirty="0">
              <a:latin typeface="Arial" charset="0"/>
            </a:endParaRPr>
          </a:p>
        </p:txBody>
      </p:sp>
      <p:sp>
        <p:nvSpPr>
          <p:cNvPr id="8206" name="Rectangle 64"/>
          <p:cNvSpPr>
            <a:spLocks noChangeArrowheads="1"/>
          </p:cNvSpPr>
          <p:nvPr/>
        </p:nvSpPr>
        <p:spPr bwMode="auto">
          <a:xfrm>
            <a:off x="2041525" y="5473700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4000" b="1" dirty="0">
              <a:latin typeface="Arial" charset="0"/>
            </a:endParaRPr>
          </a:p>
        </p:txBody>
      </p:sp>
      <p:sp>
        <p:nvSpPr>
          <p:cNvPr id="32831" name="Rectangle 63"/>
          <p:cNvSpPr>
            <a:spLocks noChangeArrowheads="1"/>
          </p:cNvSpPr>
          <p:nvPr/>
        </p:nvSpPr>
        <p:spPr bwMode="auto">
          <a:xfrm>
            <a:off x="1290638" y="5473700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Е</a:t>
            </a:r>
          </a:p>
        </p:txBody>
      </p:sp>
      <p:sp>
        <p:nvSpPr>
          <p:cNvPr id="32830" name="Rectangle 62"/>
          <p:cNvSpPr>
            <a:spLocks noChangeArrowheads="1"/>
          </p:cNvSpPr>
          <p:nvPr/>
        </p:nvSpPr>
        <p:spPr bwMode="auto">
          <a:xfrm>
            <a:off x="539750" y="5473700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Е</a:t>
            </a:r>
          </a:p>
        </p:txBody>
      </p:sp>
      <p:sp>
        <p:nvSpPr>
          <p:cNvPr id="8209" name="Rectangle 61"/>
          <p:cNvSpPr>
            <a:spLocks noChangeArrowheads="1"/>
          </p:cNvSpPr>
          <p:nvPr/>
        </p:nvSpPr>
        <p:spPr bwMode="auto">
          <a:xfrm>
            <a:off x="5045075" y="4867275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 dirty="0">
              <a:latin typeface="Arial" charset="0"/>
            </a:endParaRPr>
          </a:p>
        </p:txBody>
      </p:sp>
      <p:sp>
        <p:nvSpPr>
          <p:cNvPr id="32828" name="Rectangle 60"/>
          <p:cNvSpPr>
            <a:spLocks noChangeArrowheads="1"/>
          </p:cNvSpPr>
          <p:nvPr/>
        </p:nvSpPr>
        <p:spPr bwMode="auto">
          <a:xfrm>
            <a:off x="4294188" y="4867275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А</a:t>
            </a: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3543300" y="4867275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И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2792413" y="4867275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Я</a:t>
            </a: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2041525" y="4867275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Е</a:t>
            </a:r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1290638" y="4867275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Л</a:t>
            </a: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539750" y="4867275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И</a:t>
            </a:r>
          </a:p>
        </p:txBody>
      </p:sp>
      <p:sp>
        <p:nvSpPr>
          <p:cNvPr id="8216" name="Rectangle 54"/>
          <p:cNvSpPr>
            <a:spLocks noChangeArrowheads="1"/>
          </p:cNvSpPr>
          <p:nvPr/>
        </p:nvSpPr>
        <p:spPr bwMode="auto">
          <a:xfrm>
            <a:off x="5045075" y="4260850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 dirty="0">
              <a:latin typeface="Arial" charset="0"/>
            </a:endParaRPr>
          </a:p>
        </p:txBody>
      </p:sp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4294188" y="4260850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3543300" y="4260850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2792413" y="4260850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И</a:t>
            </a: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2041525" y="4260850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Ы</a:t>
            </a:r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1290638" y="4260850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Ч</a:t>
            </a: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539750" y="4260850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8223" name="Rectangle 47"/>
          <p:cNvSpPr>
            <a:spLocks noChangeArrowheads="1"/>
          </p:cNvSpPr>
          <p:nvPr/>
        </p:nvSpPr>
        <p:spPr bwMode="auto">
          <a:xfrm>
            <a:off x="5045075" y="3654425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 dirty="0">
              <a:latin typeface="Arial" charset="0"/>
            </a:endParaRP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4294188" y="3654425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Й</a:t>
            </a: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3543300" y="3654425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Е</a:t>
            </a: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2792413" y="3654425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Ц</a:t>
            </a:r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2041525" y="3654425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1290638" y="3654425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О</a:t>
            </a: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539750" y="3654425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Е</a:t>
            </a:r>
          </a:p>
        </p:txBody>
      </p:sp>
      <p:sp>
        <p:nvSpPr>
          <p:cNvPr id="8230" name="Rectangle 40"/>
          <p:cNvSpPr>
            <a:spLocks noChangeArrowheads="1"/>
          </p:cNvSpPr>
          <p:nvPr/>
        </p:nvSpPr>
        <p:spPr bwMode="auto">
          <a:xfrm>
            <a:off x="5045075" y="3046413"/>
            <a:ext cx="750888" cy="6080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 dirty="0">
              <a:latin typeface="Arial" charset="0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4294188" y="3046413"/>
            <a:ext cx="75088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Е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3543300" y="3046413"/>
            <a:ext cx="7508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Ж</a:t>
            </a: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2792413" y="3046413"/>
            <a:ext cx="75088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К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2041525" y="3046413"/>
            <a:ext cx="7508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Б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1290638" y="3046413"/>
            <a:ext cx="75088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Г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539750" y="3046413"/>
            <a:ext cx="7508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8237" name="Rectangle 33"/>
          <p:cNvSpPr>
            <a:spLocks noChangeArrowheads="1"/>
          </p:cNvSpPr>
          <p:nvPr/>
        </p:nvSpPr>
        <p:spPr bwMode="auto">
          <a:xfrm>
            <a:off x="5045075" y="2439988"/>
            <a:ext cx="750888" cy="606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b="1" dirty="0">
              <a:latin typeface="Arial" charset="0"/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4294188" y="2439988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3543300" y="2439988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А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2792413" y="2439988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2041525" y="2439988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О</a:t>
            </a: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1290638" y="2439988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О</a:t>
            </a: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539750" y="2439988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В</a:t>
            </a: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5045075" y="1833563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Б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4294188" y="1833563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И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543300" y="1833563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Р</a:t>
            </a: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2792413" y="1833563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У</a:t>
            </a: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2041525" y="1833563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Д</a:t>
            </a: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1290638" y="1833563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Н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539750" y="1833563"/>
            <a:ext cx="7508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А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5045075" y="1227138"/>
            <a:ext cx="750888" cy="606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У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4294188" y="1227138"/>
            <a:ext cx="750887" cy="60642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Л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3543300" y="1227138"/>
            <a:ext cx="750888" cy="60642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Ы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792413" y="1227138"/>
            <a:ext cx="750887" cy="60642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Ф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041525" y="1227138"/>
            <a:ext cx="750888" cy="60642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О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290638" y="1227138"/>
            <a:ext cx="750887" cy="60642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М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39750" y="1227138"/>
            <a:ext cx="750888" cy="60642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Р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5045075" y="620713"/>
            <a:ext cx="750888" cy="606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К</a:t>
            </a:r>
          </a:p>
        </p:txBody>
      </p:sp>
      <p:sp>
        <p:nvSpPr>
          <p:cNvPr id="8259" name="Rectangle 11"/>
          <p:cNvSpPr>
            <a:spLocks noChangeArrowheads="1"/>
          </p:cNvSpPr>
          <p:nvPr/>
        </p:nvSpPr>
        <p:spPr bwMode="auto">
          <a:xfrm>
            <a:off x="4294188" y="620713"/>
            <a:ext cx="7508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4000" b="1" dirty="0">
              <a:latin typeface="Arial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543300" y="620713"/>
            <a:ext cx="750888" cy="606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В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041525" y="620713"/>
            <a:ext cx="750888" cy="606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П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9750" y="620713"/>
            <a:ext cx="750888" cy="606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latin typeface="Arial" charset="0"/>
              </a:rPr>
              <a:t>У</a:t>
            </a:r>
          </a:p>
        </p:txBody>
      </p:sp>
      <p:sp>
        <p:nvSpPr>
          <p:cNvPr id="8263" name="Line 76"/>
          <p:cNvSpPr>
            <a:spLocks noChangeShapeType="1"/>
          </p:cNvSpPr>
          <p:nvPr/>
        </p:nvSpPr>
        <p:spPr bwMode="auto">
          <a:xfrm>
            <a:off x="539750" y="620713"/>
            <a:ext cx="52562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64" name="Line 77"/>
          <p:cNvSpPr>
            <a:spLocks noChangeShapeType="1"/>
          </p:cNvSpPr>
          <p:nvPr/>
        </p:nvSpPr>
        <p:spPr bwMode="auto">
          <a:xfrm>
            <a:off x="539750" y="1227138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65" name="Line 78"/>
          <p:cNvSpPr>
            <a:spLocks noChangeShapeType="1"/>
          </p:cNvSpPr>
          <p:nvPr/>
        </p:nvSpPr>
        <p:spPr bwMode="auto">
          <a:xfrm>
            <a:off x="539750" y="1833563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66" name="Line 79"/>
          <p:cNvSpPr>
            <a:spLocks noChangeShapeType="1"/>
          </p:cNvSpPr>
          <p:nvPr/>
        </p:nvSpPr>
        <p:spPr bwMode="auto">
          <a:xfrm>
            <a:off x="539750" y="2439988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67" name="Line 80"/>
          <p:cNvSpPr>
            <a:spLocks noChangeShapeType="1"/>
          </p:cNvSpPr>
          <p:nvPr/>
        </p:nvSpPr>
        <p:spPr bwMode="auto">
          <a:xfrm>
            <a:off x="539750" y="3046413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68" name="Line 81"/>
          <p:cNvSpPr>
            <a:spLocks noChangeShapeType="1"/>
          </p:cNvSpPr>
          <p:nvPr/>
        </p:nvSpPr>
        <p:spPr bwMode="auto">
          <a:xfrm>
            <a:off x="539750" y="3654425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69" name="Line 82"/>
          <p:cNvSpPr>
            <a:spLocks noChangeShapeType="1"/>
          </p:cNvSpPr>
          <p:nvPr/>
        </p:nvSpPr>
        <p:spPr bwMode="auto">
          <a:xfrm>
            <a:off x="539750" y="4260850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0" name="Line 83"/>
          <p:cNvSpPr>
            <a:spLocks noChangeShapeType="1"/>
          </p:cNvSpPr>
          <p:nvPr/>
        </p:nvSpPr>
        <p:spPr bwMode="auto">
          <a:xfrm>
            <a:off x="539750" y="4867275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1" name="Line 84"/>
          <p:cNvSpPr>
            <a:spLocks noChangeShapeType="1"/>
          </p:cNvSpPr>
          <p:nvPr/>
        </p:nvSpPr>
        <p:spPr bwMode="auto">
          <a:xfrm>
            <a:off x="539750" y="5473700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2" name="Line 85"/>
          <p:cNvSpPr>
            <a:spLocks noChangeShapeType="1"/>
          </p:cNvSpPr>
          <p:nvPr/>
        </p:nvSpPr>
        <p:spPr bwMode="auto">
          <a:xfrm>
            <a:off x="539750" y="6080125"/>
            <a:ext cx="5256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3" name="Line 86"/>
          <p:cNvSpPr>
            <a:spLocks noChangeShapeType="1"/>
          </p:cNvSpPr>
          <p:nvPr/>
        </p:nvSpPr>
        <p:spPr bwMode="auto">
          <a:xfrm>
            <a:off x="539750" y="6686550"/>
            <a:ext cx="525621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4" name="Line 87"/>
          <p:cNvSpPr>
            <a:spLocks noChangeShapeType="1"/>
          </p:cNvSpPr>
          <p:nvPr/>
        </p:nvSpPr>
        <p:spPr bwMode="auto">
          <a:xfrm>
            <a:off x="539750" y="620713"/>
            <a:ext cx="0" cy="60658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5" name="Line 88"/>
          <p:cNvSpPr>
            <a:spLocks noChangeShapeType="1"/>
          </p:cNvSpPr>
          <p:nvPr/>
        </p:nvSpPr>
        <p:spPr bwMode="auto">
          <a:xfrm>
            <a:off x="1290638" y="620713"/>
            <a:ext cx="0" cy="606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6" name="Line 89"/>
          <p:cNvSpPr>
            <a:spLocks noChangeShapeType="1"/>
          </p:cNvSpPr>
          <p:nvPr/>
        </p:nvSpPr>
        <p:spPr bwMode="auto">
          <a:xfrm>
            <a:off x="2041525" y="620713"/>
            <a:ext cx="0" cy="606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7" name="Line 90"/>
          <p:cNvSpPr>
            <a:spLocks noChangeShapeType="1"/>
          </p:cNvSpPr>
          <p:nvPr/>
        </p:nvSpPr>
        <p:spPr bwMode="auto">
          <a:xfrm>
            <a:off x="2792413" y="620713"/>
            <a:ext cx="0" cy="606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8" name="Line 91"/>
          <p:cNvSpPr>
            <a:spLocks noChangeShapeType="1"/>
          </p:cNvSpPr>
          <p:nvPr/>
        </p:nvSpPr>
        <p:spPr bwMode="auto">
          <a:xfrm>
            <a:off x="3543300" y="620713"/>
            <a:ext cx="0" cy="606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79" name="Line 92"/>
          <p:cNvSpPr>
            <a:spLocks noChangeShapeType="1"/>
          </p:cNvSpPr>
          <p:nvPr/>
        </p:nvSpPr>
        <p:spPr bwMode="auto">
          <a:xfrm>
            <a:off x="4294188" y="620713"/>
            <a:ext cx="0" cy="606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80" name="Line 93"/>
          <p:cNvSpPr>
            <a:spLocks noChangeShapeType="1"/>
          </p:cNvSpPr>
          <p:nvPr/>
        </p:nvSpPr>
        <p:spPr bwMode="auto">
          <a:xfrm>
            <a:off x="5045075" y="620713"/>
            <a:ext cx="0" cy="606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81" name="Line 94"/>
          <p:cNvSpPr>
            <a:spLocks noChangeShapeType="1"/>
          </p:cNvSpPr>
          <p:nvPr/>
        </p:nvSpPr>
        <p:spPr bwMode="auto">
          <a:xfrm>
            <a:off x="5795963" y="620713"/>
            <a:ext cx="0" cy="60658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0" y="115888"/>
            <a:ext cx="863600" cy="719137"/>
            <a:chOff x="204" y="119"/>
            <a:chExt cx="544" cy="453"/>
          </a:xfrm>
        </p:grpSpPr>
        <p:sp>
          <p:nvSpPr>
            <p:cNvPr id="8309" name="AutoShape 115"/>
            <p:cNvSpPr>
              <a:spLocks noChangeArrowheads="1"/>
            </p:cNvSpPr>
            <p:nvPr/>
          </p:nvSpPr>
          <p:spPr bwMode="auto">
            <a:xfrm>
              <a:off x="204" y="119"/>
              <a:ext cx="408" cy="453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310" name="AutoShape 116"/>
            <p:cNvSpPr>
              <a:spLocks noChangeArrowheads="1"/>
            </p:cNvSpPr>
            <p:nvPr/>
          </p:nvSpPr>
          <p:spPr bwMode="auto">
            <a:xfrm rot="1283914">
              <a:off x="521" y="346"/>
              <a:ext cx="227" cy="136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1331913" y="549275"/>
            <a:ext cx="647700" cy="792163"/>
            <a:chOff x="1202" y="255"/>
            <a:chExt cx="408" cy="499"/>
          </a:xfrm>
        </p:grpSpPr>
        <p:sp>
          <p:nvSpPr>
            <p:cNvPr id="8307" name="AutoShape 117"/>
            <p:cNvSpPr>
              <a:spLocks noChangeArrowheads="1"/>
            </p:cNvSpPr>
            <p:nvPr/>
          </p:nvSpPr>
          <p:spPr bwMode="auto">
            <a:xfrm>
              <a:off x="1202" y="255"/>
              <a:ext cx="408" cy="453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308" name="AutoShape 125"/>
            <p:cNvSpPr>
              <a:spLocks noChangeArrowheads="1"/>
            </p:cNvSpPr>
            <p:nvPr/>
          </p:nvSpPr>
          <p:spPr bwMode="auto">
            <a:xfrm>
              <a:off x="1474" y="572"/>
              <a:ext cx="136" cy="182"/>
            </a:xfrm>
            <a:prstGeom prst="downArrow">
              <a:avLst>
                <a:gd name="adj1" fmla="val 50000"/>
                <a:gd name="adj2" fmla="val 33456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2843213" y="477838"/>
            <a:ext cx="647700" cy="792162"/>
            <a:chOff x="1202" y="255"/>
            <a:chExt cx="408" cy="499"/>
          </a:xfrm>
        </p:grpSpPr>
        <p:sp>
          <p:nvSpPr>
            <p:cNvPr id="8305" name="AutoShape 131"/>
            <p:cNvSpPr>
              <a:spLocks noChangeArrowheads="1"/>
            </p:cNvSpPr>
            <p:nvPr/>
          </p:nvSpPr>
          <p:spPr bwMode="auto">
            <a:xfrm>
              <a:off x="1202" y="255"/>
              <a:ext cx="408" cy="453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306" name="AutoShape 132"/>
            <p:cNvSpPr>
              <a:spLocks noChangeArrowheads="1"/>
            </p:cNvSpPr>
            <p:nvPr/>
          </p:nvSpPr>
          <p:spPr bwMode="auto">
            <a:xfrm>
              <a:off x="1474" y="572"/>
              <a:ext cx="136" cy="182"/>
            </a:xfrm>
            <a:prstGeom prst="downArrow">
              <a:avLst>
                <a:gd name="adj1" fmla="val 50000"/>
                <a:gd name="adj2" fmla="val 33456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2901" name="Text Box 133"/>
          <p:cNvSpPr txBox="1">
            <a:spLocks noChangeArrowheads="1"/>
          </p:cNvSpPr>
          <p:nvPr/>
        </p:nvSpPr>
        <p:spPr bwMode="auto">
          <a:xfrm>
            <a:off x="6011863" y="3860800"/>
            <a:ext cx="2952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Сумма одночленов </a:t>
            </a:r>
          </a:p>
        </p:txBody>
      </p:sp>
      <p:grpSp>
        <p:nvGrpSpPr>
          <p:cNvPr id="5" name="Group 139"/>
          <p:cNvGrpSpPr>
            <a:grpSpLocks/>
          </p:cNvGrpSpPr>
          <p:nvPr/>
        </p:nvGrpSpPr>
        <p:grpSpPr bwMode="auto">
          <a:xfrm>
            <a:off x="4356100" y="476250"/>
            <a:ext cx="647700" cy="792163"/>
            <a:chOff x="1202" y="255"/>
            <a:chExt cx="408" cy="499"/>
          </a:xfrm>
        </p:grpSpPr>
        <p:sp>
          <p:nvSpPr>
            <p:cNvPr id="8303" name="AutoShape 140"/>
            <p:cNvSpPr>
              <a:spLocks noChangeArrowheads="1"/>
            </p:cNvSpPr>
            <p:nvPr/>
          </p:nvSpPr>
          <p:spPr bwMode="auto">
            <a:xfrm>
              <a:off x="1202" y="255"/>
              <a:ext cx="408" cy="453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8304" name="AutoShape 141"/>
            <p:cNvSpPr>
              <a:spLocks noChangeArrowheads="1"/>
            </p:cNvSpPr>
            <p:nvPr/>
          </p:nvSpPr>
          <p:spPr bwMode="auto">
            <a:xfrm>
              <a:off x="1474" y="572"/>
              <a:ext cx="136" cy="182"/>
            </a:xfrm>
            <a:prstGeom prst="downArrow">
              <a:avLst>
                <a:gd name="adj1" fmla="val 50000"/>
                <a:gd name="adj2" fmla="val 33456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42"/>
          <p:cNvGrpSpPr>
            <a:grpSpLocks/>
          </p:cNvGrpSpPr>
          <p:nvPr/>
        </p:nvGrpSpPr>
        <p:grpSpPr bwMode="auto">
          <a:xfrm>
            <a:off x="3635375" y="0"/>
            <a:ext cx="647700" cy="792163"/>
            <a:chOff x="1202" y="255"/>
            <a:chExt cx="408" cy="499"/>
          </a:xfrm>
        </p:grpSpPr>
        <p:sp>
          <p:nvSpPr>
            <p:cNvPr id="8301" name="AutoShape 143"/>
            <p:cNvSpPr>
              <a:spLocks noChangeArrowheads="1"/>
            </p:cNvSpPr>
            <p:nvPr/>
          </p:nvSpPr>
          <p:spPr bwMode="auto">
            <a:xfrm>
              <a:off x="1202" y="255"/>
              <a:ext cx="408" cy="453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8302" name="AutoShape 144"/>
            <p:cNvSpPr>
              <a:spLocks noChangeArrowheads="1"/>
            </p:cNvSpPr>
            <p:nvPr/>
          </p:nvSpPr>
          <p:spPr bwMode="auto">
            <a:xfrm>
              <a:off x="1474" y="572"/>
              <a:ext cx="136" cy="182"/>
            </a:xfrm>
            <a:prstGeom prst="downArrow">
              <a:avLst>
                <a:gd name="adj1" fmla="val 50000"/>
                <a:gd name="adj2" fmla="val 33456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2913" name="Text Box 145"/>
          <p:cNvSpPr txBox="1">
            <a:spLocks noChangeArrowheads="1"/>
          </p:cNvSpPr>
          <p:nvPr/>
        </p:nvSpPr>
        <p:spPr bwMode="auto">
          <a:xfrm>
            <a:off x="5867400" y="3573463"/>
            <a:ext cx="3276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Равенство, содержащее переменную</a:t>
            </a:r>
            <a:r>
              <a:rPr lang="ru-RU" dirty="0"/>
              <a:t> </a:t>
            </a:r>
          </a:p>
        </p:txBody>
      </p:sp>
      <p:sp>
        <p:nvSpPr>
          <p:cNvPr id="32914" name="Text Box 146"/>
          <p:cNvSpPr txBox="1">
            <a:spLocks noChangeArrowheads="1"/>
          </p:cNvSpPr>
          <p:nvPr/>
        </p:nvSpPr>
        <p:spPr bwMode="auto">
          <a:xfrm>
            <a:off x="5940425" y="3429000"/>
            <a:ext cx="30956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Бывает числовое, бывает с переменными </a:t>
            </a:r>
          </a:p>
        </p:txBody>
      </p:sp>
      <p:sp>
        <p:nvSpPr>
          <p:cNvPr id="32915" name="Text Box 147"/>
          <p:cNvSpPr txBox="1">
            <a:spLocks noChangeArrowheads="1"/>
          </p:cNvSpPr>
          <p:nvPr/>
        </p:nvSpPr>
        <p:spPr bwMode="auto">
          <a:xfrm>
            <a:off x="6011863" y="1484313"/>
            <a:ext cx="29527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Как называются слагаемые, которые имеют одинаковую буквенную часть. Например, 2х, -15х, 7х </a:t>
            </a:r>
          </a:p>
        </p:txBody>
      </p:sp>
      <p:grpSp>
        <p:nvGrpSpPr>
          <p:cNvPr id="7" name="Group 149"/>
          <p:cNvGrpSpPr>
            <a:grpSpLocks/>
          </p:cNvGrpSpPr>
          <p:nvPr/>
        </p:nvGrpSpPr>
        <p:grpSpPr bwMode="auto">
          <a:xfrm>
            <a:off x="2124075" y="0"/>
            <a:ext cx="647700" cy="792163"/>
            <a:chOff x="1202" y="255"/>
            <a:chExt cx="408" cy="499"/>
          </a:xfrm>
        </p:grpSpPr>
        <p:sp>
          <p:nvSpPr>
            <p:cNvPr id="8299" name="AutoShape 150"/>
            <p:cNvSpPr>
              <a:spLocks noChangeArrowheads="1"/>
            </p:cNvSpPr>
            <p:nvPr/>
          </p:nvSpPr>
          <p:spPr bwMode="auto">
            <a:xfrm>
              <a:off x="1202" y="255"/>
              <a:ext cx="408" cy="453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300" name="AutoShape 151"/>
            <p:cNvSpPr>
              <a:spLocks noChangeArrowheads="1"/>
            </p:cNvSpPr>
            <p:nvPr/>
          </p:nvSpPr>
          <p:spPr bwMode="auto">
            <a:xfrm>
              <a:off x="1474" y="572"/>
              <a:ext cx="136" cy="182"/>
            </a:xfrm>
            <a:prstGeom prst="downArrow">
              <a:avLst>
                <a:gd name="adj1" fmla="val 50000"/>
                <a:gd name="adj2" fmla="val 33456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2920" name="Text Box 152"/>
          <p:cNvSpPr txBox="1">
            <a:spLocks noChangeArrowheads="1"/>
          </p:cNvSpPr>
          <p:nvPr/>
        </p:nvSpPr>
        <p:spPr bwMode="auto">
          <a:xfrm>
            <a:off x="6011863" y="476250"/>
            <a:ext cx="29527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Зависимость, при которой каждому значению независимой переменной ставится в соответствие единственное значение зависимой переменной</a:t>
            </a:r>
            <a:r>
              <a:rPr lang="ru-RU" dirty="0"/>
              <a:t> </a:t>
            </a:r>
          </a:p>
        </p:txBody>
      </p:sp>
      <p:sp>
        <p:nvSpPr>
          <p:cNvPr id="32921" name="Text Box 153"/>
          <p:cNvSpPr txBox="1">
            <a:spLocks noChangeArrowheads="1"/>
          </p:cNvSpPr>
          <p:nvPr/>
        </p:nvSpPr>
        <p:spPr bwMode="auto">
          <a:xfrm>
            <a:off x="5903913" y="3068638"/>
            <a:ext cx="32400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Прямоугольный параллелепипед с равными рёбрами</a:t>
            </a: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2922" name="Text Box 154"/>
          <p:cNvSpPr txBox="1">
            <a:spLocks noChangeArrowheads="1"/>
          </p:cNvSpPr>
          <p:nvPr/>
        </p:nvSpPr>
        <p:spPr bwMode="auto">
          <a:xfrm>
            <a:off x="5940425" y="4076700"/>
            <a:ext cx="2952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Функция вида </a:t>
            </a:r>
            <a:r>
              <a:rPr lang="ru-RU" sz="3200" b="1" dirty="0" err="1">
                <a:solidFill>
                  <a:srgbClr val="0000FF"/>
                </a:solidFill>
                <a:latin typeface="Comic Sans MS" pitchFamily="66" charset="0"/>
              </a:rPr>
              <a:t>у=кх+</a:t>
            </a:r>
            <a:r>
              <a:rPr lang="en-US" sz="3200" b="1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ru-RU" sz="3200" b="1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5076825" y="0"/>
            <a:ext cx="647700" cy="792163"/>
            <a:chOff x="1202" y="255"/>
            <a:chExt cx="408" cy="499"/>
          </a:xfrm>
        </p:grpSpPr>
        <p:sp>
          <p:nvSpPr>
            <p:cNvPr id="8297" name="AutoShape 156"/>
            <p:cNvSpPr>
              <a:spLocks noChangeArrowheads="1"/>
            </p:cNvSpPr>
            <p:nvPr/>
          </p:nvSpPr>
          <p:spPr bwMode="auto">
            <a:xfrm>
              <a:off x="1202" y="255"/>
              <a:ext cx="408" cy="453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>
                  <a:solidFill>
                    <a:schemeClr val="bg1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8298" name="AutoShape 157"/>
            <p:cNvSpPr>
              <a:spLocks noChangeArrowheads="1"/>
            </p:cNvSpPr>
            <p:nvPr/>
          </p:nvSpPr>
          <p:spPr bwMode="auto">
            <a:xfrm>
              <a:off x="1474" y="572"/>
              <a:ext cx="136" cy="182"/>
            </a:xfrm>
            <a:prstGeom prst="downArrow">
              <a:avLst>
                <a:gd name="adj1" fmla="val 50000"/>
                <a:gd name="adj2" fmla="val 33456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2926" name="AutoShape 158"/>
          <p:cNvSpPr>
            <a:spLocks noChangeArrowheads="1"/>
          </p:cNvSpPr>
          <p:nvPr/>
        </p:nvSpPr>
        <p:spPr bwMode="auto">
          <a:xfrm>
            <a:off x="8243888" y="188913"/>
            <a:ext cx="647700" cy="476250"/>
          </a:xfrm>
          <a:prstGeom prst="star8">
            <a:avLst>
              <a:gd name="adj" fmla="val 38250"/>
            </a:avLst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*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"/>
                            </p:stCondLst>
                            <p:childTnLst>
                              <p:par>
                                <p:cTn id="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"/>
                            </p:stCondLst>
                            <p:childTnLst>
                              <p:par>
                                <p:cTn id="10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"/>
                            </p:stCondLst>
                            <p:childTnLst>
                              <p:par>
                                <p:cTn id="1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"/>
                            </p:stCondLst>
                            <p:childTnLst>
                              <p:par>
                                <p:cTn id="1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"/>
                            </p:stCondLst>
                            <p:childTnLst>
                              <p:par>
                                <p:cTn id="1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32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32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"/>
                            </p:stCondLst>
                            <p:childTnLst>
                              <p:par>
                                <p:cTn id="1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2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"/>
                            </p:stCondLst>
                            <p:childTnLst>
                              <p:par>
                                <p:cTn id="1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"/>
                            </p:stCondLst>
                            <p:childTnLst>
                              <p:par>
                                <p:cTn id="1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"/>
                            </p:stCondLst>
                            <p:childTnLst>
                              <p:par>
                                <p:cTn id="17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0"/>
                            </p:stCondLst>
                            <p:childTnLst>
                              <p:par>
                                <p:cTn id="18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00"/>
                            </p:stCondLst>
                            <p:childTnLst>
                              <p:par>
                                <p:cTn id="1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" fill="hold"/>
                                        <p:tgtEl>
                                          <p:spTgt spid="3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3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00"/>
                            </p:stCondLst>
                            <p:childTnLst>
                              <p:par>
                                <p:cTn id="2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32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"/>
                            </p:stCondLst>
                            <p:childTnLst>
                              <p:par>
                                <p:cTn id="2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2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"/>
                            </p:stCondLst>
                            <p:childTnLst>
                              <p:par>
                                <p:cTn id="2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"/>
                            </p:stCondLst>
                            <p:childTnLst>
                              <p:par>
                                <p:cTn id="2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00"/>
                            </p:stCondLst>
                            <p:childTnLst>
                              <p:par>
                                <p:cTn id="2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"/>
                            </p:stCondLst>
                            <p:childTnLst>
                              <p:par>
                                <p:cTn id="2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" fill="hold"/>
                                        <p:tgtEl>
                                          <p:spTgt spid="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200"/>
                            </p:stCondLst>
                            <p:childTnLst>
                              <p:par>
                                <p:cTn id="2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400"/>
                            </p:stCondLst>
                            <p:childTnLst>
                              <p:par>
                                <p:cTn id="2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32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900"/>
                            </p:stCondLst>
                            <p:childTnLst>
                              <p:par>
                                <p:cTn id="2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400"/>
                            </p:stCondLst>
                            <p:childTnLst>
                              <p:par>
                                <p:cTn id="2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3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2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00"/>
                            </p:stCondLst>
                            <p:childTnLst>
                              <p:par>
                                <p:cTn id="2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00"/>
                            </p:stCondLst>
                            <p:childTnLst>
                              <p:par>
                                <p:cTn id="2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"/>
                            </p:stCondLst>
                            <p:childTnLst>
                              <p:par>
                                <p:cTn id="29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2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00"/>
                            </p:stCondLst>
                            <p:childTnLst>
                              <p:par>
                                <p:cTn id="30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2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200"/>
                            </p:stCondLst>
                            <p:childTnLst>
                              <p:par>
                                <p:cTn id="3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2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400"/>
                            </p:stCondLst>
                            <p:childTnLst>
                              <p:par>
                                <p:cTn id="3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2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600"/>
                            </p:stCondLst>
                            <p:childTnLst>
                              <p:par>
                                <p:cTn id="3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2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32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8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2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2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2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00"/>
                            </p:stCondLst>
                            <p:childTnLst>
                              <p:par>
                                <p:cTn id="3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2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00"/>
                            </p:stCondLst>
                            <p:childTnLst>
                              <p:par>
                                <p:cTn id="3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2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600"/>
                            </p:stCondLst>
                            <p:childTnLst>
                              <p:par>
                                <p:cTn id="36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00"/>
                            </p:stCondLst>
                            <p:childTnLst>
                              <p:par>
                                <p:cTn id="3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2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200" fill="hold"/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" fill="hold"/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00"/>
                            </p:stCondLst>
                            <p:childTnLst>
                              <p:par>
                                <p:cTn id="3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2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400"/>
                            </p:stCondLst>
                            <p:childTnLst>
                              <p:par>
                                <p:cTn id="3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2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600"/>
                            </p:stCondLst>
                            <p:childTnLst>
                              <p:par>
                                <p:cTn id="3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8" dur="500"/>
                                        <p:tgtEl>
                                          <p:spTgt spid="32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100"/>
                            </p:stCondLst>
                            <p:childTnLst>
                              <p:par>
                                <p:cTn id="4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600"/>
                            </p:stCondLst>
                            <p:childTnLst>
                              <p:par>
                                <p:cTn id="4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32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32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3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2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"/>
                            </p:stCondLst>
                            <p:childTnLst>
                              <p:par>
                                <p:cTn id="4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2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2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00"/>
                            </p:stCondLst>
                            <p:childTnLst>
                              <p:par>
                                <p:cTn id="4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2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600"/>
                            </p:stCondLst>
                            <p:childTnLst>
                              <p:par>
                                <p:cTn id="4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2" dur="500"/>
                                        <p:tgtEl>
                                          <p:spTgt spid="32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2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38" dur="2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14 0.00393 L -0.08715 0.00393 " pathEditMode="relative" rAng="0" ptsTypes="AA">
                                      <p:cBhvr>
                                        <p:cTn id="440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1.85185E-6 L 0.16007 0.00393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2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03 0.00394 L 0.1632 -0.00277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3"/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04 -3.2917E-6 L -0.1625 0.00394 " pathEditMode="relative" rAng="0" ptsTypes="AA">
                                      <p:cBhvr>
                                        <p:cTn id="446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2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73 0.00393 L 0.16701 0.00393 " pathEditMode="relative" rAng="0" ptsTypes="AA">
                                      <p:cBhvr>
                                        <p:cTn id="448" dur="2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26"/>
                  </p:tgtEl>
                </p:cond>
              </p:nextCondLst>
            </p:seq>
          </p:childTnLst>
        </p:cTn>
      </p:par>
    </p:tnLst>
    <p:bldLst>
      <p:bldP spid="32838" grpId="0"/>
      <p:bldP spid="32835" grpId="0"/>
      <p:bldP spid="32834" grpId="0"/>
      <p:bldP spid="32831" grpId="0"/>
      <p:bldP spid="32828" grpId="0"/>
      <p:bldP spid="32827" grpId="0"/>
      <p:bldP spid="32826" grpId="0"/>
      <p:bldP spid="32825" grpId="0"/>
      <p:bldP spid="32824" grpId="0"/>
      <p:bldP spid="32821" grpId="0"/>
      <p:bldP spid="32820" grpId="0"/>
      <p:bldP spid="32819" grpId="0"/>
      <p:bldP spid="32818" grpId="0"/>
      <p:bldP spid="32817" grpId="0"/>
      <p:bldP spid="32814" grpId="0"/>
      <p:bldP spid="32813" grpId="0"/>
      <p:bldP spid="32812" grpId="0"/>
      <p:bldP spid="32811" grpId="0"/>
      <p:bldP spid="32810" grpId="0"/>
      <p:bldP spid="32807" grpId="0"/>
      <p:bldP spid="32806" grpId="0"/>
      <p:bldP spid="32805" grpId="0"/>
      <p:bldP spid="32804" grpId="0"/>
      <p:bldP spid="32803" grpId="0"/>
      <p:bldP spid="32800" grpId="0"/>
      <p:bldP spid="32799" grpId="0"/>
      <p:bldP spid="32798" grpId="0"/>
      <p:bldP spid="32797" grpId="0"/>
      <p:bldP spid="32796" grpId="0"/>
      <p:bldP spid="32794" grpId="0"/>
      <p:bldP spid="32793" grpId="0"/>
      <p:bldP spid="32792" grpId="0"/>
      <p:bldP spid="32791" grpId="0"/>
      <p:bldP spid="32790" grpId="0"/>
      <p:bldP spid="32789" grpId="0"/>
      <p:bldP spid="32787" grpId="0" animBg="1"/>
      <p:bldP spid="32787" grpId="1" animBg="1"/>
      <p:bldP spid="32786" grpId="0" animBg="1"/>
      <p:bldP spid="32785" grpId="0" animBg="1"/>
      <p:bldP spid="32785" grpId="1" animBg="1"/>
      <p:bldP spid="32784" grpId="0" animBg="1"/>
      <p:bldP spid="32784" grpId="1" animBg="1"/>
      <p:bldP spid="32783" grpId="0" animBg="1"/>
      <p:bldP spid="32783" grpId="1" animBg="1"/>
      <p:bldP spid="32782" grpId="0" animBg="1"/>
      <p:bldP spid="32782" grpId="1" animBg="1"/>
      <p:bldP spid="32781" grpId="0" animBg="1"/>
      <p:bldP spid="32780" grpId="0" animBg="1"/>
      <p:bldP spid="32778" grpId="0" animBg="1"/>
      <p:bldP spid="32776" grpId="0" animBg="1"/>
      <p:bldP spid="32774" grpId="0" animBg="1"/>
      <p:bldP spid="32901" grpId="0"/>
      <p:bldP spid="32901" grpId="1"/>
      <p:bldP spid="32913" grpId="0"/>
      <p:bldP spid="32913" grpId="1"/>
      <p:bldP spid="32914" grpId="0"/>
      <p:bldP spid="32914" grpId="1"/>
      <p:bldP spid="32915" grpId="0"/>
      <p:bldP spid="32915" grpId="1"/>
      <p:bldP spid="32920" grpId="0"/>
      <p:bldP spid="32920" grpId="1"/>
      <p:bldP spid="32921" grpId="0"/>
      <p:bldP spid="32921" grpId="1"/>
      <p:bldP spid="32922" grpId="0"/>
      <p:bldP spid="329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1439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200" dirty="0" smtClean="0">
              <a:latin typeface="+mj-lt"/>
            </a:endParaRPr>
          </a:p>
          <a:p>
            <a:pPr>
              <a:buNone/>
            </a:pPr>
            <a:endParaRPr lang="ru-RU" sz="3200" dirty="0" smtClean="0">
              <a:latin typeface="+mj-lt"/>
            </a:endParaRPr>
          </a:p>
          <a:p>
            <a:pPr>
              <a:buNone/>
            </a:pPr>
            <a:r>
              <a:rPr lang="ru-RU" sz="3200" dirty="0" smtClean="0">
                <a:latin typeface="+mj-lt"/>
              </a:rPr>
              <a:t>(</a:t>
            </a:r>
            <a:r>
              <a:rPr lang="ru-RU" sz="3200" dirty="0">
                <a:latin typeface="+mj-lt"/>
              </a:rPr>
              <a:t>а + в)²  </a:t>
            </a:r>
            <a:r>
              <a:rPr lang="ru-RU" sz="3200" dirty="0" smtClean="0">
                <a:latin typeface="+mj-lt"/>
              </a:rPr>
              <a:t>                                 </a:t>
            </a:r>
            <a:r>
              <a:rPr lang="ru-RU" sz="3200" dirty="0">
                <a:latin typeface="+mj-lt"/>
              </a:rPr>
              <a:t>4х² - 20х + </a:t>
            </a:r>
            <a:r>
              <a:rPr lang="ru-RU" sz="3200" dirty="0" smtClean="0">
                <a:latin typeface="+mj-lt"/>
              </a:rPr>
              <a:t>25</a:t>
            </a:r>
          </a:p>
          <a:p>
            <a:pPr>
              <a:buNone/>
            </a:pPr>
            <a:endParaRPr lang="ru-RU" sz="3200" dirty="0">
              <a:latin typeface="+mj-lt"/>
            </a:endParaRPr>
          </a:p>
          <a:p>
            <a:pPr>
              <a:buNone/>
            </a:pPr>
            <a:r>
              <a:rPr lang="ru-RU" sz="3200" dirty="0">
                <a:latin typeface="+mj-lt"/>
              </a:rPr>
              <a:t>(</a:t>
            </a:r>
            <a:r>
              <a:rPr lang="ru-RU" sz="3200" dirty="0" err="1">
                <a:latin typeface="+mj-lt"/>
              </a:rPr>
              <a:t>х</a:t>
            </a:r>
            <a:r>
              <a:rPr lang="ru-RU" sz="3200" dirty="0">
                <a:latin typeface="+mj-lt"/>
              </a:rPr>
              <a:t> +3)²                                     а² + 2ав + </a:t>
            </a:r>
            <a:r>
              <a:rPr lang="ru-RU" sz="3200" dirty="0" smtClean="0">
                <a:latin typeface="+mj-lt"/>
              </a:rPr>
              <a:t>в²</a:t>
            </a:r>
          </a:p>
          <a:p>
            <a:pPr>
              <a:buNone/>
            </a:pPr>
            <a:endParaRPr lang="ru-RU" sz="3200" dirty="0">
              <a:latin typeface="+mj-lt"/>
            </a:endParaRPr>
          </a:p>
          <a:p>
            <a:pPr>
              <a:buNone/>
            </a:pPr>
            <a:r>
              <a:rPr lang="ru-RU" sz="3200" dirty="0" smtClean="0">
                <a:latin typeface="+mj-lt"/>
              </a:rPr>
              <a:t>а² + </a:t>
            </a:r>
            <a:r>
              <a:rPr lang="ru-RU" sz="3200" dirty="0">
                <a:latin typeface="+mj-lt"/>
              </a:rPr>
              <a:t>2а + 1                               64 – </a:t>
            </a:r>
            <a:r>
              <a:rPr lang="ru-RU" sz="3200" dirty="0" smtClean="0">
                <a:latin typeface="+mj-lt"/>
              </a:rPr>
              <a:t>1,44х²</a:t>
            </a:r>
          </a:p>
          <a:p>
            <a:pPr>
              <a:buNone/>
            </a:pPr>
            <a:endParaRPr lang="ru-RU" sz="3200" dirty="0">
              <a:latin typeface="+mj-lt"/>
            </a:endParaRPr>
          </a:p>
          <a:p>
            <a:pPr>
              <a:buNone/>
            </a:pPr>
            <a:r>
              <a:rPr lang="ru-RU" sz="3200" dirty="0">
                <a:latin typeface="+mj-lt"/>
              </a:rPr>
              <a:t>(2х - 5)²                                   (а + </a:t>
            </a:r>
            <a:r>
              <a:rPr lang="ru-RU" sz="3200" dirty="0" smtClean="0">
                <a:latin typeface="+mj-lt"/>
              </a:rPr>
              <a:t>1)²</a:t>
            </a:r>
          </a:p>
          <a:p>
            <a:pPr>
              <a:buNone/>
            </a:pPr>
            <a:endParaRPr lang="ru-RU" sz="3200" dirty="0">
              <a:latin typeface="+mj-lt"/>
            </a:endParaRPr>
          </a:p>
          <a:p>
            <a:pPr>
              <a:buNone/>
            </a:pPr>
            <a:r>
              <a:rPr lang="ru-RU" sz="3200" dirty="0">
                <a:latin typeface="+mj-lt"/>
              </a:rPr>
              <a:t>(1,2х - 8)(8 + 1,2х)                 1,44х² - </a:t>
            </a:r>
            <a:r>
              <a:rPr lang="ru-RU" sz="3200" dirty="0" smtClean="0">
                <a:latin typeface="+mj-lt"/>
              </a:rPr>
              <a:t>64</a:t>
            </a:r>
          </a:p>
          <a:p>
            <a:pPr>
              <a:buNone/>
            </a:pPr>
            <a:endParaRPr lang="ru-RU" sz="3200" dirty="0">
              <a:latin typeface="+mj-lt"/>
            </a:endParaRPr>
          </a:p>
          <a:p>
            <a:pPr>
              <a:buNone/>
            </a:pPr>
            <a:r>
              <a:rPr lang="ru-RU" sz="3200" dirty="0">
                <a:latin typeface="+mj-lt"/>
              </a:rPr>
              <a:t>                                                 </a:t>
            </a:r>
            <a:r>
              <a:rPr lang="ru-RU" sz="3200" dirty="0" err="1">
                <a:latin typeface="+mj-lt"/>
              </a:rPr>
              <a:t>х</a:t>
            </a:r>
            <a:r>
              <a:rPr lang="ru-RU" sz="3200" dirty="0">
                <a:latin typeface="+mj-lt"/>
              </a:rPr>
              <a:t>² + 6х + 9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428604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Соедините соответствующие выражения стрелками: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14480" y="1714488"/>
            <a:ext cx="314327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1321571" y="2893215"/>
            <a:ext cx="3929090" cy="342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14546" y="3643314"/>
            <a:ext cx="285752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714480" y="1785926"/>
            <a:ext cx="3143272" cy="285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43306" y="564357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28572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Из истории математики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1142984"/>
            <a:ext cx="8786842" cy="514353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6" y="1714488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Фамилия математика,  который родился в Швейцарии в 1707. А в 1727 г.  был приглашен в Петербуржскую академию наук. Он создал первые учебники по решению уравнений. Последние 17 лет своей жизни он был слепым, но продолжал работать, диктовал свои труды своим ученикам. Однако в научном мире он больше известен как физик, который построил точную теорию движения Луны с учётом притяжения не только Земли, но и Солнца. Фамилию этого учёного вы узнаете, если правильно решите следующие пять уравнений. </a:t>
            </a:r>
            <a:endParaRPr lang="ru-RU" sz="24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Решите уравнения: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614998" cy="3636660"/>
          </a:xfrm>
        </p:spPr>
        <p:txBody>
          <a:bodyPr/>
          <a:lstStyle/>
          <a:p>
            <a:pPr lvl="0"/>
            <a:r>
              <a:rPr lang="ru-RU" sz="3600" dirty="0" smtClean="0">
                <a:latin typeface="+mj-lt"/>
              </a:rPr>
              <a:t>(4 - </a:t>
            </a:r>
            <a:r>
              <a:rPr lang="ru-RU" sz="3600" dirty="0" err="1" smtClean="0">
                <a:latin typeface="+mj-lt"/>
              </a:rPr>
              <a:t>х</a:t>
            </a:r>
            <a:r>
              <a:rPr lang="ru-RU" sz="3600" dirty="0" smtClean="0">
                <a:latin typeface="+mj-lt"/>
              </a:rPr>
              <a:t>)² = </a:t>
            </a:r>
            <a:r>
              <a:rPr lang="ru-RU" sz="3600" dirty="0" err="1" smtClean="0">
                <a:latin typeface="+mj-lt"/>
              </a:rPr>
              <a:t>х</a:t>
            </a:r>
            <a:r>
              <a:rPr lang="ru-RU" sz="3600" dirty="0" smtClean="0">
                <a:latin typeface="+mj-lt"/>
              </a:rPr>
              <a:t>²                                  </a:t>
            </a:r>
          </a:p>
          <a:p>
            <a:pPr lvl="0"/>
            <a:r>
              <a:rPr lang="ru-RU" sz="3600" dirty="0" smtClean="0">
                <a:latin typeface="+mj-lt"/>
              </a:rPr>
              <a:t>8р (1 + 2р)- 16р² = -32             </a:t>
            </a:r>
          </a:p>
          <a:p>
            <a:pPr lvl="0"/>
            <a:r>
              <a:rPr lang="ru-RU" sz="3600" dirty="0" smtClean="0">
                <a:latin typeface="+mj-lt"/>
              </a:rPr>
              <a:t>(3 - у)(3 + у)= 18у - у²               </a:t>
            </a:r>
          </a:p>
          <a:p>
            <a:pPr lvl="0"/>
            <a:r>
              <a:rPr lang="ru-RU" sz="3600" dirty="0" smtClean="0">
                <a:latin typeface="+mj-lt"/>
              </a:rPr>
              <a:t>(-8 – 9а)а = (4 – 3а)(4 + 3а)     </a:t>
            </a:r>
          </a:p>
          <a:p>
            <a:pPr lvl="0"/>
            <a:r>
              <a:rPr lang="ru-RU" sz="3600" dirty="0" smtClean="0">
                <a:latin typeface="+mj-lt"/>
              </a:rPr>
              <a:t>(2х - 3)(2х + 3) = (2х - 3)²         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24288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2976" y="5429264"/>
          <a:ext cx="7143798" cy="1071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0633"/>
                <a:gridCol w="1190633"/>
                <a:gridCol w="1190633"/>
                <a:gridCol w="1190633"/>
                <a:gridCol w="1190633"/>
                <a:gridCol w="1190633"/>
              </a:tblGrid>
              <a:tr h="53578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ответы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-2</a:t>
                      </a:r>
                      <a:endParaRPr lang="ru-RU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1,5</a:t>
                      </a:r>
                      <a:endParaRPr lang="ru-RU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-4</a:t>
                      </a:r>
                      <a:endParaRPr lang="ru-RU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2</a:t>
                      </a:r>
                      <a:endParaRPr lang="ru-RU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</a:rPr>
                        <a:t>0,5</a:t>
                      </a:r>
                      <a:endParaRPr lang="ru-RU" sz="2800" dirty="0">
                        <a:latin typeface="+mj-lt"/>
                      </a:endParaRPr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буквы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im5-tub-ru.yandex.net/i?id=278851632-5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060848"/>
            <a:ext cx="2361862" cy="2952328"/>
          </a:xfrm>
          <a:prstGeom prst="rect">
            <a:avLst/>
          </a:prstGeom>
          <a:noFill/>
        </p:spPr>
      </p:pic>
      <p:pic>
        <p:nvPicPr>
          <p:cNvPr id="8" name="Оркестр Поля  Мориа - Эль Кондор пас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20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154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>
                <a:solidFill>
                  <a:srgbClr val="00B0F0"/>
                </a:solidFill>
              </a:rPr>
              <a:t/>
            </a:r>
            <a:br>
              <a:rPr lang="ru-RU" sz="4000" i="1" dirty="0">
                <a:solidFill>
                  <a:srgbClr val="00B0F0"/>
                </a:solidFill>
              </a:rPr>
            </a:b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</a:rPr>
              <a:t>Корреспондент журнала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«Наука </a:t>
            </a:r>
            <a:r>
              <a:rPr lang="ru-RU" sz="4000" i="1" dirty="0">
                <a:solidFill>
                  <a:srgbClr val="FF0000"/>
                </a:solidFill>
              </a:rPr>
              <a:t>и техника»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	Межпланетная станция, запущенная для изучения планеты Марс, произвела фотосъемку ее поверхности, побывала на ней, взяла пробу грунта и вернулась на Землю. Вместе с пробами ученые обнаружили кусок твердого сплава с таинственными обозначениями. Журнал поместил эти обозначения на своих страницах, и читатели хотят знать, что они обозначают. Просим помочь редакции ответить на их вопрос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2714625" y="1214438"/>
            <a:ext cx="2397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+2xy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042988" y="1223963"/>
            <a:ext cx="1882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latin typeface="Calibri" pitchFamily="34" charset="0"/>
              </a:rPr>
              <a:t>(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i="1" baseline="-25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042988" y="1943100"/>
            <a:ext cx="2205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k)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3000375" y="1928813"/>
            <a:ext cx="2141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 dirty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1071563" y="2571750"/>
            <a:ext cx="3859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  )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 )=</a:t>
            </a:r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4929188" y="257175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144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1143000" y="4572000"/>
            <a:ext cx="358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y)(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y)=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4572000" y="4572000"/>
            <a:ext cx="1082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1071563" y="3214688"/>
            <a:ext cx="3743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- b)(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9+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204" name="Прямоугольник 11"/>
          <p:cNvSpPr>
            <a:spLocks noChangeArrowheads="1"/>
          </p:cNvSpPr>
          <p:nvPr/>
        </p:nvSpPr>
        <p:spPr bwMode="auto">
          <a:xfrm>
            <a:off x="4786313" y="3214688"/>
            <a:ext cx="1216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600" baseline="-2500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-b</a:t>
            </a:r>
            <a:r>
              <a:rPr lang="ru-RU" sz="3600" b="1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Rectangle 3"/>
          <p:cNvSpPr>
            <a:spLocks noChangeArrowheads="1"/>
          </p:cNvSpPr>
          <p:nvPr/>
        </p:nvSpPr>
        <p:spPr bwMode="auto">
          <a:xfrm>
            <a:off x="1143000" y="3929063"/>
            <a:ext cx="280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i="1" baseline="-250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)=</a:t>
            </a:r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4000500" y="3929063"/>
            <a:ext cx="118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143000" y="5214938"/>
            <a:ext cx="3667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(a-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)(a</a:t>
            </a:r>
            <a:r>
              <a:rPr lang="en-US" sz="36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208" name="Прямоугольник 15"/>
          <p:cNvSpPr>
            <a:spLocks noChangeArrowheads="1"/>
          </p:cNvSpPr>
          <p:nvPr/>
        </p:nvSpPr>
        <p:spPr bwMode="auto">
          <a:xfrm>
            <a:off x="4714875" y="5214938"/>
            <a:ext cx="992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857375" y="1214438"/>
            <a:ext cx="393700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429000" y="1214438"/>
            <a:ext cx="571500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285875" y="1944688"/>
            <a:ext cx="714375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572000" y="1928813"/>
            <a:ext cx="1000125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4dk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000250" y="2571750"/>
            <a:ext cx="714375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643313" y="2571750"/>
            <a:ext cx="714375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357313" y="3214688"/>
            <a:ext cx="428625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572000" y="3214688"/>
            <a:ext cx="714375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000375" y="3929063"/>
            <a:ext cx="357188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928813" y="3929063"/>
            <a:ext cx="357187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357313" y="4572000"/>
            <a:ext cx="571500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000375" y="4572000"/>
            <a:ext cx="571500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143500" y="4572000"/>
            <a:ext cx="1285875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16y</a:t>
            </a:r>
            <a:r>
              <a:rPr lang="en-US" sz="3600" b="1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800225" y="5256213"/>
            <a:ext cx="419100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357813" y="5214938"/>
            <a:ext cx="571500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"/>
          <p:cNvSpPr txBox="1">
            <a:spLocks/>
          </p:cNvSpPr>
          <p:nvPr/>
        </p:nvSpPr>
        <p:spPr>
          <a:xfrm>
            <a:off x="-142876" y="214290"/>
            <a:ext cx="9001155" cy="777898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3600" b="1" i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437708"/>
              </p:ext>
            </p:extLst>
          </p:nvPr>
        </p:nvGraphicFramePr>
        <p:xfrm>
          <a:off x="467544" y="2060848"/>
          <a:ext cx="3528392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8392"/>
              </a:tblGrid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  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(x+2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320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82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320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+4+2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320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+4+4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+4+4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320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066311"/>
              </p:ext>
            </p:extLst>
          </p:nvPr>
        </p:nvGraphicFramePr>
        <p:xfrm>
          <a:off x="5148064" y="3140968"/>
          <a:ext cx="3528392" cy="27363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8392"/>
              </a:tblGrid>
              <a:tr h="547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(3a+b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3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8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9a</a:t>
                      </a:r>
                      <a:r>
                        <a:rPr lang="en-US" sz="3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+b</a:t>
                      </a:r>
                      <a:r>
                        <a:rPr lang="en-US" sz="3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9a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ab+b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9a</a:t>
                      </a:r>
                      <a:r>
                        <a:rPr lang="en-US" sz="3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+3ab+b</a:t>
                      </a:r>
                      <a:r>
                        <a:rPr lang="en-US" sz="3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3a</a:t>
                      </a:r>
                      <a:r>
                        <a:rPr lang="en-US" sz="3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+6ab+b</a:t>
                      </a:r>
                      <a:r>
                        <a:rPr lang="en-US" sz="3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0" descr="TEAC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944216" cy="16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9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3882036"/>
              </p:ext>
            </p:extLst>
          </p:nvPr>
        </p:nvGraphicFramePr>
        <p:xfrm>
          <a:off x="611560" y="2276872"/>
          <a:ext cx="3528392" cy="2592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8392"/>
              </a:tblGrid>
              <a:tr h="51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  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(2a-3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73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4a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-6a+9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4a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-12a+9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2a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-12a+9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4a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568F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Выбери правильный ответ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826889"/>
              </p:ext>
            </p:extLst>
          </p:nvPr>
        </p:nvGraphicFramePr>
        <p:xfrm>
          <a:off x="5436096" y="4149080"/>
          <a:ext cx="3384376" cy="2520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4376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    (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7-b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1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49-b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49+b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-7b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49-14b+b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.49+b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A8D2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0" descr="TEAC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1440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7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Выбери правильный ответ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0" descr="TEAC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45" y="5429874"/>
            <a:ext cx="1440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5049666"/>
              </p:ext>
            </p:extLst>
          </p:nvPr>
        </p:nvGraphicFramePr>
        <p:xfrm>
          <a:off x="467544" y="2132856"/>
          <a:ext cx="3038475" cy="2304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38475"/>
              </a:tblGrid>
              <a:tr h="460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  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(2x-3y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)(2x+3y)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2x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-3y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4x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-6y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4x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-9y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4x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+9y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8185788"/>
              </p:ext>
            </p:extLst>
          </p:nvPr>
        </p:nvGraphicFramePr>
        <p:xfrm>
          <a:off x="5292080" y="3501008"/>
          <a:ext cx="3240360" cy="24482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40360"/>
              </a:tblGrid>
              <a:tr h="489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 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(x-1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)(x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+x+1)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58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x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x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-2x+1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x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x-1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51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3882036"/>
              </p:ext>
            </p:extLst>
          </p:nvPr>
        </p:nvGraphicFramePr>
        <p:xfrm>
          <a:off x="611560" y="2276872"/>
          <a:ext cx="3528392" cy="2592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8392"/>
              </a:tblGrid>
              <a:tr h="518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    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3х+х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73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+х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Выбери правильный ответ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826889"/>
              </p:ext>
            </p:extLst>
          </p:nvPr>
        </p:nvGraphicFramePr>
        <p:xfrm>
          <a:off x="5436096" y="4149080"/>
          <a:ext cx="3384376" cy="2520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4376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   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3а+с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)(с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-3а)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1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9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0" descr="TEAC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1440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7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Выбери правильный ответ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0" descr="TEAC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45" y="5429874"/>
            <a:ext cx="1440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5049666"/>
              </p:ext>
            </p:extLst>
          </p:nvPr>
        </p:nvGraphicFramePr>
        <p:xfrm>
          <a:off x="467544" y="2132856"/>
          <a:ext cx="3390076" cy="2304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0076"/>
              </a:tblGrid>
              <a:tr h="460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  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5+а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(25-5а+а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25+а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125+а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125-а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255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8185788"/>
              </p:ext>
            </p:extLst>
          </p:nvPr>
        </p:nvGraphicFramePr>
        <p:xfrm>
          <a:off x="5292080" y="3501008"/>
          <a:ext cx="3240360" cy="24482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40360"/>
              </a:tblGrid>
              <a:tr h="489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  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-5а</a:t>
                      </a:r>
                      <a:r>
                        <a:rPr lang="ru-RU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58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25a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+30a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25a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-15a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25a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-30a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-25a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+30a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-9b</a:t>
                      </a:r>
                      <a:r>
                        <a:rPr lang="en-US" sz="2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51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79388" y="0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Формулы сокращённого умножения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643042" y="2071678"/>
          <a:ext cx="1825625" cy="898525"/>
        </p:xfrm>
        <a:graphic>
          <a:graphicData uri="http://schemas.openxmlformats.org/presentationml/2006/ole">
            <p:oleObj spid="_x0000_s1026" name="Формула" r:id="rId3" imgW="609480" imgH="241200" progId="Equation.3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500166" y="1071546"/>
          <a:ext cx="3206750" cy="881062"/>
        </p:xfrm>
        <a:graphic>
          <a:graphicData uri="http://schemas.openxmlformats.org/presentationml/2006/ole">
            <p:oleObj spid="_x0000_s1027" name="Формула" r:id="rId4" imgW="927000" imgH="215640" progId="Equation.3">
              <p:embed/>
            </p:oleObj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4786314" y="1071546"/>
          <a:ext cx="1370013" cy="882650"/>
        </p:xfrm>
        <a:graphic>
          <a:graphicData uri="http://schemas.openxmlformats.org/presentationml/2006/ole">
            <p:oleObj spid="_x0000_s1028" name="Формула" r:id="rId5" imgW="419040" imgH="228600" progId="Equation.3">
              <p:embed/>
            </p:oleObj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3500430" y="2071678"/>
          <a:ext cx="2930525" cy="887412"/>
        </p:xfrm>
        <a:graphic>
          <a:graphicData uri="http://schemas.openxmlformats.org/presentationml/2006/ole">
            <p:oleObj spid="_x0000_s1029" name="Формула" r:id="rId6" imgW="825480" imgH="203040" progId="Equation.3">
              <p:embed/>
            </p:oleObj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1714480" y="3071810"/>
          <a:ext cx="1935163" cy="952500"/>
        </p:xfrm>
        <a:graphic>
          <a:graphicData uri="http://schemas.openxmlformats.org/presentationml/2006/ole">
            <p:oleObj spid="_x0000_s1030" name="Формула" r:id="rId7" imgW="609480" imgH="241200" progId="Equation.3">
              <p:embed/>
            </p:oleObj>
          </a:graphicData>
        </a:graphic>
      </p:graphicFrame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3643306" y="3143248"/>
          <a:ext cx="2830512" cy="869950"/>
        </p:xfrm>
        <a:graphic>
          <a:graphicData uri="http://schemas.openxmlformats.org/presentationml/2006/ole">
            <p:oleObj spid="_x0000_s1031" name="Формула" r:id="rId8" imgW="812520" imgH="203040" progId="Equation.3">
              <p:embed/>
            </p:oleObj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714480" y="4071942"/>
          <a:ext cx="4143404" cy="931863"/>
        </p:xfrm>
        <a:graphic>
          <a:graphicData uri="http://schemas.openxmlformats.org/presentationml/2006/ole">
            <p:oleObj spid="_x0000_s1037" name="Формула" r:id="rId9" imgW="1333440" imgH="228600" progId="Equation.3">
              <p:embed/>
            </p:oleObj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5929322" y="4071942"/>
          <a:ext cx="1328738" cy="882650"/>
        </p:xfrm>
        <a:graphic>
          <a:graphicData uri="http://schemas.openxmlformats.org/presentationml/2006/ole">
            <p:oleObj spid="_x0000_s1038" name="Формула" r:id="rId10" imgW="406080" imgH="22860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643042" y="5143512"/>
          <a:ext cx="3929090" cy="852488"/>
        </p:xfrm>
        <a:graphic>
          <a:graphicData uri="http://schemas.openxmlformats.org/presentationml/2006/ole">
            <p:oleObj spid="_x0000_s1039" name="Формула" r:id="rId11" imgW="1358640" imgH="228600" progId="Equation.3">
              <p:embed/>
            </p:oleObj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5643570" y="5072074"/>
          <a:ext cx="1533525" cy="887413"/>
        </p:xfrm>
        <a:graphic>
          <a:graphicData uri="http://schemas.openxmlformats.org/presentationml/2006/ole">
            <p:oleObj spid="_x0000_s1040" name="Формула" r:id="rId12" imgW="431640" imgH="2030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437708"/>
              </p:ext>
            </p:extLst>
          </p:nvPr>
        </p:nvGraphicFramePr>
        <p:xfrm>
          <a:off x="467544" y="2060848"/>
          <a:ext cx="3528392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8392"/>
              </a:tblGrid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 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(x-2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3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(x+2)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82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0,5x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0,5x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0,5x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0,25x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066311"/>
              </p:ext>
            </p:extLst>
          </p:nvPr>
        </p:nvGraphicFramePr>
        <p:xfrm>
          <a:off x="5148064" y="3140968"/>
          <a:ext cx="3528392" cy="27363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8392"/>
              </a:tblGrid>
              <a:tr h="547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  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(b-8)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-64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8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+16b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-16b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-10b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3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-22b</a:t>
                      </a:r>
                      <a:endParaRPr lang="ru-RU" sz="3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0" descr="TEAC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944216" cy="16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9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42726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Проверьте себя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571472" y="1285860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71472" y="2214554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3143248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71472" y="4071942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71472" y="5000636"/>
            <a:ext cx="714380" cy="785818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857752" y="5000636"/>
            <a:ext cx="7143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857752" y="4071942"/>
            <a:ext cx="72236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857752" y="3143248"/>
            <a:ext cx="7143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857752" y="2214554"/>
            <a:ext cx="7143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4857752" y="1285860"/>
            <a:ext cx="7143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727" y="2214554"/>
          <a:ext cx="3143271" cy="7858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074"/>
                <a:gridCol w="301756"/>
                <a:gridCol w="348896"/>
                <a:gridCol w="392909"/>
                <a:gridCol w="392909"/>
                <a:gridCol w="392909"/>
                <a:gridCol w="392909"/>
                <a:gridCol w="392909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Б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0166" y="1357298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5860"/>
                <a:gridCol w="321396"/>
                <a:gridCol w="258954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00166" y="3214685"/>
          <a:ext cx="2976560" cy="7762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285752"/>
                <a:gridCol w="330392"/>
                <a:gridCol w="312550"/>
                <a:gridCol w="431590"/>
                <a:gridCol w="372070"/>
                <a:gridCol w="372070"/>
                <a:gridCol w="372070"/>
              </a:tblGrid>
              <a:tr h="776295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00167" y="4143380"/>
          <a:ext cx="2928958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1058"/>
                <a:gridCol w="339700"/>
                <a:gridCol w="339700"/>
                <a:gridCol w="339700"/>
                <a:gridCol w="339700"/>
                <a:gridCol w="339700"/>
                <a:gridCol w="339700"/>
                <a:gridCol w="33970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+mn-lt"/>
                          <a:cs typeface="+mn-cs"/>
                        </a:rPr>
                        <a:t>В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00166" y="5072074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244074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+mn-lt"/>
                          <a:cs typeface="+mn-cs"/>
                        </a:rPr>
                        <a:t>В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715008" y="1357298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357190"/>
                <a:gridCol w="258954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5008" y="2285992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357190"/>
                <a:gridCol w="258954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3214686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357190"/>
                <a:gridCol w="357190"/>
                <a:gridCol w="273834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715008" y="4143380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357190"/>
                <a:gridCol w="258954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715008" y="5072074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285752"/>
                <a:gridCol w="330392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4" name="Багетная рамка 23"/>
          <p:cNvSpPr/>
          <p:nvPr/>
        </p:nvSpPr>
        <p:spPr>
          <a:xfrm>
            <a:off x="611560" y="5877272"/>
            <a:ext cx="714380" cy="78581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475656" y="5949280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3138"/>
                <a:gridCol w="291002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+mn-lt"/>
                          <a:cs typeface="+mn-cs"/>
                        </a:rPr>
                        <a:t>В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Багетная рамка 25"/>
          <p:cNvSpPr/>
          <p:nvPr/>
        </p:nvSpPr>
        <p:spPr>
          <a:xfrm>
            <a:off x="4860032" y="5877272"/>
            <a:ext cx="720080" cy="78581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724128" y="5877272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946"/>
                <a:gridCol w="285752"/>
                <a:gridCol w="339512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85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385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928670"/>
            <a:ext cx="7416824" cy="1500198"/>
          </a:xfr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  </a:t>
            </a:r>
            <a: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100" b="1" u="sng" kern="12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</a:t>
            </a:r>
            <a:r>
              <a:rPr lang="ru-RU" sz="4100" b="1" u="sng" kern="120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найти квадрат числа,     оканчивающегося на 5?</a:t>
            </a: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1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700213"/>
            <a:ext cx="7239000" cy="4846637"/>
          </a:xfrm>
        </p:spPr>
        <p:txBody>
          <a:bodyPr/>
          <a:lstStyle/>
          <a:p>
            <a:pPr marL="547688" indent="-411163">
              <a:buFontTx/>
              <a:buNone/>
            </a:pPr>
            <a:endParaRPr lang="ru-RU" dirty="0"/>
          </a:p>
          <a:p>
            <a:pPr marL="547688" indent="-411163"/>
            <a:endParaRPr lang="ru-RU" dirty="0"/>
          </a:p>
        </p:txBody>
      </p:sp>
      <p:pic>
        <p:nvPicPr>
          <p:cNvPr id="4" name="Рисунок 3" descr="http://schoolmathematics.ru/wp-content/uploads/2011/01/16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41052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hoolmathematics.ru/wp-content/uploads/2011/01/201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214554"/>
            <a:ext cx="41402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139825"/>
          </a:xfrm>
        </p:spPr>
        <p:txBody>
          <a:bodyPr>
            <a:normAutofit/>
          </a:bodyPr>
          <a:lstStyle/>
          <a:p>
            <a:pPr marL="1117600" indent="-1117600" algn="ctr"/>
            <a:r>
              <a:rPr lang="ru-RU" sz="4000" b="1" u="sng" dirty="0" smtClean="0">
                <a:solidFill>
                  <a:srgbClr val="FF0000"/>
                </a:solidFill>
              </a:rPr>
              <a:t>«</a:t>
            </a:r>
            <a:r>
              <a:rPr lang="ru-RU" sz="3600" b="1" u="sng" dirty="0">
                <a:solidFill>
                  <a:srgbClr val="FF0000"/>
                </a:solidFill>
              </a:rPr>
              <a:t>Отгадывание задуманного числа»</a:t>
            </a:r>
            <a:r>
              <a:rPr lang="ru-RU" sz="4000" u="sng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 dirty="0"/>
              <a:t>Задумайте число (до </a:t>
            </a:r>
            <a:r>
              <a:rPr lang="ru-RU" sz="2400" i="1" dirty="0">
                <a:solidFill>
                  <a:srgbClr val="6600FF"/>
                </a:solidFill>
              </a:rPr>
              <a:t>10</a:t>
            </a:r>
            <a:r>
              <a:rPr lang="ru-RU" sz="2400" i="1" dirty="0"/>
              <a:t>);</a:t>
            </a:r>
          </a:p>
          <a:p>
            <a:pPr>
              <a:lnSpc>
                <a:spcPct val="90000"/>
              </a:lnSpc>
            </a:pPr>
            <a:r>
              <a:rPr lang="ru-RU" sz="2400" i="1" dirty="0"/>
              <a:t>Умножьте его на себя;</a:t>
            </a:r>
          </a:p>
          <a:p>
            <a:pPr>
              <a:lnSpc>
                <a:spcPct val="90000"/>
              </a:lnSpc>
            </a:pPr>
            <a:r>
              <a:rPr lang="ru-RU" sz="2400" i="1" dirty="0"/>
              <a:t>Прибавьте к результату задуманное число;</a:t>
            </a:r>
          </a:p>
          <a:p>
            <a:pPr>
              <a:lnSpc>
                <a:spcPct val="90000"/>
              </a:lnSpc>
            </a:pPr>
            <a:r>
              <a:rPr lang="ru-RU" sz="2400" i="1" dirty="0"/>
              <a:t>К полученной сумме прибавьте </a:t>
            </a:r>
            <a:r>
              <a:rPr lang="ru-RU" sz="2400" i="1" dirty="0">
                <a:solidFill>
                  <a:srgbClr val="6600FF"/>
                </a:solidFill>
              </a:rPr>
              <a:t>1</a:t>
            </a:r>
            <a:r>
              <a:rPr lang="ru-RU" sz="2400" i="1" dirty="0"/>
              <a:t>;</a:t>
            </a:r>
          </a:p>
          <a:p>
            <a:pPr>
              <a:lnSpc>
                <a:spcPct val="90000"/>
              </a:lnSpc>
            </a:pPr>
            <a:r>
              <a:rPr lang="ru-RU" sz="2400" i="1" dirty="0"/>
              <a:t>К полученному числу прибавьте задуманное число.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i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/>
              <a:t>	</a:t>
            </a:r>
            <a:r>
              <a:rPr lang="ru-RU" sz="2400" i="1" dirty="0" smtClean="0"/>
              <a:t>Скажите мне число, которое у вас </a:t>
            </a:r>
            <a:r>
              <a:rPr lang="ru-RU" sz="2400" i="1" dirty="0" smtClean="0"/>
              <a:t>получилось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i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000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>
                <a:solidFill>
                  <a:srgbClr val="FF0000"/>
                </a:solidFill>
              </a:rPr>
              <a:t>Решение:</a:t>
            </a:r>
            <a:r>
              <a:rPr lang="ru-RU" sz="2400" i="1" dirty="0"/>
              <a:t> </a:t>
            </a:r>
            <a:r>
              <a:rPr lang="en-US" sz="2400" i="1" dirty="0">
                <a:solidFill>
                  <a:srgbClr val="6600FF"/>
                </a:solidFill>
              </a:rPr>
              <a:t>x² + x + 1 + x = x² + 2x + 1 = (x + 1)²</a:t>
            </a:r>
            <a:endParaRPr lang="ru-RU" sz="2400" i="1" dirty="0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i="1" dirty="0">
              <a:solidFill>
                <a:srgbClr val="6600FF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000" i="1" dirty="0">
              <a:solidFill>
                <a:srgbClr val="6600FF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Urok_Rachinskogo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1708" y="1000108"/>
            <a:ext cx="4447482" cy="5553092"/>
          </a:xfrm>
          <a:noFill/>
          <a:ln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92725" y="1042988"/>
            <a:ext cx="33829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00FF"/>
                </a:solidFill>
              </a:rPr>
              <a:t>Картина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00FF"/>
                </a:solidFill>
              </a:rPr>
              <a:t> Н. Богданова - Бельского         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00FF"/>
                </a:solidFill>
              </a:rPr>
              <a:t>«Устный счёт»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435600" y="4384675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 eaLnBrk="0" hangingPunct="0"/>
            <a:endParaRPr lang="ru-RU"/>
          </a:p>
        </p:txBody>
      </p:sp>
      <p:pic>
        <p:nvPicPr>
          <p:cNvPr id="5" name="Оркестр Поля Мориа - Говорите тиш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4350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rajan Pro" pitchFamily="18" charset="0"/>
              </a:rPr>
              <a:t>Урок окончен. </a:t>
            </a:r>
            <a:br>
              <a:rPr lang="ru-RU" sz="4000" b="1" i="1" dirty="0" smtClean="0">
                <a:solidFill>
                  <a:srgbClr val="336600"/>
                </a:solidFill>
                <a:latin typeface="Trajan Pro" pitchFamily="18" charset="0"/>
              </a:rPr>
            </a:br>
            <a:r>
              <a:rPr lang="ru-RU" sz="4000" b="1" i="1" dirty="0" smtClean="0">
                <a:solidFill>
                  <a:srgbClr val="336600"/>
                </a:solidFill>
                <a:latin typeface="Trajan Pro" pitchFamily="18" charset="0"/>
              </a:rPr>
              <a:t>Спасибо за работу.</a:t>
            </a:r>
          </a:p>
        </p:txBody>
      </p:sp>
      <p:pic>
        <p:nvPicPr>
          <p:cNvPr id="63491" name="Picture 4" descr="img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667000"/>
            <a:ext cx="4953000" cy="1203325"/>
          </a:xfrm>
          <a:noFill/>
        </p:spPr>
      </p:pic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609600" y="1600200"/>
            <a:ext cx="8391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Выбери картинку, соответствующую твоему настроению на уроке:</a:t>
            </a:r>
          </a:p>
        </p:txBody>
      </p:sp>
      <p:pic>
        <p:nvPicPr>
          <p:cNvPr id="5" name="Picture 2" descr="http://im2-tub-ru.yandex.net/i?id=110472158-1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4335092"/>
            <a:ext cx="2304256" cy="2522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0" name="TextBox 1"/>
          <p:cNvSpPr txBox="1">
            <a:spLocks noChangeArrowheads="1"/>
          </p:cNvSpPr>
          <p:nvPr/>
        </p:nvSpPr>
        <p:spPr bwMode="auto">
          <a:xfrm>
            <a:off x="323851" y="357166"/>
            <a:ext cx="73199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выражения: 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4588" name="Object 252"/>
          <p:cNvGraphicFramePr>
            <a:graphicFrameLocks noChangeAspect="1"/>
          </p:cNvGraphicFramePr>
          <p:nvPr/>
        </p:nvGraphicFramePr>
        <p:xfrm>
          <a:off x="103188" y="1500188"/>
          <a:ext cx="6264275" cy="600075"/>
        </p:xfrm>
        <a:graphic>
          <a:graphicData uri="http://schemas.openxmlformats.org/presentationml/2006/ole">
            <p:oleObj spid="_x0000_s52226" name="Формула" r:id="rId3" imgW="2120760" imgH="203040" progId="Equation.3">
              <p:embed/>
            </p:oleObj>
          </a:graphicData>
        </a:graphic>
      </p:graphicFrame>
      <p:graphicFrame>
        <p:nvGraphicFramePr>
          <p:cNvPr id="14589" name="Object 253"/>
          <p:cNvGraphicFramePr>
            <a:graphicFrameLocks noChangeAspect="1"/>
          </p:cNvGraphicFramePr>
          <p:nvPr/>
        </p:nvGraphicFramePr>
        <p:xfrm>
          <a:off x="7215206" y="1500174"/>
          <a:ext cx="1296987" cy="574675"/>
        </p:xfrm>
        <a:graphic>
          <a:graphicData uri="http://schemas.openxmlformats.org/presentationml/2006/ole">
            <p:oleObj spid="_x0000_s52227" name="Формула" r:id="rId4" imgW="457200" imgH="203040" progId="Equation.3">
              <p:embed/>
            </p:oleObj>
          </a:graphicData>
        </a:graphic>
      </p:graphicFrame>
      <p:pic>
        <p:nvPicPr>
          <p:cNvPr id="145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35769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42844" y="2143116"/>
          <a:ext cx="5778500" cy="676275"/>
        </p:xfrm>
        <a:graphic>
          <a:graphicData uri="http://schemas.openxmlformats.org/presentationml/2006/ole">
            <p:oleObj spid="_x0000_s52228" name="Формула" r:id="rId6" imgW="1955520" imgH="22860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42844" y="2786058"/>
          <a:ext cx="5554663" cy="676275"/>
        </p:xfrm>
        <a:graphic>
          <a:graphicData uri="http://schemas.openxmlformats.org/presentationml/2006/ole">
            <p:oleObj spid="_x0000_s52229" name="Формула" r:id="rId7" imgW="1879560" imgH="228600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215074" y="2285992"/>
            <a:ext cx="1143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1571612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3000372"/>
            <a:ext cx="1428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7145338" y="2320925"/>
          <a:ext cx="1008062" cy="503238"/>
        </p:xfrm>
        <a:graphic>
          <a:graphicData uri="http://schemas.openxmlformats.org/presentationml/2006/ole">
            <p:oleObj spid="_x0000_s52230" name="Формула" r:id="rId8" imgW="355320" imgH="177480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6286512" y="3000372"/>
          <a:ext cx="2197100" cy="574675"/>
        </p:xfrm>
        <a:graphic>
          <a:graphicData uri="http://schemas.openxmlformats.org/presentationml/2006/ole">
            <p:oleObj spid="_x0000_s52231" name="Формула" r:id="rId9" imgW="774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500043"/>
            <a:ext cx="8229600" cy="10001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Историческая справка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8435" name="Picture 6" descr="Evkl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3115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714744" y="1484313"/>
            <a:ext cx="542925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1" dirty="0">
                <a:solidFill>
                  <a:srgbClr val="002060"/>
                </a:solidFill>
              </a:rPr>
              <a:t>Некоторые правила сокращенного умножения были известны еще около 4 тыс. лет назад. Их знали вавилоняне и другие народы древности. Знаменитый ученый Евклид свел воедино все открытия греческих математиков в 13 книгах под общим названием «Начала». В течение двух тысячелетий это научное сочинение было энциклопедией и учебником по математике. Евклид дал полный свод математических знаний своих предшественников, системно изложив все достижения греческой математики, что дало возможность </a:t>
            </a:r>
            <a:r>
              <a:rPr lang="ru-RU" sz="2000" b="1" i="1" dirty="0">
                <a:solidFill>
                  <a:srgbClr val="00B0F0"/>
                </a:solidFill>
              </a:rPr>
              <a:t>дальнейшему развитию данной науки. </a:t>
            </a:r>
          </a:p>
          <a:p>
            <a:pPr algn="l">
              <a:spcBef>
                <a:spcPct val="50000"/>
              </a:spcBef>
            </a:pPr>
            <a:endParaRPr lang="ru-RU" sz="2000" b="1" i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85720" y="357167"/>
            <a:ext cx="85725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У </a:t>
            </a:r>
            <a:r>
              <a:rPr lang="ru-RU" sz="2400" b="1" i="1" dirty="0">
                <a:solidFill>
                  <a:srgbClr val="002060"/>
                </a:solidFill>
              </a:rPr>
              <a:t>древних греков величины обозначались не числами или буквами, а отрезками  прямых. Они говорили не «а</a:t>
            </a:r>
            <a:r>
              <a:rPr lang="ru-RU" sz="2400" b="1" i="1" baseline="30000" dirty="0">
                <a:solidFill>
                  <a:srgbClr val="002060"/>
                </a:solidFill>
              </a:rPr>
              <a:t>2</a:t>
            </a:r>
            <a:r>
              <a:rPr lang="ru-RU" sz="2400" b="1" i="1" dirty="0">
                <a:solidFill>
                  <a:srgbClr val="002060"/>
                </a:solidFill>
              </a:rPr>
              <a:t>», а «квадрат на отрезке а», не «</a:t>
            </a:r>
            <a:r>
              <a:rPr lang="ru-RU" sz="2400" b="1" i="1" dirty="0" err="1">
                <a:solidFill>
                  <a:srgbClr val="002060"/>
                </a:solidFill>
              </a:rPr>
              <a:t>ав</a:t>
            </a:r>
            <a:r>
              <a:rPr lang="ru-RU" sz="2400" b="1" i="1" dirty="0">
                <a:solidFill>
                  <a:srgbClr val="002060"/>
                </a:solidFill>
              </a:rPr>
              <a:t>», а «прямоугольник, содержащийся между отрезками а и в</a:t>
            </a:r>
            <a:r>
              <a:rPr lang="ru-RU" sz="2400" b="1" i="1" dirty="0" smtClean="0">
                <a:solidFill>
                  <a:srgbClr val="002060"/>
                </a:solidFill>
              </a:rPr>
              <a:t>». </a:t>
            </a:r>
            <a:r>
              <a:rPr lang="ru-RU" sz="2400" b="1" i="1" dirty="0">
                <a:solidFill>
                  <a:srgbClr val="002060"/>
                </a:solidFill>
              </a:rPr>
              <a:t>Например, тождество  ( а + в )</a:t>
            </a:r>
            <a:r>
              <a:rPr lang="ru-RU" sz="2400" b="1" i="1" baseline="30000" dirty="0">
                <a:solidFill>
                  <a:srgbClr val="002060"/>
                </a:solidFill>
              </a:rPr>
              <a:t>2</a:t>
            </a:r>
            <a:r>
              <a:rPr lang="ru-RU" sz="2400" b="1" i="1" dirty="0">
                <a:solidFill>
                  <a:srgbClr val="002060"/>
                </a:solidFill>
              </a:rPr>
              <a:t>=а</a:t>
            </a:r>
            <a:r>
              <a:rPr lang="ru-RU" sz="2400" b="1" i="1" baseline="30000" dirty="0">
                <a:solidFill>
                  <a:srgbClr val="002060"/>
                </a:solidFill>
              </a:rPr>
              <a:t>2</a:t>
            </a:r>
            <a:r>
              <a:rPr lang="ru-RU" sz="2400" b="1" i="1" dirty="0">
                <a:solidFill>
                  <a:srgbClr val="002060"/>
                </a:solidFill>
              </a:rPr>
              <a:t> + 2ав + в</a:t>
            </a:r>
            <a:r>
              <a:rPr lang="ru-RU" sz="2400" b="1" i="1" baseline="30000" dirty="0">
                <a:solidFill>
                  <a:srgbClr val="002060"/>
                </a:solidFill>
              </a:rPr>
              <a:t>2</a:t>
            </a:r>
            <a:r>
              <a:rPr lang="ru-RU" sz="2400" b="1" i="1" dirty="0">
                <a:solidFill>
                  <a:srgbClr val="002060"/>
                </a:solidFill>
              </a:rPr>
              <a:t> во второй книге «Начал» Евклида формулировалось так: « Если прямая линия </a:t>
            </a:r>
            <a:r>
              <a:rPr lang="ru-RU" sz="2400" b="1" i="1" dirty="0" smtClean="0">
                <a:solidFill>
                  <a:srgbClr val="002060"/>
                </a:solidFill>
              </a:rPr>
              <a:t>    ( </a:t>
            </a:r>
            <a:r>
              <a:rPr lang="ru-RU" sz="2400" b="1" i="1" dirty="0">
                <a:solidFill>
                  <a:srgbClr val="002060"/>
                </a:solidFill>
              </a:rPr>
              <a:t>имеется в виду отрезок) как- либо рассечена, то квадрат на всей прямой равен квадратам на отрезках вместе с дважды взятым прямоугольником, заключенным между отрезками</a:t>
            </a:r>
            <a:r>
              <a:rPr lang="ru-RU" sz="2400" b="1" i="1" dirty="0" smtClean="0">
                <a:solidFill>
                  <a:srgbClr val="002060"/>
                </a:solidFill>
              </a:rPr>
              <a:t>». Доказательство опиралось на геометрические соображения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endParaRPr lang="ru-RU" sz="2400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2243138" cy="78581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Arbat-Bold" pitchFamily="2" charset="0"/>
              </a:rPr>
              <a:t>(</a:t>
            </a:r>
            <a:r>
              <a:rPr lang="en-US" sz="4000" b="1" dirty="0" err="1" smtClean="0">
                <a:solidFill>
                  <a:srgbClr val="0070C0"/>
                </a:solidFill>
                <a:latin typeface="Arbat-Bold" pitchFamily="2" charset="0"/>
              </a:rPr>
              <a:t>a+b</a:t>
            </a:r>
            <a:r>
              <a:rPr lang="en-US" sz="4000" b="1" dirty="0" smtClean="0">
                <a:solidFill>
                  <a:srgbClr val="0070C0"/>
                </a:solidFill>
                <a:latin typeface="Arbat-Bold" pitchFamily="2" charset="0"/>
              </a:rPr>
              <a:t>)</a:t>
            </a:r>
            <a:r>
              <a:rPr lang="en-US" sz="4000" b="1" baseline="30000" dirty="0" smtClean="0">
                <a:solidFill>
                  <a:srgbClr val="0070C0"/>
                </a:solidFill>
                <a:latin typeface="Arbat-Bold" pitchFamily="2" charset="0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latin typeface="Arbat-Bold" pitchFamily="2" charset="0"/>
              </a:rPr>
              <a:t>=</a:t>
            </a:r>
            <a:endParaRPr lang="ru-RU" sz="4000" b="1" dirty="0" smtClean="0">
              <a:solidFill>
                <a:srgbClr val="0070C0"/>
              </a:solidFill>
              <a:latin typeface="Arbat-Bold" pitchFamily="2" charset="0"/>
            </a:endParaRPr>
          </a:p>
        </p:txBody>
      </p:sp>
      <p:sp>
        <p:nvSpPr>
          <p:cNvPr id="215080" name="Rectangle 40"/>
          <p:cNvSpPr>
            <a:spLocks noChangeArrowheads="1"/>
          </p:cNvSpPr>
          <p:nvPr/>
        </p:nvSpPr>
        <p:spPr bwMode="auto">
          <a:xfrm>
            <a:off x="539750" y="1484313"/>
            <a:ext cx="4392613" cy="4392612"/>
          </a:xfrm>
          <a:prstGeom prst="rect">
            <a:avLst/>
          </a:prstGeom>
          <a:solidFill>
            <a:srgbClr val="5125BF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15081" name="Rectangle 41"/>
          <p:cNvSpPr>
            <a:spLocks noChangeArrowheads="1"/>
          </p:cNvSpPr>
          <p:nvPr/>
        </p:nvSpPr>
        <p:spPr bwMode="auto">
          <a:xfrm>
            <a:off x="539750" y="2924175"/>
            <a:ext cx="2952750" cy="29527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15082" name="Rectangle 42"/>
          <p:cNvSpPr>
            <a:spLocks noChangeArrowheads="1"/>
          </p:cNvSpPr>
          <p:nvPr/>
        </p:nvSpPr>
        <p:spPr bwMode="auto">
          <a:xfrm>
            <a:off x="3492500" y="1484313"/>
            <a:ext cx="1439863" cy="1439862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ru-RU">
              <a:solidFill>
                <a:srgbClr val="3333FF"/>
              </a:solidFill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39750" y="1484313"/>
            <a:ext cx="4392613" cy="4392612"/>
            <a:chOff x="1338" y="799"/>
            <a:chExt cx="2767" cy="2767"/>
          </a:xfrm>
        </p:grpSpPr>
        <p:sp>
          <p:nvSpPr>
            <p:cNvPr id="20505" name="Rectangle 43"/>
            <p:cNvSpPr>
              <a:spLocks noChangeArrowheads="1"/>
            </p:cNvSpPr>
            <p:nvPr/>
          </p:nvSpPr>
          <p:spPr bwMode="auto">
            <a:xfrm>
              <a:off x="1338" y="799"/>
              <a:ext cx="1860" cy="90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20506" name="Rectangle 44"/>
            <p:cNvSpPr>
              <a:spLocks noChangeArrowheads="1"/>
            </p:cNvSpPr>
            <p:nvPr/>
          </p:nvSpPr>
          <p:spPr bwMode="auto">
            <a:xfrm>
              <a:off x="3198" y="1706"/>
              <a:ext cx="907" cy="186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547813" y="5876925"/>
            <a:ext cx="2808287" cy="519113"/>
            <a:chOff x="2109" y="3566"/>
            <a:chExt cx="1769" cy="327"/>
          </a:xfrm>
        </p:grpSpPr>
        <p:sp>
          <p:nvSpPr>
            <p:cNvPr id="20503" name="Text Box 45"/>
            <p:cNvSpPr txBox="1">
              <a:spLocks noChangeArrowheads="1"/>
            </p:cNvSpPr>
            <p:nvPr/>
          </p:nvSpPr>
          <p:spPr bwMode="auto">
            <a:xfrm>
              <a:off x="2109" y="3566"/>
              <a:ext cx="36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  <a:endParaRPr lang="ru-RU"/>
            </a:p>
          </p:txBody>
        </p:sp>
        <p:sp>
          <p:nvSpPr>
            <p:cNvPr id="20504" name="Text Box 46"/>
            <p:cNvSpPr txBox="1">
              <a:spLocks noChangeArrowheads="1"/>
            </p:cNvSpPr>
            <p:nvPr/>
          </p:nvSpPr>
          <p:spPr bwMode="auto">
            <a:xfrm>
              <a:off x="3515" y="3566"/>
              <a:ext cx="36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endParaRPr lang="ru-RU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0" y="1700213"/>
            <a:ext cx="576263" cy="2968625"/>
            <a:chOff x="975" y="1071"/>
            <a:chExt cx="363" cy="1870"/>
          </a:xfrm>
        </p:grpSpPr>
        <p:sp>
          <p:nvSpPr>
            <p:cNvPr id="20501" name="Text Box 47"/>
            <p:cNvSpPr txBox="1">
              <a:spLocks noChangeArrowheads="1"/>
            </p:cNvSpPr>
            <p:nvPr/>
          </p:nvSpPr>
          <p:spPr bwMode="auto">
            <a:xfrm>
              <a:off x="975" y="2614"/>
              <a:ext cx="36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  <a:endParaRPr lang="ru-RU"/>
            </a:p>
          </p:txBody>
        </p:sp>
        <p:sp>
          <p:nvSpPr>
            <p:cNvPr id="20502" name="Text Box 48"/>
            <p:cNvSpPr txBox="1">
              <a:spLocks noChangeArrowheads="1"/>
            </p:cNvSpPr>
            <p:nvPr/>
          </p:nvSpPr>
          <p:spPr bwMode="auto">
            <a:xfrm>
              <a:off x="975" y="1071"/>
              <a:ext cx="36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endParaRPr lang="ru-RU"/>
            </a:p>
          </p:txBody>
        </p:sp>
      </p:grpSp>
      <p:sp>
        <p:nvSpPr>
          <p:cNvPr id="215089" name="Text Box 49"/>
          <p:cNvSpPr txBox="1">
            <a:spLocks noChangeArrowheads="1"/>
          </p:cNvSpPr>
          <p:nvPr/>
        </p:nvSpPr>
        <p:spPr bwMode="auto">
          <a:xfrm>
            <a:off x="1785918" y="857232"/>
            <a:ext cx="64294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5090" name="Text Box 50"/>
          <p:cNvSpPr txBox="1">
            <a:spLocks noChangeArrowheads="1"/>
          </p:cNvSpPr>
          <p:nvPr/>
        </p:nvSpPr>
        <p:spPr bwMode="auto">
          <a:xfrm>
            <a:off x="2500299" y="928669"/>
            <a:ext cx="50006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5091" name="Text Box 51"/>
          <p:cNvSpPr txBox="1">
            <a:spLocks noChangeArrowheads="1"/>
          </p:cNvSpPr>
          <p:nvPr/>
        </p:nvSpPr>
        <p:spPr bwMode="auto">
          <a:xfrm>
            <a:off x="2928927" y="928670"/>
            <a:ext cx="5715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2ab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5092" name="Text Box 52"/>
          <p:cNvSpPr txBox="1">
            <a:spLocks noChangeArrowheads="1"/>
          </p:cNvSpPr>
          <p:nvPr/>
        </p:nvSpPr>
        <p:spPr bwMode="auto">
          <a:xfrm>
            <a:off x="3643307" y="857232"/>
            <a:ext cx="28575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+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5093" name="Text Box 53"/>
          <p:cNvSpPr txBox="1">
            <a:spLocks noChangeArrowheads="1"/>
          </p:cNvSpPr>
          <p:nvPr/>
        </p:nvSpPr>
        <p:spPr bwMode="auto">
          <a:xfrm>
            <a:off x="4214810" y="928670"/>
            <a:ext cx="10001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b</a:t>
            </a:r>
            <a:r>
              <a:rPr lang="en-US" b="1" baseline="30000" dirty="0">
                <a:solidFill>
                  <a:schemeClr val="accent1"/>
                </a:solidFill>
              </a:rPr>
              <a:t>2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5097" name="Text Box 57"/>
          <p:cNvSpPr txBox="1">
            <a:spLocks noChangeArrowheads="1"/>
          </p:cNvSpPr>
          <p:nvPr/>
        </p:nvSpPr>
        <p:spPr bwMode="auto">
          <a:xfrm>
            <a:off x="1547813" y="4221163"/>
            <a:ext cx="8636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r>
              <a:rPr lang="en-US" baseline="30000"/>
              <a:t>2</a:t>
            </a:r>
            <a:endParaRPr lang="ru-RU"/>
          </a:p>
        </p:txBody>
      </p:sp>
      <p:sp>
        <p:nvSpPr>
          <p:cNvPr id="215098" name="Text Box 58"/>
          <p:cNvSpPr txBox="1">
            <a:spLocks noChangeArrowheads="1"/>
          </p:cNvSpPr>
          <p:nvPr/>
        </p:nvSpPr>
        <p:spPr bwMode="auto">
          <a:xfrm>
            <a:off x="3851275" y="1844675"/>
            <a:ext cx="8636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endParaRPr lang="ru-RU"/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1547813" y="1700213"/>
            <a:ext cx="3095625" cy="3209925"/>
            <a:chOff x="1973" y="981"/>
            <a:chExt cx="1950" cy="2022"/>
          </a:xfrm>
        </p:grpSpPr>
        <p:sp>
          <p:nvSpPr>
            <p:cNvPr id="20499" name="Text Box 59"/>
            <p:cNvSpPr txBox="1">
              <a:spLocks noChangeArrowheads="1"/>
            </p:cNvSpPr>
            <p:nvPr/>
          </p:nvSpPr>
          <p:spPr bwMode="auto">
            <a:xfrm>
              <a:off x="1973" y="981"/>
              <a:ext cx="544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ab</a:t>
              </a:r>
              <a:endParaRPr lang="ru-RU"/>
            </a:p>
          </p:txBody>
        </p:sp>
        <p:sp>
          <p:nvSpPr>
            <p:cNvPr id="20500" name="Text Box 60"/>
            <p:cNvSpPr txBox="1">
              <a:spLocks noChangeArrowheads="1"/>
            </p:cNvSpPr>
            <p:nvPr/>
          </p:nvSpPr>
          <p:spPr bwMode="auto">
            <a:xfrm>
              <a:off x="3379" y="2523"/>
              <a:ext cx="544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ab</a:t>
              </a:r>
              <a:endParaRPr lang="ru-RU"/>
            </a:p>
          </p:txBody>
        </p:sp>
      </p:grpSp>
      <p:sp>
        <p:nvSpPr>
          <p:cNvPr id="215103" name="Text Box 63"/>
          <p:cNvSpPr txBox="1">
            <a:spLocks noChangeArrowheads="1"/>
          </p:cNvSpPr>
          <p:nvPr/>
        </p:nvSpPr>
        <p:spPr bwMode="auto">
          <a:xfrm>
            <a:off x="5292725" y="1341438"/>
            <a:ext cx="3527425" cy="42307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dirty="0">
                <a:solidFill>
                  <a:srgbClr val="0070C0"/>
                </a:solidFill>
              </a:rPr>
              <a:t>Вот что писал Евклид в своей замечательной книге «</a:t>
            </a:r>
            <a:r>
              <a:rPr lang="ru-RU" sz="2000" dirty="0" smtClean="0">
                <a:solidFill>
                  <a:srgbClr val="0070C0"/>
                </a:solidFill>
              </a:rPr>
              <a:t>Начала»: </a:t>
            </a:r>
            <a:r>
              <a:rPr lang="ru-RU" sz="2000" dirty="0">
                <a:solidFill>
                  <a:srgbClr val="0070C0"/>
                </a:solidFill>
              </a:rPr>
              <a:t>«Если отрезок как-либо разбит на два отрезка, то площадь квадрата, построенного на всем отрезке, равна сумме площадей квадратов, построенных на каждом из двух отрезков, и удвоенной площади прямоугольника, сторонами которого служат эти два отрезка»</a:t>
            </a:r>
          </a:p>
        </p:txBody>
      </p:sp>
      <p:sp>
        <p:nvSpPr>
          <p:cNvPr id="20498" name="Прямоугольник 25"/>
          <p:cNvSpPr>
            <a:spLocks noChangeArrowheads="1"/>
          </p:cNvSpPr>
          <p:nvPr/>
        </p:nvSpPr>
        <p:spPr bwMode="auto">
          <a:xfrm>
            <a:off x="1142976" y="428603"/>
            <a:ext cx="6929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Геометрический смысл формулы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2" fill="hold">
                                          <p:stCondLst>
                                            <p:cond delay="912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2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3000"/>
                                        <p:tgtEl>
                                          <p:spTgt spid="2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2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/>
      <p:bldP spid="215080" grpId="0" animBg="1"/>
      <p:bldP spid="215081" grpId="0" animBg="1"/>
      <p:bldP spid="215082" grpId="0" animBg="1"/>
      <p:bldP spid="215089" grpId="0"/>
      <p:bldP spid="215090" grpId="0"/>
      <p:bldP spid="215091" grpId="0"/>
      <p:bldP spid="215092" grpId="0"/>
      <p:bldP spid="215093" grpId="0"/>
      <p:bldP spid="215097" grpId="0"/>
      <p:bldP spid="215098" grpId="0"/>
      <p:bldP spid="215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Составьте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выражение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для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вычисления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площади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заштрихованной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части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квадрата</a:t>
            </a:r>
            <a:endParaRPr lang="ru-RU" sz="2800" dirty="0"/>
          </a:p>
        </p:txBody>
      </p:sp>
      <p:pic>
        <p:nvPicPr>
          <p:cNvPr id="52226" name="Picture 2" descr="C:\Users\Учитель\Desktop\Безымянный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14620"/>
            <a:ext cx="2620434" cy="2143140"/>
          </a:xfrm>
          <a:prstGeom prst="rect">
            <a:avLst/>
          </a:prstGeom>
          <a:noFill/>
        </p:spPr>
      </p:pic>
      <p:pic>
        <p:nvPicPr>
          <p:cNvPr id="52227" name="Picture 3" descr="C:\Users\Учитель\Desktop\Безымянный 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714620"/>
            <a:ext cx="2763837" cy="2071702"/>
          </a:xfrm>
          <a:prstGeom prst="rect">
            <a:avLst/>
          </a:prstGeom>
          <a:noFill/>
        </p:spPr>
      </p:pic>
      <p:pic>
        <p:nvPicPr>
          <p:cNvPr id="52228" name="Picture 4" descr="C:\Users\Учитель\Desktop\Безымянный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14620"/>
            <a:ext cx="2458444" cy="2071702"/>
          </a:xfrm>
          <a:prstGeom prst="rect">
            <a:avLst/>
          </a:prstGeom>
          <a:noFill/>
        </p:spPr>
      </p:pic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571472" y="5429264"/>
          <a:ext cx="2000264" cy="596898"/>
        </p:xfrm>
        <a:graphic>
          <a:graphicData uri="http://schemas.openxmlformats.org/presentationml/2006/ole">
            <p:oleObj spid="_x0000_s21505" name="Формула" r:id="rId6" imgW="876240" imgH="228600" progId="Equation.3">
              <p:embed/>
            </p:oleObj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3000364" y="5429264"/>
          <a:ext cx="2928958" cy="641347"/>
        </p:xfrm>
        <a:graphic>
          <a:graphicData uri="http://schemas.openxmlformats.org/presentationml/2006/ole">
            <p:oleObj spid="_x0000_s21506" name="Формула" r:id="rId7" imgW="1002960" imgH="228600" progId="Equation.3">
              <p:embed/>
            </p:oleObj>
          </a:graphicData>
        </a:graphic>
      </p:graphicFrame>
      <p:graphicFrame>
        <p:nvGraphicFramePr>
          <p:cNvPr id="24592" name="Object 16"/>
          <p:cNvGraphicFramePr>
            <a:graphicFrameLocks noChangeAspect="1"/>
          </p:cNvGraphicFramePr>
          <p:nvPr/>
        </p:nvGraphicFramePr>
        <p:xfrm>
          <a:off x="6215074" y="5429264"/>
          <a:ext cx="2643206" cy="620710"/>
        </p:xfrm>
        <a:graphic>
          <a:graphicData uri="http://schemas.openxmlformats.org/presentationml/2006/ole">
            <p:oleObj spid="_x0000_s21507" name="Формула" r:id="rId8" imgW="965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Угадайте слово!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928670"/>
            <a:ext cx="635798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у)(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)=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² - 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² ;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(9х - к)(9х + к) = 81х² + к²;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Р) (а - в) (а² +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+в²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=а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³ - в³ ;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О) (а - к)² = а² - 2ак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к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(а - в)(а +в) = а² + в² - 2ав;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(10а-в)(в+10а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)=100а²-в² ;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(3х +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а)² =3х² - 6ах + а² 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Е) (3х+а)²= 9х² + 6ах + а² 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(3а + 5)(5 – 3а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=25 - 9а² 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Е) (2 - а)(4 + 2а + а²) = 8 - а³;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Д) (4у–3х)(3х+4у) = 9х²-16у²;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Й)(6а²-9с)²=36а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–108а²с+81с²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60722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ПРОМЕТЕЙ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Рисунок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097212" cy="211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 smtClean="0">
                <a:solidFill>
                  <a:srgbClr val="FF0000"/>
                </a:solidFill>
              </a:rPr>
              <a:t>Прометей </a:t>
            </a:r>
            <a:r>
              <a:rPr lang="ru-RU" sz="2800" dirty="0" smtClean="0">
                <a:solidFill>
                  <a:srgbClr val="00B0F0"/>
                </a:solidFill>
              </a:rPr>
              <a:t>в греческой мифологии - один из титанов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и его имя означает 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«мыслящий прежде», «предвидящий».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1928802"/>
            <a:ext cx="3384550" cy="385765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Он похитил с неба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огонь и научил людей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пользоваться им.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За это разгневанный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Зевс повелел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приковать его к скале.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Ежедневно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прилетавший орёл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клевал печень титана.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Поэтому образ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Прометея стал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символом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человеческого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достоинства и величия.</a:t>
            </a:r>
          </a:p>
        </p:txBody>
      </p:sp>
      <p:pic>
        <p:nvPicPr>
          <p:cNvPr id="76805" name="Picture 5" descr="prometheus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85926"/>
            <a:ext cx="2724150" cy="365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 descr="prometheus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57364"/>
            <a:ext cx="2824162" cy="35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287338" y="5805488"/>
            <a:ext cx="8856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0" i="1" dirty="0">
                <a:solidFill>
                  <a:srgbClr val="00B0F0"/>
                </a:solidFill>
              </a:rPr>
              <a:t>Отсюда пошло выражение </a:t>
            </a:r>
            <a:r>
              <a:rPr lang="ru-RU" sz="2400" b="0" i="1" dirty="0">
                <a:solidFill>
                  <a:srgbClr val="FF0000"/>
                </a:solidFill>
              </a:rPr>
              <a:t>"прометеев огонь", </a:t>
            </a:r>
            <a:r>
              <a:rPr lang="ru-RU" sz="2400" b="0" i="1" dirty="0">
                <a:solidFill>
                  <a:srgbClr val="00B0F0"/>
                </a:solidFill>
              </a:rPr>
              <a:t>т.е.</a:t>
            </a:r>
          </a:p>
          <a:p>
            <a:r>
              <a:rPr lang="ru-RU" sz="2400" b="0" i="1" dirty="0">
                <a:solidFill>
                  <a:srgbClr val="FF0000"/>
                </a:solidFill>
              </a:rPr>
              <a:t>священный </a:t>
            </a:r>
            <a:r>
              <a:rPr lang="ru-RU" sz="2400" b="0" i="1" dirty="0" smtClean="0">
                <a:solidFill>
                  <a:srgbClr val="FF0000"/>
                </a:solidFill>
              </a:rPr>
              <a:t>огонь,</a:t>
            </a:r>
            <a:r>
              <a:rPr lang="ru-RU" sz="2400" b="0" i="1" dirty="0" smtClean="0">
                <a:solidFill>
                  <a:srgbClr val="00B0F0"/>
                </a:solidFill>
              </a:rPr>
              <a:t> горящий </a:t>
            </a:r>
            <a:r>
              <a:rPr lang="ru-RU" sz="2400" b="0" i="1" dirty="0">
                <a:solidFill>
                  <a:srgbClr val="00B0F0"/>
                </a:solidFill>
              </a:rPr>
              <a:t>в душе человека.</a:t>
            </a:r>
            <a:endParaRPr lang="ru-RU" sz="24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2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4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6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768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57166"/>
            <a:ext cx="48577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Выполните преобразование: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- 7)²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(у + 4)²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(5а - к)(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к+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5а)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(2х – 3)²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 smtClean="0">
                <a:latin typeface="+mj-lt"/>
                <a:ea typeface="Calibri" pitchFamily="34" charset="0"/>
                <a:cs typeface="Times New Roman" pitchFamily="18" charset="0"/>
              </a:rPr>
              <a:t>(5-2а)(25+10а+4а</a:t>
            </a:r>
            <a:r>
              <a:rPr lang="ru-RU" sz="4000" dirty="0" smtClean="0">
                <a:ea typeface="Calibri" pitchFamily="34" charset="0"/>
                <a:cs typeface="Times New Roman" pitchFamily="18" charset="0"/>
              </a:rPr>
              <a:t>²</a:t>
            </a:r>
            <a:r>
              <a:rPr lang="ru-RU" sz="4000" dirty="0" smtClean="0"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900531" y="1500174"/>
            <a:ext cx="236955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х²-14х+49</a:t>
            </a:r>
            <a:endParaRPr kumimoji="0" lang="ru-RU" sz="4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у²+8у+16</a:t>
            </a:r>
            <a:endParaRPr kumimoji="0" lang="ru-RU" sz="4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25а²- к²</a:t>
            </a:r>
            <a:endParaRPr kumimoji="0" lang="ru-RU" sz="4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4х²-12х+9</a:t>
            </a:r>
            <a:endParaRPr kumimoji="0" lang="ru-RU" sz="4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125-8а</a:t>
            </a:r>
            <a:r>
              <a:rPr lang="ru-RU" sz="4000" b="1" baseline="300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3</a:t>
            </a:r>
            <a:endParaRPr kumimoji="0" lang="ru-RU" sz="4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6088559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806</TotalTime>
  <Words>1329</Words>
  <Application>Microsoft Office PowerPoint</Application>
  <PresentationFormat>Экран (4:3)</PresentationFormat>
  <Paragraphs>316</Paragraphs>
  <Slides>26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Поток</vt:lpstr>
      <vt:lpstr>Формула</vt:lpstr>
      <vt:lpstr>Слайд 1</vt:lpstr>
      <vt:lpstr>Слайд 2</vt:lpstr>
      <vt:lpstr>Историческая справка</vt:lpstr>
      <vt:lpstr>Слайд 4</vt:lpstr>
      <vt:lpstr>(a+b)2=</vt:lpstr>
      <vt:lpstr>Составьте выражение для вычисления площади заштрихованной части квадрата</vt:lpstr>
      <vt:lpstr>Слайд 7</vt:lpstr>
      <vt:lpstr>Прометей в греческой мифологии - один из титанов и его имя означает  «мыслящий прежде», «предвидящий».</vt:lpstr>
      <vt:lpstr>Слайд 9</vt:lpstr>
      <vt:lpstr>Слайд 10</vt:lpstr>
      <vt:lpstr>Слайд 11</vt:lpstr>
      <vt:lpstr>Решите уравнения:</vt:lpstr>
      <vt:lpstr>                     Корреспондент журнала «Наука и техника» </vt:lpstr>
      <vt:lpstr>Слайд 14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Слайд 21</vt:lpstr>
      <vt:lpstr>        Как найти квадрат числа,     оканчивающегося на 5? </vt:lpstr>
      <vt:lpstr>«Отгадывание задуманного числа» </vt:lpstr>
      <vt:lpstr>Слайд 24</vt:lpstr>
      <vt:lpstr>Урок окончен.  Спасибо за работу.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Тема урока:  «Применение формул сокращенного умножения» </dc:title>
  <dc:creator>User</dc:creator>
  <cp:lastModifiedBy>Учитель</cp:lastModifiedBy>
  <cp:revision>94</cp:revision>
  <dcterms:created xsi:type="dcterms:W3CDTF">2013-04-15T16:30:43Z</dcterms:created>
  <dcterms:modified xsi:type="dcterms:W3CDTF">2014-03-12T12:49:48Z</dcterms:modified>
</cp:coreProperties>
</file>