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0"/>
  </p:notesMasterIdLst>
  <p:sldIdLst>
    <p:sldId id="272" r:id="rId2"/>
    <p:sldId id="273" r:id="rId3"/>
    <p:sldId id="274" r:id="rId4"/>
    <p:sldId id="275" r:id="rId5"/>
    <p:sldId id="256" r:id="rId6"/>
    <p:sldId id="280" r:id="rId7"/>
    <p:sldId id="277" r:id="rId8"/>
    <p:sldId id="278" r:id="rId9"/>
    <p:sldId id="279" r:id="rId10"/>
    <p:sldId id="264" r:id="rId11"/>
    <p:sldId id="266" r:id="rId12"/>
    <p:sldId id="257" r:id="rId13"/>
    <p:sldId id="261" r:id="rId14"/>
    <p:sldId id="291" r:id="rId15"/>
    <p:sldId id="292" r:id="rId16"/>
    <p:sldId id="283" r:id="rId17"/>
    <p:sldId id="294" r:id="rId18"/>
    <p:sldId id="285" r:id="rId19"/>
    <p:sldId id="290" r:id="rId20"/>
    <p:sldId id="263" r:id="rId21"/>
    <p:sldId id="293" r:id="rId22"/>
    <p:sldId id="282" r:id="rId23"/>
    <p:sldId id="259" r:id="rId24"/>
    <p:sldId id="260" r:id="rId25"/>
    <p:sldId id="287" r:id="rId26"/>
    <p:sldId id="284" r:id="rId27"/>
    <p:sldId id="288" r:id="rId28"/>
    <p:sldId id="28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93EB0-0773-49B7-A770-5F88422AA957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96EFB-843F-43E1-9419-76A3E0753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96EFB-843F-43E1-9419-76A3E075334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0317-DDFA-4922-BFB3-D45CE12476C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295A01A-AA35-4048-8099-FF64F14C42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0317-DDFA-4922-BFB3-D45CE12476C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5A01A-AA35-4048-8099-FF64F14C42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0317-DDFA-4922-BFB3-D45CE12476C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5A01A-AA35-4048-8099-FF64F14C42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0317-DDFA-4922-BFB3-D45CE12476C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295A01A-AA35-4048-8099-FF64F14C42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0317-DDFA-4922-BFB3-D45CE12476C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5A01A-AA35-4048-8099-FF64F14C42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0317-DDFA-4922-BFB3-D45CE12476C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5A01A-AA35-4048-8099-FF64F14C42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0317-DDFA-4922-BFB3-D45CE12476C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295A01A-AA35-4048-8099-FF64F14C42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0317-DDFA-4922-BFB3-D45CE12476C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5A01A-AA35-4048-8099-FF64F14C42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0317-DDFA-4922-BFB3-D45CE12476C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5A01A-AA35-4048-8099-FF64F14C42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0317-DDFA-4922-BFB3-D45CE12476C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5A01A-AA35-4048-8099-FF64F14C42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0317-DDFA-4922-BFB3-D45CE12476C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5A01A-AA35-4048-8099-FF64F14C42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A730317-DDFA-4922-BFB3-D45CE12476C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295A01A-AA35-4048-8099-FF64F14C42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&#1041;&#1083;&#1072;&#1075;&#1086;&#1088;&#1086;&#1076;&#1085;&#1072;&#1103;%20&#1087;&#1083;&#1077;&#1089;&#1077;&#1085;&#1100;%2005-27.mpg" TargetMode="Externa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&#1041;&#1083;&#1072;&#1075;&#1086;&#1088;&#1086;&#1076;&#1085;&#1072;&#1103;%20&#1087;&#1083;&#1077;&#1089;&#1077;&#1085;&#1100;%2005-27.m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44;&#1086;&#1082;&#1091;&#1084;&#1077;&#1085;&#1090;&#1099;\&#1052;&#1086;&#1103;%20&#1084;&#1091;&#1079;&#1099;&#1082;&#1072;\&#1056;&#1072;&#1073;&#1086;&#1095;&#1080;&#1081;%20&#1089;&#1090;&#1086;&#1083;\&#1055;&#1083;&#1077;&#1089;&#1085;&#1077;&#1074;&#1099;&#1077;%20&#1075;&#1088;&#1080;&#1073;&#1099;.avi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hyperlink" Target="&#1086;&#1090;&#1082;&#1088;&#1099;&#1090;&#1080;&#1077;%20&#1087;&#1077;&#1085;&#1080;&#1094;&#1080;&#1083;&#1083;&#1080;&#1085;&#1072;%20&#1040;%20&#1060;&#1083;&#1077;&#1084;&#1080;&#1085;&#1075;&#1086;&#1084;%2001-30.mpg" TargetMode="Externa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3399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/>
              <a:t>Управление образования администрации г.Долгопрудного</a:t>
            </a:r>
            <a:br>
              <a:rPr lang="ru-RU" sz="1600" dirty="0" smtClean="0"/>
            </a:br>
            <a:r>
              <a:rPr lang="ru-RU" sz="1600" dirty="0" smtClean="0"/>
              <a:t>Муниципальное бюджетное учреждение основная общеобразовательная школа №8 «</a:t>
            </a:r>
            <a:r>
              <a:rPr lang="ru-RU" sz="1600" dirty="0" err="1" smtClean="0"/>
              <a:t>Экос</a:t>
            </a:r>
            <a:r>
              <a:rPr lang="ru-RU" sz="1600" dirty="0" smtClean="0"/>
              <a:t>»</a:t>
            </a:r>
            <a:br>
              <a:rPr lang="ru-RU" sz="1600" dirty="0" smtClean="0"/>
            </a:br>
            <a:r>
              <a:rPr lang="ru-RU" sz="1600" dirty="0" smtClean="0"/>
              <a:t> г. Долгопрудного (МБОУ школа №8)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Урок - исследование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Царство Грибы  Плесневые грибы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653136"/>
            <a:ext cx="8686800" cy="1426989"/>
          </a:xfrm>
        </p:spPr>
        <p:txBody>
          <a:bodyPr/>
          <a:lstStyle/>
          <a:p>
            <a:pPr algn="r"/>
            <a:r>
              <a:rPr lang="ru-RU" dirty="0" smtClean="0"/>
              <a:t>Иванова Л.А.</a:t>
            </a:r>
          </a:p>
          <a:p>
            <a:pPr algn="r"/>
            <a:r>
              <a:rPr lang="ru-RU" dirty="0" smtClean="0"/>
              <a:t>учитель биологии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505200" y="533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b="1">
              <a:solidFill>
                <a:schemeClr val="tx2"/>
              </a:solidFill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371600" y="995363"/>
            <a:ext cx="6553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/>
              <a:t>ПРАКТИЧЕСКАЯ ЧАСТЬ РАБОТЫ</a:t>
            </a:r>
            <a:r>
              <a:rPr lang="ru-RU"/>
              <a:t> </a:t>
            </a: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1905000"/>
            <a:ext cx="8229600" cy="4724400"/>
          </a:xfrm>
        </p:spPr>
        <p:txBody>
          <a:bodyPr/>
          <a:lstStyle/>
          <a:p>
            <a:r>
              <a:rPr lang="ru-RU"/>
              <a:t/>
            </a:r>
            <a:br>
              <a:rPr lang="ru-RU"/>
            </a:br>
            <a:r>
              <a:rPr lang="ru-RU"/>
              <a:t> </a:t>
            </a:r>
            <a:br>
              <a:rPr lang="ru-RU"/>
            </a:br>
            <a:r>
              <a:rPr lang="ru-RU"/>
              <a:t> 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1689100" y="1676400"/>
            <a:ext cx="3362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2.10.2013 </a:t>
            </a:r>
            <a:r>
              <a:rPr lang="ru-RU" dirty="0">
                <a:solidFill>
                  <a:schemeClr val="tx2"/>
                </a:solidFill>
              </a:rPr>
              <a:t>г. Закладка опыта.</a:t>
            </a:r>
          </a:p>
        </p:txBody>
      </p:sp>
      <p:pic>
        <p:nvPicPr>
          <p:cNvPr id="8202" name="Рисунок 16" descr="P10008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133600"/>
            <a:ext cx="6477000" cy="3886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/>
              <a:t>5.10.20113</a:t>
            </a:r>
            <a:r>
              <a:rPr lang="ru-RU" sz="1800" b="1" dirty="0"/>
              <a:t>                                                                                     </a:t>
            </a:r>
            <a:r>
              <a:rPr lang="ru-RU" sz="4000" b="1" dirty="0"/>
              <a:t>                                                           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4105275" y="3246438"/>
            <a:ext cx="184150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b="1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3267075" y="2270125"/>
            <a:ext cx="184150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-4595813" y="5802313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1282" name="Рисунок 1" descr="P10009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6950" y="1803400"/>
            <a:ext cx="2133600" cy="1600200"/>
          </a:xfrm>
          <a:prstGeom prst="rect">
            <a:avLst/>
          </a:prstGeom>
          <a:noFill/>
        </p:spPr>
      </p:pic>
      <p:pic>
        <p:nvPicPr>
          <p:cNvPr id="11283" name="Рисунок 2" descr="P10009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9800" y="3679825"/>
            <a:ext cx="2190750" cy="1638300"/>
          </a:xfrm>
          <a:prstGeom prst="rect">
            <a:avLst/>
          </a:prstGeom>
          <a:noFill/>
        </p:spPr>
      </p:pic>
      <p:pic>
        <p:nvPicPr>
          <p:cNvPr id="11284" name="Picture 20" descr="P10009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7725" y="1755775"/>
            <a:ext cx="2209800" cy="1647825"/>
          </a:xfrm>
          <a:prstGeom prst="rect">
            <a:avLst/>
          </a:prstGeom>
          <a:noFill/>
        </p:spPr>
      </p:pic>
      <p:pic>
        <p:nvPicPr>
          <p:cNvPr id="11285" name="Picture 21" descr="P10009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7725" y="3679825"/>
            <a:ext cx="2209800" cy="1647825"/>
          </a:xfrm>
          <a:prstGeom prst="rect">
            <a:avLst/>
          </a:prstGeom>
          <a:noFill/>
        </p:spPr>
      </p:pic>
      <p:pic>
        <p:nvPicPr>
          <p:cNvPr id="11286" name="Picture 22" descr="P10009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07075" y="1755775"/>
            <a:ext cx="2190750" cy="1647825"/>
          </a:xfrm>
          <a:prstGeom prst="rect">
            <a:avLst/>
          </a:prstGeom>
          <a:noFill/>
        </p:spPr>
      </p:pic>
      <p:pic>
        <p:nvPicPr>
          <p:cNvPr id="11287" name="Picture 23" descr="P10009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73750" y="3689350"/>
            <a:ext cx="2228850" cy="16668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Мукор - Muc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3621692" cy="462439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4427984" y="4143380"/>
            <a:ext cx="2736304" cy="510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спорангии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4932040" y="5373216"/>
            <a:ext cx="2376264" cy="510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гифы</a:t>
            </a:r>
          </a:p>
        </p:txBody>
      </p:sp>
      <p:cxnSp>
        <p:nvCxnSpPr>
          <p:cNvPr id="12" name="Прямая со стрелкой 11"/>
          <p:cNvCxnSpPr>
            <a:stCxn id="9" idx="1"/>
          </p:cNvCxnSpPr>
          <p:nvPr/>
        </p:nvCxnSpPr>
        <p:spPr>
          <a:xfrm flipH="1" flipV="1">
            <a:off x="3286116" y="3857628"/>
            <a:ext cx="1141868" cy="5411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3059832" y="4653136"/>
            <a:ext cx="1944216" cy="8314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4" name="Picture 6" descr="Мукор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04664"/>
            <a:ext cx="2514183" cy="288277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285852" y="785794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Мукор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спорангий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268760"/>
            <a:ext cx="2664295" cy="2736304"/>
          </a:xfrm>
          <a:prstGeom prst="rect">
            <a:avLst/>
          </a:prstGeom>
          <a:noFill/>
        </p:spPr>
      </p:pic>
      <p:pic>
        <p:nvPicPr>
          <p:cNvPr id="15" name="Picture 2" descr="Мукор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5DFFFF"/>
              </a:clrFrom>
              <a:clrTo>
                <a:srgbClr val="5DFFFF">
                  <a:alpha val="0"/>
                </a:srgbClr>
              </a:clrTo>
            </a:clrChange>
            <a:duotone>
              <a:prstClr val="black"/>
              <a:schemeClr val="accent2">
                <a:lumMod val="50000"/>
                <a:tint val="45000"/>
                <a:satMod val="400000"/>
              </a:schemeClr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7092280" y="3717032"/>
            <a:ext cx="1773659" cy="2976265"/>
          </a:xfrm>
          <a:prstGeom prst="rect">
            <a:avLst/>
          </a:prstGeom>
          <a:noFill/>
        </p:spPr>
      </p:pic>
      <p:sp>
        <p:nvSpPr>
          <p:cNvPr id="20" name="Скругленный прямоугольник 19"/>
          <p:cNvSpPr/>
          <p:nvPr/>
        </p:nvSpPr>
        <p:spPr>
          <a:xfrm>
            <a:off x="4572000" y="6165304"/>
            <a:ext cx="237626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грибница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22" name="Прямая со стрелкой 21"/>
          <p:cNvCxnSpPr>
            <a:stCxn id="20" idx="3"/>
          </p:cNvCxnSpPr>
          <p:nvPr/>
        </p:nvCxnSpPr>
        <p:spPr>
          <a:xfrm flipV="1">
            <a:off x="6948264" y="6237312"/>
            <a:ext cx="720080" cy="144016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Дрожжи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 descr="дрожжи пекарск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00174"/>
            <a:ext cx="6718300" cy="503872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Picture 5" descr="Клетка одноклеточного дрожжевого гриб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428736"/>
            <a:ext cx="3556000" cy="5038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79512" y="2132856"/>
            <a:ext cx="1944216" cy="510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спорангии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 flipH="1">
            <a:off x="323528" y="3356992"/>
            <a:ext cx="1728192" cy="510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гифы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2195736" y="2276872"/>
            <a:ext cx="864096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10" idx="1"/>
          </p:cNvCxnSpPr>
          <p:nvPr/>
        </p:nvCxnSpPr>
        <p:spPr>
          <a:xfrm flipV="1">
            <a:off x="2051720" y="3356992"/>
            <a:ext cx="864096" cy="2553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59632" y="1124744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Мукор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5DFFFF"/>
              </a:clrFrom>
              <a:clrTo>
                <a:srgbClr val="5DFFFF">
                  <a:alpha val="0"/>
                </a:srgbClr>
              </a:clrTo>
            </a:clrChange>
            <a:duotone>
              <a:prstClr val="black"/>
              <a:schemeClr val="accent2">
                <a:lumMod val="50000"/>
                <a:tint val="45000"/>
                <a:satMod val="400000"/>
              </a:schemeClr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2339752" y="2060848"/>
            <a:ext cx="1485627" cy="3024336"/>
          </a:xfrm>
          <a:prstGeom prst="rect">
            <a:avLst/>
          </a:prstGeom>
          <a:noFill/>
        </p:spPr>
      </p:pic>
      <p:pic>
        <p:nvPicPr>
          <p:cNvPr id="17" name="Picture 5" descr="Клетка одноклеточного дрожжевого гриб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132856"/>
            <a:ext cx="3240360" cy="3816424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899592" y="548680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ФАЗА   ОСМЫСЛЕНИЯ</a:t>
            </a:r>
            <a:endParaRPr lang="ru-RU" sz="32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39552" y="4941168"/>
            <a:ext cx="5472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/>
              <a:t>Чем отличаются рассматриваемые </a:t>
            </a:r>
          </a:p>
          <a:p>
            <a:pPr lvl="0"/>
            <a:r>
              <a:rPr lang="ru-RU" sz="2400" dirty="0" smtClean="0"/>
              <a:t>объекты от ранее изученных грибов?</a:t>
            </a:r>
          </a:p>
          <a:p>
            <a:r>
              <a:rPr lang="ru-RU" sz="2400" dirty="0" smtClean="0"/>
              <a:t>Есть ли сходства? 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5536" y="4365104"/>
            <a:ext cx="187220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грибница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30" name="Прямая со стрелкой 29"/>
          <p:cNvCxnSpPr>
            <a:stCxn id="27" idx="3"/>
          </p:cNvCxnSpPr>
          <p:nvPr/>
        </p:nvCxnSpPr>
        <p:spPr>
          <a:xfrm>
            <a:off x="2267744" y="458112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Скругленный прямоугольник 35"/>
          <p:cNvSpPr/>
          <p:nvPr/>
        </p:nvSpPr>
        <p:spPr>
          <a:xfrm>
            <a:off x="2915816" y="1124744"/>
            <a:ext cx="266429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клетка</a:t>
            </a:r>
            <a:endParaRPr lang="ru-RU" sz="4400" dirty="0"/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5580112" y="1484784"/>
            <a:ext cx="100811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36" idx="2"/>
          </p:cNvCxnSpPr>
          <p:nvPr/>
        </p:nvCxnSpPr>
        <p:spPr>
          <a:xfrm>
            <a:off x="4247964" y="1988840"/>
            <a:ext cx="324036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Левая фигурная скобка 43"/>
          <p:cNvSpPr/>
          <p:nvPr/>
        </p:nvSpPr>
        <p:spPr>
          <a:xfrm rot="10624915" flipV="1">
            <a:off x="4042959" y="2362411"/>
            <a:ext cx="578983" cy="1862069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ФАЗА   ОСМЫСЛЕНИЯ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3600" dirty="0" smtClean="0"/>
              <a:t>Плесневые грибы и дрожжи не имеют плодового тела</a:t>
            </a:r>
          </a:p>
          <a:p>
            <a:r>
              <a:rPr lang="ru-RU" sz="3600" dirty="0" err="1" smtClean="0"/>
              <a:t>Мукор</a:t>
            </a:r>
            <a:r>
              <a:rPr lang="ru-RU" sz="3600" dirty="0" smtClean="0"/>
              <a:t> имеет грибницу </a:t>
            </a:r>
            <a:r>
              <a:rPr lang="ru-RU" sz="3600" smtClean="0"/>
              <a:t>и спорангии </a:t>
            </a:r>
            <a:r>
              <a:rPr lang="ru-RU" sz="3600" dirty="0" smtClean="0"/>
              <a:t>Дрожжи состоят из клеток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5478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индивидуально поработать с текстом учебника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Статьи «Гриб </a:t>
            </a:r>
            <a:r>
              <a:rPr lang="ru-RU" dirty="0" err="1" smtClean="0"/>
              <a:t>Мукор</a:t>
            </a:r>
            <a:r>
              <a:rPr lang="ru-RU" dirty="0" smtClean="0"/>
              <a:t>» стр.42-43, </a:t>
            </a:r>
            <a:br>
              <a:rPr lang="ru-RU" dirty="0" smtClean="0"/>
            </a:br>
            <a:r>
              <a:rPr lang="ru-RU" dirty="0" smtClean="0"/>
              <a:t>« Дрожжи» стр.44. Учащиеся читают текст, используя ПРИЁМ «ИНСЕРТ» 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sz="1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149080"/>
            <a:ext cx="8686800" cy="2448272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4400" dirty="0" smtClean="0"/>
              <a:t>ПРИЁМ «ИНСЕРТ» по ходу чтения ставятся значки: </a:t>
            </a:r>
            <a:br>
              <a:rPr lang="ru-RU" sz="4400" dirty="0" smtClean="0"/>
            </a:br>
            <a:r>
              <a:rPr lang="ru-RU" sz="4400" dirty="0" smtClean="0"/>
              <a:t> </a:t>
            </a:r>
            <a:br>
              <a:rPr lang="ru-RU" sz="4400" dirty="0" smtClean="0"/>
            </a:br>
            <a:r>
              <a:rPr lang="ru-RU" sz="4400" dirty="0" smtClean="0"/>
              <a:t>«З»   -        уже знал; </a:t>
            </a:r>
            <a:br>
              <a:rPr lang="ru-RU" sz="4400" dirty="0" smtClean="0"/>
            </a:br>
            <a:r>
              <a:rPr lang="ru-RU" sz="4400" dirty="0" smtClean="0"/>
              <a:t>«Н»   -        новое для меня;</a:t>
            </a:r>
            <a:br>
              <a:rPr lang="ru-RU" sz="4400" dirty="0" smtClean="0"/>
            </a:br>
            <a:r>
              <a:rPr lang="ru-RU" sz="4400" dirty="0" smtClean="0"/>
              <a:t> «-»        -    думал иначе;</a:t>
            </a:r>
            <a:br>
              <a:rPr lang="ru-RU" sz="4400" dirty="0" smtClean="0"/>
            </a:br>
            <a:r>
              <a:rPr lang="ru-RU" sz="4400" dirty="0" smtClean="0"/>
              <a:t> «?»    -     не понятно, хочу разобраться (эти места в тексте нужно подчеркнуть)</a:t>
            </a:r>
            <a:br>
              <a:rPr lang="ru-RU" sz="4400" dirty="0" smtClean="0"/>
            </a:b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Подведенние</a:t>
            </a:r>
            <a:r>
              <a:rPr lang="ru-RU" dirty="0" smtClean="0"/>
              <a:t> итогов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нового вы узнали из текста?</a:t>
            </a:r>
          </a:p>
          <a:p>
            <a:r>
              <a:rPr lang="ru-RU" dirty="0" smtClean="0"/>
              <a:t>Что было непонятно (возможно какие – либо термины)?</a:t>
            </a:r>
          </a:p>
          <a:p>
            <a:endParaRPr lang="ru-RU" dirty="0" smtClean="0"/>
          </a:p>
          <a:p>
            <a:r>
              <a:rPr lang="ru-RU" dirty="0" smtClean="0"/>
              <a:t>Вернемся к нашей Таблице </a:t>
            </a:r>
          </a:p>
          <a:p>
            <a:r>
              <a:rPr lang="ru-RU" dirty="0" smtClean="0"/>
              <a:t>Какие факты являются верными?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51520" y="647988"/>
            <a:ext cx="871296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1.Плесень и дрожжи  имеют малые размеры. Их  строение можно рассмотреть в микроскоп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Размножается плесень не только спорами, но и обрывками грибницы. Дрожжи -  почкованием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3.Дрожжи и  отдельные виды плесени по способу питания сапрофиты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4.Для развития им нужно тепло, влага и питательная среда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Деление дрожжевого гриба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 descr="1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468313" y="3716338"/>
            <a:ext cx="604837" cy="777875"/>
          </a:xfrm>
          <a:prstGeom prst="rect">
            <a:avLst/>
          </a:prstGeom>
          <a:noFill/>
        </p:spPr>
      </p:pic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1263650" y="3929063"/>
            <a:ext cx="628650" cy="225425"/>
          </a:xfrm>
          <a:prstGeom prst="rightArrow">
            <a:avLst>
              <a:gd name="adj1" fmla="val 50000"/>
              <a:gd name="adj2" fmla="val 69718"/>
            </a:avLst>
          </a:prstGeom>
          <a:solidFill>
            <a:schemeClr val="accent1">
              <a:lumMod val="50000"/>
            </a:schemeClr>
          </a:solidFill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4" descr="2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2051050" y="3429000"/>
            <a:ext cx="606425" cy="1298575"/>
          </a:xfrm>
          <a:prstGeom prst="rect">
            <a:avLst/>
          </a:prstGeom>
          <a:noFill/>
        </p:spPr>
      </p:pic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3157538" y="3929063"/>
            <a:ext cx="628650" cy="225425"/>
          </a:xfrm>
          <a:prstGeom prst="rightArrow">
            <a:avLst>
              <a:gd name="adj1" fmla="val 50000"/>
              <a:gd name="adj2" fmla="val 69718"/>
            </a:avLst>
          </a:prstGeom>
          <a:solidFill>
            <a:schemeClr val="accent1">
              <a:lumMod val="50000"/>
            </a:schemeClr>
          </a:solidFill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Picture 5" descr="3"/>
          <p:cNvPicPr>
            <a:picLocks noChangeAspect="1" noChangeArrowheads="1"/>
          </p:cNvPicPr>
          <p:nvPr/>
        </p:nvPicPr>
        <p:blipFill>
          <a:blip r:embed="rId4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3924300" y="2781300"/>
            <a:ext cx="1143000" cy="2844800"/>
          </a:xfrm>
          <a:prstGeom prst="rect">
            <a:avLst/>
          </a:prstGeom>
          <a:noFill/>
        </p:spPr>
      </p:pic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5684838" y="3929063"/>
            <a:ext cx="628650" cy="225425"/>
          </a:xfrm>
          <a:prstGeom prst="rightArrow">
            <a:avLst>
              <a:gd name="adj1" fmla="val 50000"/>
              <a:gd name="adj2" fmla="val 69718"/>
            </a:avLst>
          </a:prstGeom>
          <a:solidFill>
            <a:schemeClr val="accent1">
              <a:lumMod val="50000"/>
            </a:schemeClr>
          </a:solidFill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Picture 6" descr="4"/>
          <p:cNvPicPr>
            <a:picLocks noChangeAspect="1" noChangeArrowheads="1"/>
          </p:cNvPicPr>
          <p:nvPr/>
        </p:nvPicPr>
        <p:blipFill>
          <a:blip r:embed="rId5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6443663" y="2636838"/>
            <a:ext cx="1760537" cy="2640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889844"/>
            <a:ext cx="87484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Тема:</a:t>
            </a:r>
            <a:r>
              <a:rPr lang="ru-RU" sz="4000" dirty="0" smtClean="0"/>
              <a:t> Царство Грибов Плесневые грибы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b="1" dirty="0" smtClean="0"/>
              <a:t>Дидактическая цель: </a:t>
            </a:r>
            <a:r>
              <a:rPr lang="ru-RU" sz="2000" dirty="0" smtClean="0"/>
              <a:t>Создать условия для осознания и осмысления блока новой учебной информации средствами критического мышления.</a:t>
            </a:r>
          </a:p>
          <a:p>
            <a:r>
              <a:rPr lang="ru-RU" sz="2000" b="1" dirty="0" smtClean="0"/>
              <a:t>Тип урока:</a:t>
            </a:r>
            <a:r>
              <a:rPr lang="ru-RU" sz="2000" dirty="0" smtClean="0"/>
              <a:t> комбинированный( изучения нового материала и первичное закрепление);</a:t>
            </a:r>
          </a:p>
          <a:p>
            <a:r>
              <a:rPr lang="ru-RU" sz="2000" b="1" dirty="0" smtClean="0"/>
              <a:t>Методы обучения:</a:t>
            </a:r>
            <a:r>
              <a:rPr lang="ru-RU" sz="2000" dirty="0" smtClean="0"/>
              <a:t> частично – поисковый, репродуктивный;</a:t>
            </a:r>
          </a:p>
          <a:p>
            <a:r>
              <a:rPr lang="ru-RU" sz="2000" b="1" dirty="0" smtClean="0"/>
              <a:t>Форма организации познавательной деятельности:</a:t>
            </a:r>
            <a:r>
              <a:rPr lang="ru-RU" sz="2000" dirty="0" smtClean="0"/>
              <a:t> фронтальная, парная, индивидуальная</a:t>
            </a:r>
          </a:p>
          <a:p>
            <a:r>
              <a:rPr lang="ru-RU" sz="2000" b="1" dirty="0" smtClean="0"/>
              <a:t>Форма</a:t>
            </a:r>
            <a:r>
              <a:rPr lang="ru-RU" sz="2000" dirty="0" smtClean="0"/>
              <a:t> </a:t>
            </a:r>
            <a:r>
              <a:rPr lang="ru-RU" sz="2000" b="1" dirty="0" smtClean="0"/>
              <a:t>проведения урока</a:t>
            </a:r>
            <a:r>
              <a:rPr lang="ru-RU" sz="2000" dirty="0" smtClean="0"/>
              <a:t>: исследование</a:t>
            </a:r>
          </a:p>
          <a:p>
            <a:r>
              <a:rPr lang="ru-RU" sz="2000" b="1" dirty="0" smtClean="0"/>
              <a:t>Время проведения:</a:t>
            </a:r>
            <a:r>
              <a:rPr lang="ru-RU" sz="2000" dirty="0" smtClean="0"/>
              <a:t> 45 минут</a:t>
            </a:r>
          </a:p>
          <a:p>
            <a:r>
              <a:rPr lang="ru-RU" sz="2000" b="1" dirty="0" smtClean="0"/>
              <a:t>Участники:</a:t>
            </a:r>
            <a:r>
              <a:rPr lang="ru-RU" sz="2000" dirty="0" smtClean="0"/>
              <a:t> 6 класс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Использование дрожжей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3" descr="выпечк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571612"/>
            <a:ext cx="8097837" cy="5038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Подведение итогов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Только ли вред приносит человеку плесень?</a:t>
            </a:r>
          </a:p>
          <a:p>
            <a:r>
              <a:rPr lang="ru-RU" dirty="0" smtClean="0"/>
              <a:t>Просмотрите фильм и прокомментируйте, то что видите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Плесневые грибы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9552" y="548680"/>
            <a:ext cx="8424936" cy="5858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4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пенеци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212976"/>
            <a:ext cx="8208912" cy="3645024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 descr="I:\урок грибы\пеницилл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4857784" cy="5781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572132" y="260649"/>
            <a:ext cx="328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Пеницилл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1340768"/>
            <a:ext cx="37444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ПЕНИЦИЛЛ - род грибов, около 250 видов, в почве, в виде плесеней на пищевых </a:t>
            </a:r>
            <a:r>
              <a:rPr lang="ru-RU" dirty="0" smtClean="0"/>
              <a:t>продуктах (вызывают их порчу). Образуют антибиотики (например, пенициллин), используются в сыроварении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14346" y="214290"/>
            <a:ext cx="7215238" cy="1219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Значение плесневых грибов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 descr="колония пеницилл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4687" y="2374106"/>
            <a:ext cx="2867025" cy="2886075"/>
          </a:xfrm>
          <a:noFill/>
          <a:ln/>
        </p:spPr>
      </p:pic>
      <p:pic>
        <p:nvPicPr>
          <p:cNvPr id="5" name="Picture 4" descr="пенециллин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375150" y="285728"/>
            <a:ext cx="4768850" cy="5037138"/>
          </a:xfrm>
          <a:prstGeom prst="rect">
            <a:avLst/>
          </a:prstGeom>
          <a:noFill/>
          <a:ln/>
        </p:spPr>
      </p:pic>
      <p:pic>
        <p:nvPicPr>
          <p:cNvPr id="4098" name="Picture 2" descr="I:\урок грибы\антибиотики Александр Флеминг 1929г.bmp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28736"/>
            <a:ext cx="4214842" cy="5030979"/>
          </a:xfrm>
          <a:prstGeom prst="rect">
            <a:avLst/>
          </a:prstGeom>
          <a:noFill/>
        </p:spPr>
      </p:pic>
      <p:pic>
        <p:nvPicPr>
          <p:cNvPr id="2" name="Picture 2" descr="C:\Documents and Settings\RAY\Рабочий стол\кино.gif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4000496" y="5214950"/>
            <a:ext cx="1428760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79512" y="688404"/>
            <a:ext cx="743783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Вывод: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Плесневые грибы развиваются на поверхности органических материалов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Они сильно разрастаются Вызывают порчу продуктов, разрушают многие промышленные материалы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Некоторые плесневые грибы вызывают болезни растений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-636215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476672"/>
            <a:ext cx="66394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Подведение итогов (фронтально)</a:t>
            </a:r>
            <a:endParaRPr lang="ru-RU" sz="32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2225418"/>
            <a:ext cx="828092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-Давайте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обсудим содержание нашей Таблицы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слова мы оставим в таблице?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оставшимися словами составьте «</a:t>
            </a:r>
            <a:r>
              <a:rPr lang="ru-RU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Синквейн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611560" y="287304"/>
            <a:ext cx="770485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ФАЗА РЕФЛЕКСИИ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556792"/>
            <a:ext cx="662473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ПРИЁМ </a:t>
            </a:r>
            <a:r>
              <a:rPr lang="ru-RU" sz="32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СИНКВЕЙН</a:t>
            </a:r>
            <a:r>
              <a:rPr lang="ru-RU" sz="32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(</a:t>
            </a:r>
            <a:r>
              <a:rPr lang="ru-RU" sz="3200" dirty="0" smtClean="0">
                <a:solidFill>
                  <a:srgbClr val="76923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паре)                                                                                                      </a:t>
            </a:r>
            <a:endParaRPr lang="ru-RU" sz="3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Структура:</a:t>
            </a:r>
            <a:endParaRPr lang="ru-RU" sz="3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1-я строка - одно существительное</a:t>
            </a:r>
            <a:endParaRPr lang="ru-RU" sz="3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2-я строка  - 2 прилагательных</a:t>
            </a:r>
            <a:endParaRPr lang="ru-RU" sz="3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3-я строка  -3 глагола</a:t>
            </a:r>
            <a:endParaRPr lang="ru-RU" sz="3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4-я строка - вывод из слов</a:t>
            </a:r>
            <a:endParaRPr lang="ru-RU" sz="3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5-я строка завершающее слово</a:t>
            </a:r>
            <a:endParaRPr lang="ru-RU" sz="3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Учащиеся составляют в паре  и выносят их на  всеобщее обсуждение</a:t>
            </a:r>
            <a:endParaRPr lang="ru-RU" sz="3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331640" y="584684"/>
            <a:ext cx="619268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Домашнее задание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Оформить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синквейн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Параграф  9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467544" y="2850402"/>
            <a:ext cx="799288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Найти следующую информацию: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1.Возможно, вы слышали о "Проклятье Фараонов"? Какие организмы и почему получили такое название?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2.В природе можно увидеть растения, которые словно покрыты сажей или обуглились. Почему они так выглядят?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3.Могут ли растения ржаветь?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(Введение в тему)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 Какое Царство мы изучаем?</a:t>
            </a:r>
          </a:p>
          <a:p>
            <a:pPr lvl="0"/>
            <a:r>
              <a:rPr lang="ru-RU" dirty="0" smtClean="0"/>
              <a:t> Строение изученных  грибов?</a:t>
            </a:r>
          </a:p>
          <a:p>
            <a:pPr lvl="0"/>
            <a:r>
              <a:rPr lang="ru-RU" dirty="0" smtClean="0"/>
              <a:t> Способы питания грибов?</a:t>
            </a:r>
          </a:p>
          <a:p>
            <a:r>
              <a:rPr lang="ru-RU" dirty="0" smtClean="0"/>
              <a:t> Способы размножения?</a:t>
            </a:r>
          </a:p>
          <a:p>
            <a:r>
              <a:rPr lang="ru-RU" dirty="0" smtClean="0"/>
              <a:t> Значение грибов?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ФАЗА ВЫЗОВА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600" dirty="0" smtClean="0"/>
              <a:t>Какое отношение к Царству Грибов, имеет выращенная вами культура?</a:t>
            </a:r>
          </a:p>
          <a:p>
            <a:pPr lvl="0"/>
            <a:r>
              <a:rPr lang="ru-RU" sz="2600" dirty="0" smtClean="0"/>
              <a:t>Она относится к живой или неживой природе?</a:t>
            </a:r>
          </a:p>
          <a:p>
            <a:pPr lvl="0"/>
            <a:r>
              <a:rPr lang="ru-RU" sz="2600" dirty="0" smtClean="0"/>
              <a:t>Это один организм или колония( много)?</a:t>
            </a:r>
          </a:p>
          <a:p>
            <a:pPr lvl="0"/>
            <a:r>
              <a:rPr lang="ru-RU" sz="2600" dirty="0" smtClean="0"/>
              <a:t>Приносят вред или пользу? </a:t>
            </a:r>
          </a:p>
          <a:p>
            <a:pPr lvl="0"/>
            <a:r>
              <a:rPr lang="ru-RU" sz="2600" dirty="0" smtClean="0"/>
              <a:t>Есть грибы, которые каждый день живут рядом с нами. Кто же они?</a:t>
            </a:r>
          </a:p>
          <a:p>
            <a:pPr lvl="0"/>
            <a:r>
              <a:rPr lang="ru-RU" sz="2800" b="1" dirty="0" smtClean="0"/>
              <a:t>Сформулируйте тему нашего урока? </a:t>
            </a:r>
          </a:p>
          <a:p>
            <a:pPr lvl="0"/>
            <a:r>
              <a:rPr lang="ru-RU" sz="2800" dirty="0" smtClean="0"/>
              <a:t>Зачем нам нужно изучать данные объекты?</a:t>
            </a:r>
          </a:p>
          <a:p>
            <a:pPr lvl="0"/>
            <a:endParaRPr lang="ru-RU" sz="2600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762500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92080" y="188640"/>
            <a:ext cx="336612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Некоторые учёные считают, что это и есть космический пришелец, который попал на нашу девственную планету и прижился на ней. Она появилась на Земле 200 миллионов лет назад. Она </a:t>
            </a:r>
            <a:r>
              <a:rPr lang="ru-RU" sz="2400" b="1" dirty="0" smtClean="0"/>
              <a:t>убивает и спасает от смерти.</a:t>
            </a:r>
            <a:r>
              <a:rPr lang="ru-RU" sz="2400" dirty="0" smtClean="0"/>
              <a:t> Ее называют "хлебом дьявола" и "плевком Бога". Она сказочно красива, но вызывает отвращение – и называют  ее </a:t>
            </a:r>
            <a:r>
              <a:rPr lang="ru-RU" sz="2400" b="1" dirty="0" smtClean="0"/>
              <a:t>плесень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8196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ПРИЁМ 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</a:t>
            </a:r>
            <a:r>
              <a:rPr lang="ru-RU" dirty="0" smtClean="0"/>
              <a:t>ПЯТЬ УТВЕРЖДЕНИЙ «ВЕРЮ-НЕ ВЕРЮ»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100" dirty="0" smtClean="0"/>
              <a:t>(</a:t>
            </a:r>
            <a:r>
              <a:rPr lang="ru-RU" sz="3100" dirty="0" smtClean="0">
                <a:solidFill>
                  <a:srgbClr val="FF0000"/>
                </a:solidFill>
              </a:rPr>
              <a:t>Работа в паре</a:t>
            </a:r>
            <a:r>
              <a:rPr lang="ru-RU" dirty="0" smtClean="0"/>
              <a:t>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8686800" cy="4896544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sz="3800" dirty="0" smtClean="0"/>
              <a:t>1.Плесень и дрожжи - микроскопические  грибы</a:t>
            </a:r>
          </a:p>
          <a:p>
            <a:r>
              <a:rPr lang="ru-RU" sz="3800" dirty="0" smtClean="0"/>
              <a:t>2.Размножаются только спорами</a:t>
            </a:r>
          </a:p>
          <a:p>
            <a:r>
              <a:rPr lang="ru-RU" sz="3800" dirty="0" smtClean="0"/>
              <a:t>3.Плесень и дрожжи питаются только за счёт других живых организмов. Они паразиты</a:t>
            </a:r>
          </a:p>
          <a:p>
            <a:r>
              <a:rPr lang="ru-RU" sz="3800" dirty="0" smtClean="0"/>
              <a:t>4.Плесень и дрожжи живут только там, где тепло, влажно, много питательных веществ</a:t>
            </a:r>
          </a:p>
          <a:p>
            <a:r>
              <a:rPr lang="ru-RU" sz="3800" dirty="0" smtClean="0"/>
              <a:t>5.Плесень и дрожжи приносят только вред	</a:t>
            </a:r>
          </a:p>
          <a:p>
            <a:endParaRPr lang="ru-RU" sz="3800" dirty="0" smtClean="0"/>
          </a:p>
          <a:p>
            <a:r>
              <a:rPr lang="ru-RU" sz="3600" dirty="0" smtClean="0"/>
              <a:t>верю   -   поставить  (+),</a:t>
            </a:r>
          </a:p>
          <a:p>
            <a:r>
              <a:rPr lang="ru-RU" sz="3600" dirty="0" smtClean="0"/>
              <a:t> не верю  -                   (-), </a:t>
            </a:r>
          </a:p>
          <a:p>
            <a:r>
              <a:rPr lang="ru-RU" sz="3600" dirty="0" smtClean="0"/>
              <a:t>сомневаюсь  - знак    (?)</a:t>
            </a:r>
          </a:p>
          <a:p>
            <a:r>
              <a:rPr lang="ru-RU" sz="38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ФАЗА   ОСМЫСЛЕНИЯ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Почему  плесень и дрожжи это микроскопические грибы?»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Вспомните  особенности грибов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ФАЗА   ОСМЫСЛЕНИЯ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600" dirty="0" smtClean="0"/>
              <a:t>малые размеры</a:t>
            </a:r>
          </a:p>
          <a:p>
            <a:pPr lvl="0"/>
            <a:r>
              <a:rPr lang="ru-RU" sz="3600" dirty="0" smtClean="0"/>
              <a:t> нет зелёного цвета</a:t>
            </a:r>
          </a:p>
          <a:p>
            <a:pPr lvl="0"/>
            <a:r>
              <a:rPr lang="ru-RU" sz="3600" dirty="0" smtClean="0"/>
              <a:t> неподвижны</a:t>
            </a:r>
          </a:p>
          <a:p>
            <a:pPr lvl="0"/>
            <a:r>
              <a:rPr lang="ru-RU" sz="3600" dirty="0" smtClean="0"/>
              <a:t>имеют «плодовые тела»</a:t>
            </a:r>
          </a:p>
          <a:p>
            <a:pPr lvl="0"/>
            <a:r>
              <a:rPr lang="ru-RU" sz="3600" dirty="0" smtClean="0"/>
              <a:t> грибницу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ФАЗА   ОСМЫСЛЕНИЯ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686800" cy="5043190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 smtClean="0"/>
              <a:t>Какой прибор нам поможет  рассмотреть Плесневые грибы? </a:t>
            </a:r>
          </a:p>
          <a:p>
            <a:r>
              <a:rPr lang="ru-RU" sz="6400" dirty="0" smtClean="0"/>
              <a:t> </a:t>
            </a:r>
          </a:p>
          <a:p>
            <a:pPr algn="ctr"/>
            <a:r>
              <a:rPr lang="ru-RU" sz="6400" b="1" dirty="0" smtClean="0"/>
              <a:t>Лабораторная работа </a:t>
            </a:r>
            <a:endParaRPr lang="ru-RU" sz="6400" dirty="0" smtClean="0"/>
          </a:p>
          <a:p>
            <a:r>
              <a:rPr lang="ru-RU" sz="4800" b="1" dirty="0" smtClean="0"/>
              <a:t>Тема</a:t>
            </a:r>
            <a:r>
              <a:rPr lang="ru-RU" sz="4800" dirty="0" smtClean="0"/>
              <a:t>:  «Строение плесневых грибов»</a:t>
            </a:r>
          </a:p>
          <a:p>
            <a:r>
              <a:rPr lang="ru-RU" sz="4800" b="1" dirty="0" smtClean="0"/>
              <a:t>Цели</a:t>
            </a:r>
            <a:r>
              <a:rPr lang="ru-RU" sz="4800" dirty="0" smtClean="0"/>
              <a:t>:</a:t>
            </a:r>
          </a:p>
          <a:p>
            <a:r>
              <a:rPr lang="ru-RU" sz="4800" dirty="0" smtClean="0"/>
              <a:t>-познакомиться со строением плесневых грибов,</a:t>
            </a:r>
          </a:p>
          <a:p>
            <a:r>
              <a:rPr lang="ru-RU" sz="4800" dirty="0" smtClean="0"/>
              <a:t>-продолжать формировать навык работы с натуральными объектами. Навык выполнения биологического рисунка.</a:t>
            </a:r>
          </a:p>
          <a:p>
            <a:r>
              <a:rPr lang="ru-RU" sz="4800" b="1" dirty="0" smtClean="0"/>
              <a:t>Оборудование</a:t>
            </a:r>
            <a:r>
              <a:rPr lang="ru-RU" sz="4800" dirty="0" smtClean="0"/>
              <a:t>:</a:t>
            </a:r>
          </a:p>
          <a:p>
            <a:r>
              <a:rPr lang="ru-RU" sz="4800" dirty="0" smtClean="0"/>
              <a:t>Культура </a:t>
            </a:r>
            <a:r>
              <a:rPr lang="ru-RU" sz="4800" dirty="0" err="1" smtClean="0"/>
              <a:t>мукора</a:t>
            </a:r>
            <a:r>
              <a:rPr lang="ru-RU" sz="4800" dirty="0" smtClean="0"/>
              <a:t>,   </a:t>
            </a:r>
            <a:r>
              <a:rPr lang="ru-RU" sz="4800" dirty="0" err="1" smtClean="0"/>
              <a:t>препаровальные</a:t>
            </a:r>
            <a:r>
              <a:rPr lang="ru-RU" sz="4800" dirty="0" smtClean="0"/>
              <a:t> иглы, пипетки, предметные и покровные стекла, микроскоп, лупа.</a:t>
            </a:r>
            <a:r>
              <a:rPr lang="ru-RU" sz="4800" b="1" dirty="0" smtClean="0"/>
              <a:t>  </a:t>
            </a:r>
            <a:endParaRPr lang="ru-RU" sz="4800" dirty="0" smtClean="0"/>
          </a:p>
          <a:p>
            <a:r>
              <a:rPr lang="ru-RU" sz="4800" b="1" dirty="0" smtClean="0"/>
              <a:t>Ход работы:</a:t>
            </a:r>
            <a:endParaRPr lang="ru-RU" sz="4800" dirty="0" smtClean="0"/>
          </a:p>
          <a:p>
            <a:r>
              <a:rPr lang="ru-RU" sz="4800" b="1" dirty="0" smtClean="0"/>
              <a:t> </a:t>
            </a:r>
            <a:endParaRPr lang="ru-RU" sz="4800" dirty="0" smtClean="0"/>
          </a:p>
          <a:p>
            <a:r>
              <a:rPr lang="ru-RU" sz="4800" dirty="0" smtClean="0"/>
              <a:t>1.Рассмотрите внешнее строение гриба </a:t>
            </a:r>
            <a:r>
              <a:rPr lang="ru-RU" sz="4800" dirty="0" err="1" smtClean="0"/>
              <a:t>мукор</a:t>
            </a:r>
            <a:r>
              <a:rPr lang="ru-RU" sz="4800" dirty="0" smtClean="0"/>
              <a:t> с помощью лупы. Найдите головки со спорами, определите, где расположен мицелий.</a:t>
            </a:r>
          </a:p>
          <a:p>
            <a:r>
              <a:rPr lang="ru-RU" sz="4800" dirty="0" smtClean="0"/>
              <a:t> </a:t>
            </a:r>
          </a:p>
          <a:p>
            <a:r>
              <a:rPr lang="ru-RU" sz="4800" dirty="0" smtClean="0"/>
              <a:t>2. Приготовьте микропрепарат, для этого:</a:t>
            </a:r>
          </a:p>
          <a:p>
            <a:r>
              <a:rPr lang="ru-RU" sz="4800" dirty="0" smtClean="0"/>
              <a:t>а) при помощи </a:t>
            </a:r>
            <a:r>
              <a:rPr lang="ru-RU" sz="4800" dirty="0" err="1" smtClean="0"/>
              <a:t>препаровальной</a:t>
            </a:r>
            <a:r>
              <a:rPr lang="ru-RU" sz="4800" dirty="0" smtClean="0"/>
              <a:t> иглы перенесите несколько нитей гриба на сухое предметное стекло;</a:t>
            </a:r>
          </a:p>
          <a:p>
            <a:r>
              <a:rPr lang="ru-RU" sz="4800" dirty="0" smtClean="0"/>
              <a:t>б) капните каплю воды на предметное стекло и накройте препарат покровным стеклом;</a:t>
            </a:r>
          </a:p>
          <a:p>
            <a:r>
              <a:rPr lang="ru-RU" sz="4800" dirty="0" smtClean="0"/>
              <a:t>в) аккуратно удалите лишний воздух из под покровного стекла.</a:t>
            </a:r>
          </a:p>
          <a:p>
            <a:r>
              <a:rPr lang="ru-RU" sz="4800" dirty="0" smtClean="0"/>
              <a:t> </a:t>
            </a:r>
          </a:p>
          <a:p>
            <a:r>
              <a:rPr lang="ru-RU" sz="4800" dirty="0" smtClean="0"/>
              <a:t>3.Рассмотрите микропрепарат при малом и большом увеличении.</a:t>
            </a:r>
          </a:p>
          <a:p>
            <a:r>
              <a:rPr lang="ru-RU" sz="4800" dirty="0" smtClean="0"/>
              <a:t> </a:t>
            </a:r>
          </a:p>
          <a:p>
            <a:r>
              <a:rPr lang="ru-RU" sz="4800" dirty="0" smtClean="0"/>
              <a:t>4.Зарисуйте внешний вид </a:t>
            </a:r>
            <a:r>
              <a:rPr lang="ru-RU" sz="4800" dirty="0" err="1" smtClean="0"/>
              <a:t>мукора</a:t>
            </a:r>
            <a:r>
              <a:rPr lang="ru-RU" sz="4800" dirty="0" smtClean="0"/>
              <a:t>. </a:t>
            </a:r>
          </a:p>
          <a:p>
            <a:r>
              <a:rPr lang="ru-RU" sz="4800" dirty="0" smtClean="0"/>
              <a:t>5.Сделайте вывод.</a:t>
            </a:r>
          </a:p>
          <a:p>
            <a:r>
              <a:rPr lang="ru-RU" sz="4800" dirty="0" smtClean="0"/>
              <a:t> </a:t>
            </a:r>
          </a:p>
          <a:p>
            <a:r>
              <a:rPr lang="ru-RU" sz="5600" dirty="0" smtClean="0"/>
              <a:t>                            </a:t>
            </a:r>
            <a:r>
              <a:rPr lang="ru-RU" sz="6400" dirty="0" smtClean="0"/>
              <a:t>     </a:t>
            </a:r>
          </a:p>
          <a:p>
            <a:r>
              <a:rPr lang="ru-RU" sz="6400" dirty="0" smtClean="0"/>
              <a:t> </a:t>
            </a:r>
          </a:p>
          <a:p>
            <a:r>
              <a:rPr lang="ru-RU" sz="6400" dirty="0" smtClean="0"/>
              <a:t> </a:t>
            </a:r>
          </a:p>
          <a:p>
            <a:r>
              <a:rPr lang="ru-RU" sz="6400" dirty="0" smtClean="0"/>
              <a:t> </a:t>
            </a:r>
          </a:p>
          <a:p>
            <a:r>
              <a:rPr lang="ru-RU" sz="64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764</TotalTime>
  <Words>651</Words>
  <Application>Microsoft Office PowerPoint</Application>
  <PresentationFormat>Экран (4:3)</PresentationFormat>
  <Paragraphs>167</Paragraphs>
  <Slides>28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Трек</vt:lpstr>
      <vt:lpstr>Управление образования администрации г.Долгопрудного Муниципальное бюджетное учреждение основная общеобразовательная школа №8 «Экос»  г. Долгопрудного (МБОУ школа №8)     Урок - исследование  Царство Грибы  Плесневые грибы  </vt:lpstr>
      <vt:lpstr>Слайд 2</vt:lpstr>
      <vt:lpstr>(Введение в тему)</vt:lpstr>
      <vt:lpstr>ФАЗА ВЫЗОВА  </vt:lpstr>
      <vt:lpstr>Слайд 5</vt:lpstr>
      <vt:lpstr>ПРИЁМ   ПЯТЬ УТВЕРЖДЕНИЙ «ВЕРЮ-НЕ ВЕРЮ»  (Работа в паре) </vt:lpstr>
      <vt:lpstr>ФАЗА   ОСМЫСЛЕНИЯ </vt:lpstr>
      <vt:lpstr> ФАЗА   ОСМЫСЛЕНИЯ </vt:lpstr>
      <vt:lpstr> ФАЗА   ОСМЫСЛЕНИЯ </vt:lpstr>
      <vt:lpstr>    </vt:lpstr>
      <vt:lpstr>5.10.20113                                                                                                                                                </vt:lpstr>
      <vt:lpstr>Слайд 12</vt:lpstr>
      <vt:lpstr>Дрожжи</vt:lpstr>
      <vt:lpstr>Слайд 14</vt:lpstr>
      <vt:lpstr>ФАЗА   ОСМЫСЛЕНИЯ </vt:lpstr>
      <vt:lpstr>индивидуально поработать с текстом учебника   Статьи «Гриб Мукор» стр.42-43,  « Дрожжи» стр.44. Учащиеся читают текст, используя ПРИЁМ «ИНСЕРТ»    </vt:lpstr>
      <vt:lpstr>Подведенние итогов</vt:lpstr>
      <vt:lpstr>Слайд 18</vt:lpstr>
      <vt:lpstr>Деление дрожжевого гриба</vt:lpstr>
      <vt:lpstr>Использование дрожжей</vt:lpstr>
      <vt:lpstr>Подведение итогов</vt:lpstr>
      <vt:lpstr>Слайд 22</vt:lpstr>
      <vt:lpstr>Слайд 23</vt:lpstr>
      <vt:lpstr>Значение плесневых грибов</vt:lpstr>
      <vt:lpstr>Слайд 25</vt:lpstr>
      <vt:lpstr>Слайд 26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56</cp:revision>
  <dcterms:created xsi:type="dcterms:W3CDTF">2013-10-04T18:30:12Z</dcterms:created>
  <dcterms:modified xsi:type="dcterms:W3CDTF">2013-10-12T12:18:21Z</dcterms:modified>
</cp:coreProperties>
</file>