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0" r:id="rId4"/>
    <p:sldId id="263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D23A-26E3-49A8-8957-45C47C990317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FC48A-4373-4F4C-A864-846BCE5DF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9CEA-15ED-408B-9B39-5A87CA3E073A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D189A-33B4-4430-9BF6-ACBC0F64B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D0F59-F899-4C4E-A45A-1A2978276A31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C13AB-2DB3-48C2-A6C1-2409A9560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128B7-920E-4576-B982-8BC1D4FD1893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2D8C-213E-4F50-AF27-2ED4C0D81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96024-9750-405E-B2A6-599CEBB6444F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F3372-9A81-4E3A-B8F8-527DCCBFF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8BE50-45D1-4B67-B63D-CB7B69B07349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29657-1A14-4ADE-ADB5-374148454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E4BA4-BE0A-43D6-8980-C236F8106F10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57CC8-6258-4D41-9A9D-F4C0217C2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FA278-C086-4C06-BB4D-0A1A57EDEEF7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DAA91-8E6A-4052-8E6F-F64A814C4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39A0-4E08-4FE9-90EA-AB64274E41BC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B2CF-30C8-4FA1-ADA2-862CCA68E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3E71F-147E-4117-902E-DA3F425B27F7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0A300-4747-4EEE-A25A-2E063FA8A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D72D1-190B-4E8A-AE58-0DB9FCB4B71B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E616-E4DC-4165-ABF8-8AAADDF0B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16E0B3-2565-449E-B21F-71B9825EF240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5ED907-05C6-48FA-8DF3-0E1CECD19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3" r:id="rId2"/>
    <p:sldLayoutId id="2147483722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23" r:id="rId9"/>
    <p:sldLayoutId id="2147483719" r:id="rId10"/>
    <p:sldLayoutId id="2147483720" r:id="rId11"/>
  </p:sldLayoutIdLst>
  <p:transition spd="slow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jpeg"/><Relationship Id="rId18" Type="http://schemas.openxmlformats.org/officeDocument/2006/relationships/image" Target="../media/image35.gif"/><Relationship Id="rId3" Type="http://schemas.openxmlformats.org/officeDocument/2006/relationships/image" Target="../media/image20.gif"/><Relationship Id="rId21" Type="http://schemas.openxmlformats.org/officeDocument/2006/relationships/image" Target="../media/image37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gif"/><Relationship Id="rId2" Type="http://schemas.openxmlformats.org/officeDocument/2006/relationships/image" Target="../media/image19.gif"/><Relationship Id="rId16" Type="http://schemas.openxmlformats.org/officeDocument/2006/relationships/image" Target="../media/image33.png"/><Relationship Id="rId20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gif"/><Relationship Id="rId15" Type="http://schemas.openxmlformats.org/officeDocument/2006/relationships/image" Target="../media/image32.gif"/><Relationship Id="rId10" Type="http://schemas.openxmlformats.org/officeDocument/2006/relationships/image" Target="../media/image27.gif"/><Relationship Id="rId19" Type="http://schemas.openxmlformats.org/officeDocument/2006/relationships/image" Target="../media/image7.gif"/><Relationship Id="rId4" Type="http://schemas.openxmlformats.org/officeDocument/2006/relationships/image" Target="../media/image21.gif"/><Relationship Id="rId9" Type="http://schemas.openxmlformats.org/officeDocument/2006/relationships/image" Target="../media/image26.png"/><Relationship Id="rId1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E%D0%B3%D0%BE%D1%80%D0%BE%D0%B4%D0%B8%D1%86%D0%B0" TargetMode="External"/><Relationship Id="rId2" Type="http://schemas.openxmlformats.org/officeDocument/2006/relationships/hyperlink" Target="http://ru.wikipedia.org/wiki/%D0%9D%D0%BE%D0%B2%D1%8B%D0%B9_%D0%97%D0%B0%D0%B2%D0%B5%D1%8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Helen\Desktop\Рожд\0_1fc77_1f31561_S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5" y="1500188"/>
            <a:ext cx="22145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C:\Users\Helen\Desktop\Рожд\0_1fc77_1f31561_S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6780213" y="1428750"/>
            <a:ext cx="23637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3606" y="285728"/>
            <a:ext cx="893039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Рождество христово</a:t>
            </a:r>
          </a:p>
        </p:txBody>
      </p:sp>
      <p:pic>
        <p:nvPicPr>
          <p:cNvPr id="5125" name="Picture 5" descr="D:\анимашки\анимашки\оформляшки\zvz12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75" y="485775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D:\анимашки\анимашки\оформляшки\zvz12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29500" y="36433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D:\анимашки\анимашки\оформляшки\zvz12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75" y="85725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D:\анимашки\анимашки\оформляшки\zvz13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14500" y="11430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D:\анимашки\анимашки\оформляшки\zvz13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43813" y="578643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D:\анимашки\анимашки\оформляшки\zvz13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3" y="22860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ttp://images.cards.mail.ru/af/37/7ca2eeece5f16273c903ac5e478b37af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75656" y="1484784"/>
            <a:ext cx="4762500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2" name="Picture 8" descr="D:\анимашки\анимашки\оформляшки\zvz13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29250" y="185737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8" descr="D:\анимашки\анимашки\оформляшки\zvz13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9752" y="350100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156176" y="5085184"/>
            <a:ext cx="2987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Подготовила: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учитель 1 «Г» класса </a:t>
            </a:r>
            <a:r>
              <a:rPr lang="ru-RU" b="1" dirty="0" err="1" smtClean="0">
                <a:solidFill>
                  <a:srgbClr val="002060"/>
                </a:solidFill>
              </a:rPr>
              <a:t>И.Н.Кильдюшкина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2012-2013 </a:t>
            </a:r>
            <a:r>
              <a:rPr lang="ru-RU" b="1" dirty="0" err="1" smtClean="0">
                <a:solidFill>
                  <a:srgbClr val="002060"/>
                </a:solidFill>
              </a:rPr>
              <a:t>уч.год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214313" y="285750"/>
            <a:ext cx="8572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 На закате солнца, после первой звезды, хозяин со всеми домочадцами становился на молитву. После окончания молитвы начинался ужин – </a:t>
            </a:r>
            <a:r>
              <a:rPr lang="ru-RU" sz="2000" b="1">
                <a:solidFill>
                  <a:srgbClr val="FF0000"/>
                </a:solidFill>
              </a:rPr>
              <a:t>вечеря</a:t>
            </a:r>
            <a:r>
              <a:rPr lang="ru-RU" sz="2000" b="1">
                <a:solidFill>
                  <a:srgbClr val="002060"/>
                </a:solidFill>
              </a:rPr>
              <a:t>. По окончании вечери - </a:t>
            </a:r>
            <a:r>
              <a:rPr lang="ru-RU" sz="2000" b="1">
                <a:solidFill>
                  <a:srgbClr val="FF0000"/>
                </a:solidFill>
              </a:rPr>
              <a:t>колядование</a:t>
            </a:r>
            <a:r>
              <a:rPr lang="ru-RU" sz="2000" b="1">
                <a:solidFill>
                  <a:srgbClr val="002060"/>
                </a:solidFill>
              </a:rPr>
              <a:t>. Коляда состояла в том, что деревенская молодёжь - парни, девушки, подростки - собирались в группы, рядились в костюмы, маски и ходили по домам.</a:t>
            </a:r>
          </a:p>
        </p:txBody>
      </p:sp>
      <p:pic>
        <p:nvPicPr>
          <p:cNvPr id="21507" name="Picture 3" descr="C:\Users\Helen\Desktop\Рожд\09991c1eb60b9f1a6fc32f6752af680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420888"/>
            <a:ext cx="4429125" cy="4096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788024" y="2132856"/>
            <a:ext cx="4355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3284984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Рождество, рождество</a:t>
            </a:r>
          </a:p>
          <a:p>
            <a:r>
              <a:rPr lang="ru-RU" sz="2400" b="1" dirty="0" smtClean="0">
                <a:latin typeface="Book Antiqua" pitchFamily="18" charset="0"/>
              </a:rPr>
              <a:t> Много снега намело</a:t>
            </a:r>
          </a:p>
          <a:p>
            <a:r>
              <a:rPr lang="ru-RU" sz="2400" b="1" dirty="0" smtClean="0">
                <a:latin typeface="Book Antiqua" pitchFamily="18" charset="0"/>
              </a:rPr>
              <a:t> Мы идём откапывать, деньги зарабатывать</a:t>
            </a:r>
          </a:p>
          <a:p>
            <a:r>
              <a:rPr lang="ru-RU" sz="2400" b="1" dirty="0" smtClean="0">
                <a:latin typeface="Book Antiqua" pitchFamily="18" charset="0"/>
              </a:rPr>
              <a:t> Открывайте сундучки</a:t>
            </a:r>
          </a:p>
          <a:p>
            <a:r>
              <a:rPr lang="ru-RU" sz="2400" b="1" dirty="0" smtClean="0">
                <a:latin typeface="Book Antiqua" pitchFamily="18" charset="0"/>
              </a:rPr>
              <a:t> Подавайте пятачки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 Хозяйка с хозяином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 с праздником.</a:t>
            </a:r>
            <a:endParaRPr lang="ru-RU" sz="2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643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   Переходя от одного дома к другому, под окнами или в избах, они пели песни в честь праздника, то как поздравление, величание хозяев, то просто ради развлечения и потехи. Хозяева в награду за это давали им угощенье и деньги.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pic>
        <p:nvPicPr>
          <p:cNvPr id="22531" name="Picture 3" descr="C:\Users\Helen\Desktop\Рожд\527кол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643050"/>
            <a:ext cx="7929618" cy="4937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55"/>
          <p:cNvGrpSpPr>
            <a:grpSpLocks/>
          </p:cNvGrpSpPr>
          <p:nvPr/>
        </p:nvGrpSpPr>
        <p:grpSpPr bwMode="auto">
          <a:xfrm>
            <a:off x="5929313" y="928688"/>
            <a:ext cx="2192337" cy="5786437"/>
            <a:chOff x="6500813" y="857501"/>
            <a:chExt cx="2192337" cy="5786478"/>
          </a:xfrm>
        </p:grpSpPr>
        <p:pic>
          <p:nvPicPr>
            <p:cNvPr id="16412" name="Рисунок 6" descr="9 (2).gif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072312" y="857501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3" name="Рисунок 22" descr="297.gif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3177456">
              <a:off x="6792912" y="2713289"/>
              <a:ext cx="238442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4" name="Рисунок 26" descr="12.gif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429507" y="3715021"/>
              <a:ext cx="447675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5" name="Рисунок 27" descr="2.gif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00945" y="3715021"/>
              <a:ext cx="2762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6" name="Рисунок 28" descr="1.gif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429500" y="2857751"/>
              <a:ext cx="500062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7" name="Рисунок 29" descr="62.gif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8143875" y="4858001"/>
              <a:ext cx="549275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8" name="Рисунок 30" descr="100.gif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6786565" y="4072211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9" name="Рисунок 32" descr="23.gif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7143755" y="5143781"/>
              <a:ext cx="428625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0" name="Рисунок 33" descr="10.gif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7500945" y="6001037"/>
              <a:ext cx="714380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1" name="Рисунок 34" descr="16.gif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7572375" y="2143376"/>
              <a:ext cx="500062" cy="376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2" name="Рисунок 36" descr="2.gif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500813" y="5500971"/>
              <a:ext cx="2762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7" name="Рисунок 33" descr="image0-8.gif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0" y="0"/>
            <a:ext cx="5602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Рамка 11"/>
          <p:cNvSpPr/>
          <p:nvPr/>
        </p:nvSpPr>
        <p:spPr>
          <a:xfrm>
            <a:off x="2267744" y="1844824"/>
            <a:ext cx="3857652" cy="3024336"/>
          </a:xfrm>
          <a:prstGeom prst="frame">
            <a:avLst/>
          </a:prstGeom>
          <a:blipFill>
            <a:blip r:embed="rId13" cstate="screen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786050" y="2571744"/>
            <a:ext cx="3143272" cy="1588"/>
          </a:xfrm>
          <a:prstGeom prst="line">
            <a:avLst/>
          </a:prstGeom>
          <a:ln w="228600" cmpd="sng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bevel/>
          </a:ln>
          <a:scene3d>
            <a:camera prst="orthographicFront"/>
            <a:lightRig rig="threePt" dir="t"/>
          </a:scene3d>
          <a:sp3d>
            <a:bevelT prst="convex"/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2627784" y="2204864"/>
            <a:ext cx="3096344" cy="889000"/>
          </a:xfrm>
          <a:custGeom>
            <a:avLst/>
            <a:gdLst>
              <a:gd name="connsiteX0" fmla="*/ 51515 w 3129566"/>
              <a:gd name="connsiteY0" fmla="*/ 0 h 888642"/>
              <a:gd name="connsiteX1" fmla="*/ 3129566 w 3129566"/>
              <a:gd name="connsiteY1" fmla="*/ 0 h 888642"/>
              <a:gd name="connsiteX2" fmla="*/ 3116687 w 3129566"/>
              <a:gd name="connsiteY2" fmla="*/ 875763 h 888642"/>
              <a:gd name="connsiteX3" fmla="*/ 12878 w 3129566"/>
              <a:gd name="connsiteY3" fmla="*/ 888642 h 888642"/>
              <a:gd name="connsiteX4" fmla="*/ 0 w 3129566"/>
              <a:gd name="connsiteY4" fmla="*/ 0 h 888642"/>
              <a:gd name="connsiteX5" fmla="*/ 51515 w 3129566"/>
              <a:gd name="connsiteY5" fmla="*/ 0 h 8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9566" h="888642">
                <a:moveTo>
                  <a:pt x="51515" y="0"/>
                </a:moveTo>
                <a:lnTo>
                  <a:pt x="3129566" y="0"/>
                </a:lnTo>
                <a:lnTo>
                  <a:pt x="3116687" y="875763"/>
                </a:lnTo>
                <a:lnTo>
                  <a:pt x="12878" y="888642"/>
                </a:lnTo>
                <a:lnTo>
                  <a:pt x="0" y="0"/>
                </a:lnTo>
                <a:lnTo>
                  <a:pt x="51515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2843808" y="3068960"/>
            <a:ext cx="1416050" cy="1276350"/>
          </a:xfrm>
          <a:custGeom>
            <a:avLst/>
            <a:gdLst>
              <a:gd name="connsiteX0" fmla="*/ 0 w 1416676"/>
              <a:gd name="connsiteY0" fmla="*/ 0 h 1275008"/>
              <a:gd name="connsiteX1" fmla="*/ 1416676 w 1416676"/>
              <a:gd name="connsiteY1" fmla="*/ 0 h 1275008"/>
              <a:gd name="connsiteX2" fmla="*/ 1416676 w 1416676"/>
              <a:gd name="connsiteY2" fmla="*/ 1275008 h 1275008"/>
              <a:gd name="connsiteX3" fmla="*/ 0 w 1416676"/>
              <a:gd name="connsiteY3" fmla="*/ 1262129 h 1275008"/>
              <a:gd name="connsiteX4" fmla="*/ 0 w 1416676"/>
              <a:gd name="connsiteY4" fmla="*/ 0 h 127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676" h="1275008">
                <a:moveTo>
                  <a:pt x="0" y="0"/>
                </a:moveTo>
                <a:lnTo>
                  <a:pt x="1416676" y="0"/>
                </a:lnTo>
                <a:lnTo>
                  <a:pt x="1416676" y="1275008"/>
                </a:lnTo>
                <a:lnTo>
                  <a:pt x="0" y="126212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4427984" y="3068960"/>
            <a:ext cx="1443037" cy="1289050"/>
          </a:xfrm>
          <a:custGeom>
            <a:avLst/>
            <a:gdLst>
              <a:gd name="connsiteX0" fmla="*/ 0 w 1442434"/>
              <a:gd name="connsiteY0" fmla="*/ 0 h 1287887"/>
              <a:gd name="connsiteX1" fmla="*/ 1429555 w 1442434"/>
              <a:gd name="connsiteY1" fmla="*/ 12879 h 1287887"/>
              <a:gd name="connsiteX2" fmla="*/ 1442434 w 1442434"/>
              <a:gd name="connsiteY2" fmla="*/ 1287887 h 1287887"/>
              <a:gd name="connsiteX3" fmla="*/ 0 w 1442434"/>
              <a:gd name="connsiteY3" fmla="*/ 1287887 h 1287887"/>
              <a:gd name="connsiteX4" fmla="*/ 0 w 1442434"/>
              <a:gd name="connsiteY4" fmla="*/ 0 h 128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2434" h="1287887">
                <a:moveTo>
                  <a:pt x="0" y="0"/>
                </a:moveTo>
                <a:lnTo>
                  <a:pt x="1429555" y="12879"/>
                </a:lnTo>
                <a:lnTo>
                  <a:pt x="1442434" y="1287887"/>
                </a:lnTo>
                <a:lnTo>
                  <a:pt x="0" y="128788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5" name="Рисунок 33" descr="6.gif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 rot="-689100">
            <a:off x="2710944" y="2216014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Рисунок 36" descr="114.gif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627784" y="3039152"/>
            <a:ext cx="3143820" cy="146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 rot="5400000">
            <a:off x="3534093" y="3890843"/>
            <a:ext cx="1357322" cy="1588"/>
          </a:xfrm>
          <a:prstGeom prst="line">
            <a:avLst/>
          </a:prstGeom>
          <a:ln w="228600" cmpd="sng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bevel/>
          </a:ln>
          <a:scene3d>
            <a:camera prst="orthographicFront"/>
            <a:lightRig rig="threePt" dir="t"/>
          </a:scene3d>
          <a:sp3d>
            <a:bevelT prst="convex"/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8" name="Рисунок 5" descr="ель.gif"/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5652120" y="1700808"/>
            <a:ext cx="2880320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Рисунок 19" descr="297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177456">
            <a:off x="5494338" y="4381500"/>
            <a:ext cx="3524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Рисунок 20" descr="297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177456">
            <a:off x="5842000" y="3613150"/>
            <a:ext cx="32099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Рисунок 21" descr="297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177456">
            <a:off x="5387975" y="4951413"/>
            <a:ext cx="29813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Рисунок 23" descr="297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177456">
            <a:off x="5389563" y="5232400"/>
            <a:ext cx="18954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Рисунок 35" descr="3.gif"/>
          <p:cNvPicPr>
            <a:picLocks noChangeAspect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5572125" y="5500688"/>
            <a:ext cx="107156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Рисунок 57" descr="23.gif"/>
          <p:cNvPicPr>
            <a:picLocks noChangeAspect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7820025" y="5172075"/>
            <a:ext cx="13239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Рисунок 58" descr="29.gif"/>
          <p:cNvPicPr>
            <a:picLocks noChangeAspect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 rot="1327486" flipH="1">
            <a:off x="4079268" y="2334471"/>
            <a:ext cx="4079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Рисунок 59" descr="29.gif"/>
          <p:cNvPicPr>
            <a:picLocks noChangeAspect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 rot="18569339" flipH="1">
            <a:off x="4443346" y="2652274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Рисунок 60" descr="29.gif"/>
          <p:cNvPicPr>
            <a:picLocks noChangeAspect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 rot="21155626" flipH="1">
            <a:off x="5245623" y="2518447"/>
            <a:ext cx="42386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Рисунок 56" descr="29.gif"/>
          <p:cNvPicPr>
            <a:picLocks noChangeAspect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5429250" y="5781675"/>
            <a:ext cx="9715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Рисунок 33" descr="огонь1.gif"/>
          <p:cNvPicPr>
            <a:picLocks noChangeAspect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682625" y="3429000"/>
            <a:ext cx="7778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0" name="TextBox 1"/>
          <p:cNvSpPr txBox="1">
            <a:spLocks noChangeArrowheads="1"/>
          </p:cNvSpPr>
          <p:nvPr/>
        </p:nvSpPr>
        <p:spPr bwMode="auto">
          <a:xfrm>
            <a:off x="3276600" y="76517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411" name="TextBox 3"/>
          <p:cNvSpPr txBox="1">
            <a:spLocks noChangeArrowheads="1"/>
          </p:cNvSpPr>
          <p:nvPr/>
        </p:nvSpPr>
        <p:spPr bwMode="auto">
          <a:xfrm>
            <a:off x="451098" y="0"/>
            <a:ext cx="8692902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 18 века  Рождество стало  неразрывно связано ещё и с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подарками, ёлками, радостным ожиданием чуда, праздничным </a:t>
            </a:r>
            <a:r>
              <a:rPr lang="ru-RU" b="1" dirty="0" smtClean="0">
                <a:solidFill>
                  <a:srgbClr val="002060"/>
                </a:solidFill>
              </a:rPr>
              <a:t>семейным застольем. Рождество Христово – это единственный религиозный праздник, который стал в России государственным.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Он празднуется 7 января.</a:t>
            </a:r>
            <a:endParaRPr lang="ru-RU" dirty="0" smtClean="0"/>
          </a:p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1484784"/>
            <a:ext cx="4297680" cy="512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Рисунок 2" descr="45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75" y="642938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3" descr="45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25" y="3643313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4" descr="45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557212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5" descr="45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72438" y="557212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6" descr="45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58063" y="385762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7" descr="45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43875" y="2286000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8" descr="45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29500" y="571500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Рисунок 9" descr="45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42887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572000" y="0"/>
            <a:ext cx="432048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 Antiqua" pitchFamily="18" charset="0"/>
              </a:rPr>
              <a:t>     Обычай наряжать на Рождество </a:t>
            </a: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елку </a:t>
            </a:r>
            <a:r>
              <a:rPr lang="ru-RU" b="1" dirty="0" smtClean="0">
                <a:latin typeface="Book Antiqua" pitchFamily="18" charset="0"/>
              </a:rPr>
              <a:t>пришел в Россию из Европы при </a:t>
            </a: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Петре I</a:t>
            </a:r>
            <a:r>
              <a:rPr lang="ru-RU" b="1" dirty="0" smtClean="0">
                <a:latin typeface="Book Antiqua" pitchFamily="18" charset="0"/>
              </a:rPr>
              <a:t>, он имеет немецкое происхождение. </a:t>
            </a:r>
            <a:endParaRPr lang="ru-RU" sz="16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     Святки</a:t>
            </a:r>
            <a:r>
              <a:rPr lang="ru-RU" dirty="0" smtClean="0"/>
              <a:t> – </a:t>
            </a:r>
            <a:r>
              <a:rPr lang="ru-RU" b="1" dirty="0" smtClean="0">
                <a:latin typeface="Book Antiqua" pitchFamily="18" charset="0"/>
              </a:rPr>
              <a:t>это две недели зимних праздников, начинавшиеся от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Рождества</a:t>
            </a:r>
            <a:r>
              <a:rPr lang="ru-RU" b="1" dirty="0" smtClean="0">
                <a:latin typeface="Book Antiqua" pitchFamily="18" charset="0"/>
              </a:rPr>
              <a:t> и продолжавшиеся до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Крещения (19 января). </a:t>
            </a:r>
          </a:p>
          <a:p>
            <a:r>
              <a:rPr lang="ru-RU" b="1" dirty="0" smtClean="0">
                <a:latin typeface="Book Antiqua" pitchFamily="18" charset="0"/>
              </a:rPr>
              <a:t>    Всегда Святки являлись основным зимним праздником на Руси. В этот день на  площади устраивали гуляния и различные состязания.</a:t>
            </a:r>
            <a:r>
              <a:rPr lang="ru-RU" dirty="0" smtClean="0">
                <a:latin typeface="Book Antiqua" pitchFamily="18" charset="0"/>
              </a:rPr>
              <a:t> </a:t>
            </a:r>
          </a:p>
          <a:p>
            <a:r>
              <a:rPr lang="ru-RU" b="1" dirty="0" smtClean="0">
                <a:latin typeface="Book Antiqua" pitchFamily="18" charset="0"/>
              </a:rPr>
              <a:t>    Состязания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«Достань сапог» </a:t>
            </a:r>
            <a:r>
              <a:rPr lang="ru-RU" b="1" dirty="0" smtClean="0">
                <a:latin typeface="Book Antiqua" pitchFamily="18" charset="0"/>
              </a:rPr>
              <a:t>– известно издавна на Руси: во время проведения ярмарок самым ловким и сильным предлагалось достать сапоги со столба, смазанного маслом и дёгтем. </a:t>
            </a:r>
          </a:p>
          <a:p>
            <a:r>
              <a:rPr lang="ru-RU" b="1" dirty="0" smtClean="0">
                <a:latin typeface="Book Antiqua" pitchFamily="18" charset="0"/>
              </a:rPr>
              <a:t>    Состязания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«Удаль молодецкая» </a:t>
            </a:r>
            <a:r>
              <a:rPr lang="ru-RU" b="1" dirty="0" smtClean="0">
                <a:latin typeface="Book Antiqua" pitchFamily="18" charset="0"/>
              </a:rPr>
              <a:t>– старинная русская забава по </a:t>
            </a:r>
            <a:r>
              <a:rPr lang="ru-RU" b="1" dirty="0" err="1" smtClean="0">
                <a:latin typeface="Book Antiqua" pitchFamily="18" charset="0"/>
              </a:rPr>
              <a:t>перетягиванию</a:t>
            </a:r>
            <a:r>
              <a:rPr lang="ru-RU" b="1" dirty="0" smtClean="0">
                <a:latin typeface="Book Antiqua" pitchFamily="18" charset="0"/>
              </a:rPr>
              <a:t> команды противника к себе при помощи каната.</a:t>
            </a:r>
          </a:p>
          <a:p>
            <a:endParaRPr lang="ru-RU" dirty="0" smtClean="0">
              <a:latin typeface="Book Antiqua" pitchFamily="18" charset="0"/>
            </a:endParaRPr>
          </a:p>
          <a:p>
            <a:endParaRPr lang="ru-RU" b="1" dirty="0" smtClean="0">
              <a:latin typeface="Book Antiqua" pitchFamily="18" charset="0"/>
            </a:endParaRPr>
          </a:p>
          <a:p>
            <a:endParaRPr lang="ru-RU" b="1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Book Antiqua" pitchFamily="18" charset="0"/>
              </a:rPr>
              <a:t>С </a:t>
            </a:r>
            <a:r>
              <a:rPr lang="ru-RU" sz="4400" b="1" dirty="0" smtClean="0">
                <a:solidFill>
                  <a:srgbClr val="FF0000"/>
                </a:solidFill>
                <a:latin typeface="Book Antiqua" pitchFamily="18" charset="0"/>
              </a:rPr>
              <a:t>Рождеством Христовым </a:t>
            </a:r>
            <a:r>
              <a:rPr lang="ru-RU" sz="4400" b="1" dirty="0" smtClean="0">
                <a:latin typeface="Book Antiqua" pitchFamily="18" charset="0"/>
              </a:rPr>
              <a:t>я   Вас поздравляю!</a:t>
            </a:r>
          </a:p>
          <a:p>
            <a:r>
              <a:rPr lang="ru-RU" sz="4400" b="1" dirty="0" smtClean="0">
                <a:latin typeface="Book Antiqua" pitchFamily="18" charset="0"/>
              </a:rPr>
              <a:t>Счастья и здоровья, блага всем желаю,</a:t>
            </a:r>
          </a:p>
          <a:p>
            <a:r>
              <a:rPr lang="ru-RU" sz="4400" b="1" dirty="0" smtClean="0">
                <a:latin typeface="Book Antiqua" pitchFamily="18" charset="0"/>
              </a:rPr>
              <a:t>Святости, лукавства – </a:t>
            </a:r>
          </a:p>
          <a:p>
            <a:r>
              <a:rPr lang="ru-RU" sz="4400" b="1" dirty="0" smtClean="0">
                <a:latin typeface="Book Antiqua" pitchFamily="18" charset="0"/>
              </a:rPr>
              <a:t>в меру чтоб всего,</a:t>
            </a:r>
          </a:p>
          <a:p>
            <a:r>
              <a:rPr lang="ru-RU" sz="4400" b="1" dirty="0" smtClean="0">
                <a:latin typeface="Book Antiqua" pitchFamily="18" charset="0"/>
              </a:rPr>
              <a:t>Радости, удачи. </a:t>
            </a:r>
          </a:p>
          <a:p>
            <a:r>
              <a:rPr lang="ru-RU" sz="4400" b="1" dirty="0" smtClean="0">
                <a:latin typeface="Book Antiqua" pitchFamily="18" charset="0"/>
              </a:rPr>
              <a:t>Плохого - ничего!</a:t>
            </a:r>
            <a:endParaRPr lang="ru-RU" sz="4400" b="1" dirty="0">
              <a:latin typeface="Book Antiqua" pitchFamily="18" charset="0"/>
            </a:endParaRPr>
          </a:p>
        </p:txBody>
      </p:sp>
      <p:pic>
        <p:nvPicPr>
          <p:cNvPr id="3" name="Рисунок 6" descr="9 (2)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0"/>
            <a:ext cx="1143000" cy="114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Helen\Desktop\Рожд\0_1fc77_1f31561_S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5652120" y="4409728"/>
            <a:ext cx="288031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285750" y="285750"/>
            <a:ext cx="87153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Мария и Иосиф </a:t>
            </a:r>
            <a:r>
              <a:rPr lang="ru-RU" sz="2000" b="1" dirty="0" smtClean="0">
                <a:solidFill>
                  <a:srgbClr val="002060"/>
                </a:solidFill>
              </a:rPr>
              <a:t>(</a:t>
            </a:r>
            <a:r>
              <a:rPr lang="ru-RU" sz="1600" b="1" dirty="0" err="1" smtClean="0"/>
              <a:t>Ио́сиф</a:t>
            </a:r>
            <a:r>
              <a:rPr lang="ru-RU" sz="1600" b="1" dirty="0" smtClean="0"/>
              <a:t> Плотник</a:t>
            </a:r>
            <a:r>
              <a:rPr lang="ru-RU" sz="1600" dirty="0" smtClean="0"/>
              <a:t> — </a:t>
            </a:r>
            <a:r>
              <a:rPr lang="ru-RU" sz="1600" dirty="0" smtClean="0"/>
              <a:t>согласно </a:t>
            </a:r>
            <a:r>
              <a:rPr lang="ru-RU" sz="1600" dirty="0" smtClean="0">
                <a:solidFill>
                  <a:srgbClr val="FF0000"/>
                </a:solidFill>
                <a:hlinkClick r:id="rId2" action="ppaction://hlinkfile" tooltip="Новый Завет"/>
              </a:rPr>
              <a:t>Новому Завету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, </a:t>
            </a:r>
            <a:r>
              <a:rPr lang="ru-RU" sz="1600" dirty="0" smtClean="0"/>
              <a:t>обрученный муж </a:t>
            </a:r>
            <a:r>
              <a:rPr lang="ru-RU" sz="1600" b="1" dirty="0" smtClean="0"/>
              <a:t>Пресвятой </a:t>
            </a:r>
            <a:r>
              <a:rPr lang="ru-RU" sz="1600" b="1" dirty="0" smtClean="0">
                <a:hlinkClick r:id="rId3" action="ppaction://hlinkfile" tooltip="Богородица"/>
              </a:rPr>
              <a:t>Богородицы</a:t>
            </a:r>
            <a:r>
              <a:rPr lang="ru-RU" sz="1600" b="1" dirty="0" smtClean="0"/>
              <a:t>-Девы Марии</a:t>
            </a:r>
            <a:r>
              <a:rPr lang="ru-RU" sz="1600" dirty="0" smtClean="0"/>
              <a:t>) </a:t>
            </a:r>
            <a:r>
              <a:rPr lang="ru-RU" sz="2000" b="1" dirty="0" smtClean="0">
                <a:solidFill>
                  <a:srgbClr val="002060"/>
                </a:solidFill>
              </a:rPr>
              <a:t>пришли </a:t>
            </a: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</a:rPr>
              <a:t>Вифлеем</a:t>
            </a:r>
            <a:r>
              <a:rPr lang="ru-RU" sz="2000" dirty="0" smtClean="0"/>
              <a:t>- </a:t>
            </a:r>
            <a:r>
              <a:rPr lang="ru-RU" sz="1600" dirty="0" smtClean="0"/>
              <a:t>священный </a:t>
            </a:r>
            <a:r>
              <a:rPr lang="ru-RU" sz="1600" dirty="0" smtClean="0"/>
              <a:t>для христиан город, второй по значимости после </a:t>
            </a:r>
            <a:r>
              <a:rPr lang="ru-RU" sz="1600" dirty="0" smtClean="0"/>
              <a:t>Иерусалима</a:t>
            </a:r>
            <a:r>
              <a:rPr lang="ru-RU" sz="2000" dirty="0" smtClean="0"/>
              <a:t>,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из-за переписи населения. Им пришлось провести </a:t>
            </a:r>
            <a:r>
              <a:rPr lang="ru-RU" sz="2000" b="1" dirty="0" smtClean="0">
                <a:solidFill>
                  <a:srgbClr val="002060"/>
                </a:solidFill>
              </a:rPr>
              <a:t>ночь </a:t>
            </a:r>
            <a:r>
              <a:rPr lang="ru-RU" sz="2000" b="1" dirty="0" smtClean="0">
                <a:solidFill>
                  <a:srgbClr val="002060"/>
                </a:solidFill>
              </a:rPr>
              <a:t>за городом,  в вертепе, где пастухи укрывали свой скот от грозы.</a:t>
            </a:r>
            <a:r>
              <a:rPr lang="ru-RU" sz="2000" dirty="0" smtClean="0">
                <a:latin typeface="Calibri" pitchFamily="34" charset="0"/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101" name="Picture 5" descr="C:\Users\Helen\Desktop\Рожд\XCC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2060848"/>
            <a:ext cx="4752528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10800000" flipV="1">
            <a:off x="5148064" y="4036748"/>
            <a:ext cx="3995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Великое чудо в ту ночь совершилось:</a:t>
            </a:r>
            <a:br>
              <a:rPr lang="ru-RU" b="1" dirty="0" smtClean="0"/>
            </a:br>
            <a:r>
              <a:rPr lang="ru-RU" b="1" dirty="0" smtClean="0"/>
              <a:t>Спасителя Бог нам послал,</a:t>
            </a:r>
            <a:br>
              <a:rPr lang="ru-RU" b="1" dirty="0" smtClean="0"/>
            </a:br>
            <a:r>
              <a:rPr lang="ru-RU" b="1" dirty="0" smtClean="0"/>
              <a:t>В забытой  пещере, в заброшенных яслях</a:t>
            </a:r>
            <a:br>
              <a:rPr lang="ru-RU" b="1" dirty="0" smtClean="0"/>
            </a:br>
            <a:r>
              <a:rPr lang="ru-RU" b="1" dirty="0" smtClean="0"/>
              <a:t>Младенец, Сын Божий, лежал.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15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   В вертепе (или, по-русски, пещере) и появился на свет Младенец Иисус, которого Матерь Божия, спеленав, положила на сено в ясли для скота.</a:t>
            </a:r>
          </a:p>
        </p:txBody>
      </p:sp>
      <p:pic>
        <p:nvPicPr>
          <p:cNvPr id="4" name="Рисунок 1" descr="IMG_246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628800"/>
            <a:ext cx="3357563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29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4203700" y="1989138"/>
            <a:ext cx="4905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40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3933219">
            <a:off x="5483225" y="38830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40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3401935">
            <a:off x="5772944" y="4023519"/>
            <a:ext cx="4016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 descr="40.g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949658">
            <a:off x="5853907" y="4390231"/>
            <a:ext cx="19685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11960" y="3573016"/>
            <a:ext cx="4464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Стояла зима.</a:t>
            </a:r>
            <a:br>
              <a:rPr lang="ru-RU" b="1" dirty="0" smtClean="0"/>
            </a:br>
            <a:r>
              <a:rPr lang="ru-RU" b="1" dirty="0" smtClean="0"/>
              <a:t>Дул ветер из степи.</a:t>
            </a:r>
            <a:br>
              <a:rPr lang="ru-RU" b="1" dirty="0" smtClean="0"/>
            </a:br>
            <a:r>
              <a:rPr lang="ru-RU" b="1" dirty="0" smtClean="0"/>
              <a:t>И холодно было Младенцу в вертепе</a:t>
            </a:r>
            <a:br>
              <a:rPr lang="ru-RU" b="1" dirty="0" smtClean="0"/>
            </a:br>
            <a:r>
              <a:rPr lang="ru-RU" b="1" dirty="0" smtClean="0"/>
              <a:t>На склоне холма.</a:t>
            </a:r>
            <a:br>
              <a:rPr lang="ru-RU" b="1" dirty="0" smtClean="0"/>
            </a:br>
            <a:r>
              <a:rPr lang="ru-RU" b="1" dirty="0" smtClean="0"/>
              <a:t>Его согревало дыханье вола.</a:t>
            </a:r>
            <a:br>
              <a:rPr lang="ru-RU" b="1" dirty="0" smtClean="0"/>
            </a:br>
            <a:r>
              <a:rPr lang="ru-RU" b="1" dirty="0" smtClean="0"/>
              <a:t>Домашние звери</a:t>
            </a:r>
            <a:br>
              <a:rPr lang="ru-RU" b="1" dirty="0" smtClean="0"/>
            </a:br>
            <a:r>
              <a:rPr lang="ru-RU" b="1" dirty="0" smtClean="0"/>
              <a:t>Стояли в пещере,</a:t>
            </a:r>
            <a:br>
              <a:rPr lang="ru-RU" b="1" dirty="0" smtClean="0"/>
            </a:br>
            <a:r>
              <a:rPr lang="ru-RU" b="1" dirty="0" smtClean="0"/>
              <a:t>Над яслями теплая дымка плыла.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643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На небе в момент рождения Иисуса Христа возникла необыкновенно яркая звезда, она и указала </a:t>
            </a:r>
            <a:r>
              <a:rPr lang="ru-RU" sz="2000" b="1" dirty="0" smtClean="0">
                <a:solidFill>
                  <a:srgbClr val="002060"/>
                </a:solidFill>
              </a:rPr>
              <a:t>волхвам(мудрецам) </a:t>
            </a:r>
            <a:r>
              <a:rPr lang="ru-RU" sz="2000" b="1" dirty="0">
                <a:solidFill>
                  <a:srgbClr val="002060"/>
                </a:solidFill>
              </a:rPr>
              <a:t>путь к вертепу.</a:t>
            </a:r>
          </a:p>
        </p:txBody>
      </p:sp>
      <p:pic>
        <p:nvPicPr>
          <p:cNvPr id="8195" name="Picture 3" descr="C:\Users\Helen\Desktop\Рожд\вифлеемскою звездою 4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484784"/>
            <a:ext cx="4857784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D:\анимашки\анимашки\оформляшки\zvz1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25" y="257175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20072" y="4293096"/>
            <a:ext cx="3923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Звезда над пещерой, как свет путеводный,</a:t>
            </a:r>
            <a:br>
              <a:rPr lang="ru-RU" b="1" dirty="0" smtClean="0"/>
            </a:br>
            <a:r>
              <a:rPr lang="ru-RU" b="1" dirty="0" smtClean="0"/>
              <a:t>Сияла ученым волхвам,</a:t>
            </a:r>
            <a:br>
              <a:rPr lang="ru-RU" b="1" dirty="0" smtClean="0"/>
            </a:br>
            <a:r>
              <a:rPr lang="ru-RU" b="1" dirty="0" smtClean="0"/>
              <a:t>И громкая песнь пастухов величаво</a:t>
            </a:r>
            <a:br>
              <a:rPr lang="ru-RU" b="1" dirty="0" smtClean="0"/>
            </a:br>
            <a:r>
              <a:rPr lang="ru-RU" b="1" dirty="0" smtClean="0"/>
              <a:t>И стройно неслась к небесам.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   В это же время, на поле близ Вифлеема, пастухам явились ангелы с вестью о том, что в мир пришёл Спаситель. </a:t>
            </a:r>
          </a:p>
        </p:txBody>
      </p:sp>
      <p:pic>
        <p:nvPicPr>
          <p:cNvPr id="4" name="Рисунок 3" descr="IMG_246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700808"/>
            <a:ext cx="4937769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64088" y="4293096"/>
            <a:ext cx="3779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 людьми вся природа в ту ночь ликовала:</a:t>
            </a:r>
            <a:br>
              <a:rPr lang="ru-RU" b="1" dirty="0" smtClean="0"/>
            </a:br>
            <a:r>
              <a:rPr lang="ru-RU" b="1" dirty="0" smtClean="0"/>
              <a:t>Шумя на деревьях, листы</a:t>
            </a:r>
            <a:br>
              <a:rPr lang="ru-RU" b="1" dirty="0" smtClean="0"/>
            </a:br>
            <a:r>
              <a:rPr lang="ru-RU" b="1" dirty="0" smtClean="0"/>
              <a:t>Таинственным шепотом славили Бога,</a:t>
            </a:r>
            <a:br>
              <a:rPr lang="ru-RU" b="1" dirty="0" smtClean="0"/>
            </a:br>
            <a:r>
              <a:rPr lang="ru-RU" b="1" dirty="0" smtClean="0"/>
              <a:t>И пахли сильнее цветы.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214313" y="142875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   На Руси Рождество начали отмечать в Х веке. Издавна это был тихий и спокойный праздник. </a:t>
            </a:r>
          </a:p>
        </p:txBody>
      </p:sp>
      <p:pic>
        <p:nvPicPr>
          <p:cNvPr id="5" name="Рисунок 4" descr="image0-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980728"/>
            <a:ext cx="3055239" cy="4582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10" descr="404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1643063" y="5651500"/>
            <a:ext cx="58578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79912" y="105273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Под покровом ночи звездной</a:t>
            </a:r>
            <a:br>
              <a:rPr lang="ru-RU" b="1" dirty="0" smtClean="0"/>
            </a:br>
            <a:r>
              <a:rPr lang="ru-RU" b="1" dirty="0" smtClean="0"/>
              <a:t>Дремлет русское село;</a:t>
            </a:r>
            <a:br>
              <a:rPr lang="ru-RU" b="1" dirty="0" smtClean="0"/>
            </a:br>
            <a:r>
              <a:rPr lang="ru-RU" b="1" dirty="0" smtClean="0"/>
              <a:t>Всю дорогу, все тропинки</a:t>
            </a:r>
            <a:br>
              <a:rPr lang="ru-RU" b="1" dirty="0" smtClean="0"/>
            </a:br>
            <a:r>
              <a:rPr lang="ru-RU" b="1" dirty="0" smtClean="0"/>
              <a:t>Белым снегом замело...</a:t>
            </a:r>
            <a:br>
              <a:rPr lang="ru-RU" b="1" dirty="0" smtClean="0"/>
            </a:br>
            <a:r>
              <a:rPr lang="ru-RU" b="1" dirty="0" smtClean="0"/>
              <a:t>Кое-где огни по окнам,</a:t>
            </a:r>
            <a:br>
              <a:rPr lang="ru-RU" b="1" dirty="0" smtClean="0"/>
            </a:br>
            <a:r>
              <a:rPr lang="ru-RU" b="1" dirty="0" smtClean="0"/>
              <a:t>Словно звездочки, горят.</a:t>
            </a:r>
            <a:br>
              <a:rPr lang="ru-RU" b="1" dirty="0" smtClean="0"/>
            </a:br>
            <a:r>
              <a:rPr lang="ru-RU" b="1" dirty="0" smtClean="0"/>
              <a:t>На огонь бежит сугробом</a:t>
            </a:r>
            <a:br>
              <a:rPr lang="ru-RU" b="1" dirty="0" smtClean="0"/>
            </a:br>
            <a:r>
              <a:rPr lang="ru-RU" b="1" dirty="0" smtClean="0"/>
              <a:t>Со звездой толпа ребят,</a:t>
            </a:r>
            <a:br>
              <a:rPr lang="ru-RU" b="1" dirty="0" smtClean="0"/>
            </a:br>
            <a:r>
              <a:rPr lang="ru-RU" b="1" dirty="0" smtClean="0"/>
              <a:t>Под оконцами стучатся,</a:t>
            </a:r>
            <a:br>
              <a:rPr lang="ru-RU" b="1" dirty="0" smtClean="0"/>
            </a:br>
            <a:r>
              <a:rPr lang="ru-RU" b="1" dirty="0" smtClean="0"/>
              <a:t>«Рождество Твое» поют.</a:t>
            </a:r>
            <a:br>
              <a:rPr lang="ru-RU" b="1" dirty="0" smtClean="0"/>
            </a:br>
            <a:r>
              <a:rPr lang="ru-RU" b="1" dirty="0" smtClean="0"/>
              <a:t>«Христославы! Христославы!»</a:t>
            </a:r>
            <a:br>
              <a:rPr lang="ru-RU" b="1" dirty="0" smtClean="0"/>
            </a:br>
            <a:r>
              <a:rPr lang="ru-RU" b="1" dirty="0" smtClean="0"/>
              <a:t>Раздается там и тут.</a:t>
            </a:r>
            <a:br>
              <a:rPr lang="ru-RU" b="1" dirty="0" smtClean="0"/>
            </a:br>
            <a:r>
              <a:rPr lang="ru-RU" b="1" dirty="0" smtClean="0"/>
              <a:t>И в нестройном детском хоре</a:t>
            </a:r>
            <a:br>
              <a:rPr lang="ru-RU" b="1" dirty="0" smtClean="0"/>
            </a:br>
            <a:r>
              <a:rPr lang="ru-RU" b="1" dirty="0" smtClean="0"/>
              <a:t>Так таинственна, чиста,</a:t>
            </a:r>
            <a:br>
              <a:rPr lang="ru-RU" b="1" dirty="0" smtClean="0"/>
            </a:br>
            <a:r>
              <a:rPr lang="ru-RU" b="1" dirty="0" smtClean="0"/>
              <a:t>Так отрадна весть святая</a:t>
            </a:r>
            <a:br>
              <a:rPr lang="ru-RU" b="1" dirty="0" smtClean="0"/>
            </a:br>
            <a:r>
              <a:rPr lang="ru-RU" b="1" dirty="0" smtClean="0"/>
              <a:t>О рождении Христа...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285750" y="730250"/>
            <a:ext cx="8534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cs typeface="Times New Roman" pitchFamily="18" charset="0"/>
              </a:rPr>
              <a:t>    К празднованию Рождества верующие приготовлялись сорокадневным постом. Пост предписывал воздержание не только от пищи скоромной, но и от дурных поступков. В это время не проводились венчания, не справлялись праздники, которые сопровождались весельем и разгульем.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875" y="3141663"/>
            <a:ext cx="4176713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41288" y="214313"/>
            <a:ext cx="84629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Arial" charset="0"/>
              </a:rPr>
              <a:t>   К рождественскому сочельнику хозяйки прибирали избы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Arial" charset="0"/>
              </a:rPr>
              <a:t> и горницы : мыли, белили своё жилище, завершали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Arial" charset="0"/>
              </a:rPr>
              <a:t>приготовления пищи и сдобной выпечки. Старались засветло </a:t>
            </a:r>
            <a:br>
              <a:rPr lang="ru-RU" sz="2000" b="1">
                <a:solidFill>
                  <a:srgbClr val="002060"/>
                </a:solidFill>
                <a:latin typeface="Arial" charset="0"/>
              </a:rPr>
            </a:br>
            <a:r>
              <a:rPr lang="ru-RU" sz="2000" b="1">
                <a:solidFill>
                  <a:srgbClr val="002060"/>
                </a:solidFill>
                <a:latin typeface="Arial" charset="0"/>
              </a:rPr>
              <a:t>сходить в баню и встречать праздник в новой одёжке.</a:t>
            </a:r>
          </a:p>
        </p:txBody>
      </p:sp>
      <p:pic>
        <p:nvPicPr>
          <p:cNvPr id="17412" name="Picture 4" descr="cледующее фот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891869"/>
            <a:ext cx="6572296" cy="4622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285750" y="142875"/>
            <a:ext cx="83581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    Канун Рождества - </a:t>
            </a:r>
            <a:r>
              <a:rPr lang="ru-RU" sz="2000" b="1">
                <a:solidFill>
                  <a:srgbClr val="FF0000"/>
                </a:solidFill>
              </a:rPr>
              <a:t>сочельник</a:t>
            </a:r>
            <a:r>
              <a:rPr lang="ru-RU" sz="2000" b="1">
                <a:solidFill>
                  <a:srgbClr val="002060"/>
                </a:solidFill>
              </a:rPr>
              <a:t> - справляли скромно и во дворцах императоров российских, и в избах крестьян. Этот день проводился в самом строгом посте. Постились целый день - "до звезды", которая указала путь волхвам к новорождённому Мессии.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</a:rPr>
              <a:t>В этот день, по церковному уставу, разрешается употреблять в пищу варёную крупу без масла, то есть сочиво, поэтому день называется сочевником, а в народном произношении - сочельником.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4075" y="3573463"/>
            <a:ext cx="4922838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176</TotalTime>
  <Words>617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владик</cp:lastModifiedBy>
  <cp:revision>24</cp:revision>
  <dcterms:created xsi:type="dcterms:W3CDTF">2011-12-08T09:17:46Z</dcterms:created>
  <dcterms:modified xsi:type="dcterms:W3CDTF">2013-01-02T22:06:40Z</dcterms:modified>
</cp:coreProperties>
</file>