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"/>
  </p:notesMasterIdLst>
  <p:sldIdLst>
    <p:sldId id="281" r:id="rId2"/>
    <p:sldId id="280" r:id="rId3"/>
    <p:sldId id="279" r:id="rId4"/>
    <p:sldId id="282" r:id="rId5"/>
    <p:sldId id="283" r:id="rId6"/>
    <p:sldId id="284" r:id="rId7"/>
    <p:sldId id="291" r:id="rId8"/>
    <p:sldId id="295" r:id="rId9"/>
    <p:sldId id="276" r:id="rId10"/>
    <p:sldId id="287" r:id="rId11"/>
    <p:sldId id="288" r:id="rId12"/>
    <p:sldId id="290" r:id="rId13"/>
    <p:sldId id="296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86420" autoAdjust="0"/>
  </p:normalViewPr>
  <p:slideViewPr>
    <p:cSldViewPr>
      <p:cViewPr varScale="1">
        <p:scale>
          <a:sx n="92" d="100"/>
          <a:sy n="92" d="100"/>
        </p:scale>
        <p:origin x="-624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9F4CB03-FA0E-4975-A5E9-35E2A99E3E08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74CA440-2AD1-4316-94F5-E546B2E11C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9200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85375-FF30-4A47-9D0A-F2C9487C4CAC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8EB4CC-85EA-41F0-BB4A-E17451F2F6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AC92F-BE82-4266-9DC5-E4C0E7719068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0A3FC-C4CD-469F-B18D-55F4E691D4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14742-3A32-4854-9A2A-F0753429DAFB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7587A-E43A-4631-A0A3-A13E47AA01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D71D4-41F9-4389-BAB8-01F628AAD5BB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9EDC3-BD77-4ABB-93ED-07AD18F91F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EA13C-770C-4504-B62F-3942B9550D83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A868D-F151-4269-A20D-8EBF7387A2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0210B-5760-4BFB-9B3C-08BF8396649D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DAC2C-B258-4705-941F-38D485C247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68879FA-C2FD-4335-81DC-E6C50D35DEEE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6854BEE-9752-4E87-8921-9EB0128E06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B2A59-E618-48FF-88BD-7B2726F6551D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3C7FE-E8F9-4CEE-BEBA-2EEFAD10FC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BA204-C79E-4427-976C-C9D785368C44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371C1-550B-4F02-BFD9-69A3250C71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53674-3FDB-4B2E-A363-70DDE189824D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63A06-78FD-4999-AAF9-2400631E03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86458-CE90-4272-8C7B-0BCF2F42BD66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BE26D-7369-45FF-8206-D2C8C8EACC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35D6A1-E2A0-4930-A087-07D90A92CEFA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02CE51-A4F4-41FA-93A6-E58CEA4B91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3" r:id="rId2"/>
    <p:sldLayoutId id="2147483742" r:id="rId3"/>
    <p:sldLayoutId id="2147483741" r:id="rId4"/>
    <p:sldLayoutId id="2147483745" r:id="rId5"/>
    <p:sldLayoutId id="2147483746" r:id="rId6"/>
    <p:sldLayoutId id="2147483740" r:id="rId7"/>
    <p:sldLayoutId id="2147483739" r:id="rId8"/>
    <p:sldLayoutId id="2147483738" r:id="rId9"/>
    <p:sldLayoutId id="2147483737" r:id="rId10"/>
    <p:sldLayoutId id="2147483736" r:id="rId11"/>
  </p:sldLayoutIdLst>
  <p:transition>
    <p:dissolve/>
  </p:transition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&#1101;&#1088;&#1080;&#1090;&#1088;&#1086;&#1094;&#1080;&#1090;&#1099;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46357"/>
            <a:ext cx="8075240" cy="1998662"/>
          </a:xfrm>
        </p:spPr>
        <p:txBody>
          <a:bodyPr/>
          <a:lstStyle/>
          <a:p>
            <a:pPr eaLnBrk="1" hangingPunct="1"/>
            <a:r>
              <a:rPr lang="ru-RU" altLang="ru-RU" sz="6800" b="1" i="1" dirty="0" smtClean="0">
                <a:solidFill>
                  <a:srgbClr val="C00000"/>
                </a:solidFill>
              </a:rPr>
              <a:t>Эритроциты</a:t>
            </a:r>
          </a:p>
        </p:txBody>
      </p:sp>
      <p:pic>
        <p:nvPicPr>
          <p:cNvPr id="21510" name="Picture 6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49" y="2088022"/>
            <a:ext cx="6842125" cy="40433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500473"/>
            <a:ext cx="2880445" cy="23998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933035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6101" y="980728"/>
            <a:ext cx="2530624" cy="1066800"/>
          </a:xfrm>
        </p:spPr>
        <p:txBody>
          <a:bodyPr/>
          <a:lstStyle/>
          <a:p>
            <a:r>
              <a:rPr lang="ru-RU" dirty="0" smtClean="0"/>
              <a:t>Выводы: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Функция эритроцита</a:t>
            </a:r>
            <a:r>
              <a:rPr lang="ru-RU" sz="4400" dirty="0" smtClean="0"/>
              <a:t> -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140968"/>
            <a:ext cx="7704856" cy="25545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перенос </a:t>
            </a: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кислорода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из легких в ткани и углекислого газа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из тканей в легкие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9576"/>
            <a:ext cx="1779587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156722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124744"/>
            <a:ext cx="2458616" cy="1066800"/>
          </a:xfrm>
        </p:spPr>
        <p:txBody>
          <a:bodyPr/>
          <a:lstStyle/>
          <a:p>
            <a:r>
              <a:rPr lang="ru-RU" dirty="0" smtClean="0"/>
              <a:t>Выводы: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В ходе эволюции </a:t>
            </a:r>
            <a:r>
              <a:rPr lang="ru-RU" sz="4400" dirty="0" smtClean="0"/>
              <a:t>-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140968"/>
            <a:ext cx="7704856" cy="31700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Эритроциты уменьшили свои размеры, но увеличили количество; утратили ядро, но увеличили площадь поверхности.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1779587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835004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5600" b="1" dirty="0" smtClean="0"/>
              <a:t>Домашнее задание: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2249488"/>
            <a:ext cx="8435280" cy="43243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altLang="ru-R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п.22 конспект, </a:t>
            </a:r>
            <a:endParaRPr lang="ru-RU" altLang="ru-RU" sz="4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ru-RU" alt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сообщение </a:t>
            </a:r>
            <a:r>
              <a:rPr lang="ru-RU" altLang="ru-R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«Переливание крови», «Группы крови человека</a:t>
            </a:r>
            <a:r>
              <a:rPr lang="ru-RU" alt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»;</a:t>
            </a:r>
            <a:endParaRPr lang="ru-RU" altLang="ru-RU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ru-RU" altLang="ru-R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творческое задание - проектная работа « Голубая кровь, миф или реальность?»</a:t>
            </a:r>
          </a:p>
        </p:txBody>
      </p:sp>
    </p:spTree>
    <p:extLst>
      <p:ext uri="{BB962C8B-B14F-4D97-AF65-F5344CB8AC3E}">
        <p14:creationId xmlns:p14="http://schemas.microsoft.com/office/powerpoint/2010/main" val="150996656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Родители\Desktop\865b2f21c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" y="836712"/>
            <a:ext cx="8568952" cy="621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19635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Родители\Desktop\mikroskop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76672"/>
            <a:ext cx="1382881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17928"/>
            <a:ext cx="8496944" cy="5951432"/>
          </a:xfrm>
        </p:spPr>
        <p:txBody>
          <a:bodyPr/>
          <a:lstStyle/>
          <a:p>
            <a:pPr marL="109537" indent="0" algn="ctr">
              <a:buNone/>
            </a:pPr>
            <a:r>
              <a:rPr lang="ru-RU" kern="10" dirty="0">
                <a:ln w="9525" cap="sq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</a:rPr>
              <a:t>Лабораторная работа № 14</a:t>
            </a:r>
            <a:br>
              <a:rPr lang="ru-RU" kern="10" dirty="0">
                <a:ln w="9525" cap="sq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</a:rPr>
            </a:br>
            <a:r>
              <a:rPr lang="ru-RU" sz="3200" kern="10" dirty="0">
                <a:ln w="9525" cap="sq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</a:rPr>
              <a:t>«Изучение строения эритроцитов </a:t>
            </a:r>
            <a:br>
              <a:rPr lang="ru-RU" sz="3200" kern="10" dirty="0">
                <a:ln w="9525" cap="sq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</a:rPr>
            </a:br>
            <a:r>
              <a:rPr lang="ru-RU" sz="3200" kern="10" dirty="0">
                <a:ln w="9525" cap="sq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</a:rPr>
              <a:t>крови человека и лягушки</a:t>
            </a:r>
            <a:r>
              <a:rPr lang="ru-RU" sz="3200" kern="10" dirty="0" smtClean="0">
                <a:ln w="9525" cap="sq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</a:rPr>
              <a:t>»</a:t>
            </a:r>
          </a:p>
          <a:p>
            <a:pPr marL="109537" indent="0">
              <a:buNone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dirty="0" smtClean="0">
                <a:solidFill>
                  <a:srgbClr val="C00000"/>
                </a:solidFill>
              </a:rPr>
              <a:t>:</a:t>
            </a:r>
            <a:r>
              <a:rPr lang="ru-RU" altLang="ru-RU" dirty="0"/>
              <a:t> </a:t>
            </a:r>
            <a:r>
              <a:rPr lang="ru-RU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Выявить особенности </a:t>
            </a: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строения </a:t>
            </a:r>
            <a:r>
              <a:rPr lang="ru-RU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эритроцитов  </a:t>
            </a: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связи с </a:t>
            </a:r>
            <a:r>
              <a:rPr lang="ru-RU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выполняемой  функцией.</a:t>
            </a:r>
          </a:p>
          <a:p>
            <a:pPr marL="109537" indent="0">
              <a:buNone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Оборудование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Микроскопы, микропрепараты «Кровь человека», «Кровь лягушки».</a:t>
            </a:r>
          </a:p>
          <a:p>
            <a:pPr marL="109537" indent="0">
              <a:buNone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Ход работы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109537" indent="0">
              <a:buNone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1.Подготовить к работе микроскоп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109537" indent="0">
              <a:buNone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2.Рассмотреть микропрепараты, сравнить объекты исследования.</a:t>
            </a:r>
          </a:p>
          <a:p>
            <a:pPr marL="109537" indent="0">
              <a:buNone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3.Продумать ответы на проблемные вопросы, обсудить в группе и подготовить докладчика.</a:t>
            </a:r>
          </a:p>
          <a:p>
            <a:pPr marL="109537" indent="0">
              <a:buNone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Представить результаты исследований и выводы группы классу.</a:t>
            </a:r>
          </a:p>
          <a:p>
            <a:pPr marL="109537" indent="0">
              <a:buNone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5.Оформить результаты в таблицу отчета и сформулировать вывод по лабораторной работе.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021733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332656"/>
            <a:ext cx="7258000" cy="1066800"/>
          </a:xfrm>
        </p:spPr>
        <p:txBody>
          <a:bodyPr/>
          <a:lstStyle/>
          <a:p>
            <a:pPr algn="ctr" eaLnBrk="1" hangingPunct="1"/>
            <a:r>
              <a:rPr lang="ru-RU" altLang="ru-RU" b="1" dirty="0" smtClean="0">
                <a:solidFill>
                  <a:srgbClr val="C00000"/>
                </a:solidFill>
              </a:rPr>
              <a:t>Задания для 1 группы: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340768"/>
            <a:ext cx="8229600" cy="5005387"/>
          </a:xfrm>
        </p:spPr>
        <p:txBody>
          <a:bodyPr/>
          <a:lstStyle/>
          <a:p>
            <a:pPr marL="109537" indent="0" eaLnBrk="1" hangingPunct="1">
              <a:lnSpc>
                <a:spcPct val="90000"/>
              </a:lnSpc>
              <a:buNone/>
            </a:pPr>
            <a:r>
              <a:rPr lang="ru-RU" altLang="ru-RU" sz="2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«</a:t>
            </a:r>
            <a:r>
              <a:rPr lang="ru-RU" altLang="ru-RU" sz="2100" dirty="0" smtClean="0"/>
              <a:t>Как изменится общая масса, общий объем и общая поверхность 1 дм</a:t>
            </a:r>
            <a:r>
              <a:rPr lang="ru-RU" altLang="ru-RU" sz="2100" baseline="30000" dirty="0" smtClean="0"/>
              <a:t>3</a:t>
            </a:r>
            <a:r>
              <a:rPr lang="ru-RU" altLang="ru-RU" sz="2100" dirty="0" smtClean="0"/>
              <a:t> пластилина, если его разрубить на одинаковые куски по 1 мм</a:t>
            </a:r>
            <a:r>
              <a:rPr lang="ru-RU" altLang="ru-RU" sz="2100" baseline="30000" dirty="0" smtClean="0"/>
              <a:t>3</a:t>
            </a:r>
            <a:r>
              <a:rPr lang="ru-RU" altLang="ru-RU" sz="2100" dirty="0" smtClean="0"/>
              <a:t>?» Сделайте вывод.</a:t>
            </a:r>
          </a:p>
          <a:p>
            <a:pPr eaLnBrk="1" hangingPunct="1">
              <a:lnSpc>
                <a:spcPct val="90000"/>
              </a:lnSpc>
            </a:pPr>
            <a:endParaRPr lang="ru-RU" altLang="ru-RU" sz="2100" dirty="0" smtClean="0"/>
          </a:p>
          <a:p>
            <a:pPr marL="109537" indent="0" eaLnBrk="1" hangingPunct="1">
              <a:lnSpc>
                <a:spcPct val="90000"/>
              </a:lnSpc>
              <a:buNone/>
            </a:pPr>
            <a:r>
              <a:rPr lang="ru-RU" altLang="ru-RU" sz="2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ru-RU" altLang="ru-RU" sz="2100" dirty="0" smtClean="0"/>
              <a:t>«Где содержится больше частиц: в стакане с пшеном или в стакане с фасолью? Почему? В каком случае суммарная площадь поверхности частиц будет больше?» Сделайте вывод.</a:t>
            </a:r>
          </a:p>
          <a:p>
            <a:pPr marL="109537" indent="0" eaLnBrk="1" hangingPunct="1">
              <a:lnSpc>
                <a:spcPct val="90000"/>
              </a:lnSpc>
              <a:buNone/>
            </a:pPr>
            <a:endParaRPr lang="ru-RU" altLang="ru-RU" sz="2100" dirty="0"/>
          </a:p>
          <a:p>
            <a:pPr marL="109537" indent="0" eaLnBrk="1" hangingPunct="1">
              <a:lnSpc>
                <a:spcPct val="90000"/>
              </a:lnSpc>
              <a:buNone/>
            </a:pPr>
            <a:r>
              <a:rPr lang="ru-RU" altLang="ru-RU" sz="2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ru-RU" altLang="ru-RU" sz="2100" dirty="0" smtClean="0"/>
              <a:t>«У взрослого человека около 5 л крови. В каждом 1 мм</a:t>
            </a:r>
            <a:r>
              <a:rPr lang="ru-RU" altLang="ru-RU" sz="2100" baseline="30000" dirty="0" smtClean="0"/>
              <a:t>3 </a:t>
            </a:r>
            <a:r>
              <a:rPr lang="ru-RU" altLang="ru-RU" sz="2100" dirty="0" smtClean="0"/>
              <a:t>находится примерно 5 млн. эритроцитов, что составляет поверхность в 3500 м</a:t>
            </a:r>
            <a:r>
              <a:rPr lang="ru-RU" altLang="ru-RU" sz="2100" baseline="30000" dirty="0" smtClean="0"/>
              <a:t>2»</a:t>
            </a:r>
            <a:r>
              <a:rPr lang="ru-RU" altLang="ru-RU" sz="2100" dirty="0" smtClean="0"/>
              <a:t>. Дайте объяснение этому явлению.</a:t>
            </a:r>
          </a:p>
          <a:p>
            <a:pPr eaLnBrk="1" hangingPunct="1">
              <a:lnSpc>
                <a:spcPct val="90000"/>
              </a:lnSpc>
            </a:pPr>
            <a:endParaRPr lang="ru-RU" altLang="ru-RU" sz="2100" dirty="0" smtClean="0"/>
          </a:p>
          <a:p>
            <a:pPr eaLnBrk="1" hangingPunct="1">
              <a:lnSpc>
                <a:spcPct val="90000"/>
              </a:lnSpc>
            </a:pPr>
            <a:r>
              <a:rPr lang="ru-RU" altLang="ru-RU" sz="2100" dirty="0" smtClean="0"/>
              <a:t>Сделайте вывод о том, как строение эритроцита связано с выполняемой функцией.</a:t>
            </a:r>
          </a:p>
        </p:txBody>
      </p:sp>
    </p:spTree>
    <p:extLst>
      <p:ext uri="{BB962C8B-B14F-4D97-AF65-F5344CB8AC3E}">
        <p14:creationId xmlns:p14="http://schemas.microsoft.com/office/powerpoint/2010/main" val="110862964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332656"/>
            <a:ext cx="7258000" cy="1066800"/>
          </a:xfrm>
        </p:spPr>
        <p:txBody>
          <a:bodyPr/>
          <a:lstStyle/>
          <a:p>
            <a:pPr algn="ctr" eaLnBrk="1" hangingPunct="1"/>
            <a:r>
              <a:rPr lang="ru-RU" altLang="ru-RU" b="1" dirty="0" smtClean="0">
                <a:solidFill>
                  <a:srgbClr val="C00000"/>
                </a:solidFill>
              </a:rPr>
              <a:t>Задания для 2 группы: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340768"/>
            <a:ext cx="8229600" cy="5400600"/>
          </a:xfrm>
        </p:spPr>
        <p:txBody>
          <a:bodyPr/>
          <a:lstStyle/>
          <a:p>
            <a:pPr marL="109537" indent="0" eaLnBrk="1" hangingPunct="1">
              <a:lnSpc>
                <a:spcPct val="90000"/>
              </a:lnSpc>
              <a:buNone/>
            </a:pPr>
            <a:r>
              <a:rPr lang="ru-RU" altLang="ru-RU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ru-RU" altLang="ru-RU" sz="2200" dirty="0" smtClean="0"/>
              <a:t>В 5 л крови человека может раствориться 100 мл кислорода,  а для удовлетворения потребности организма в кислороде его необходимо значительно больше. Каким путем организм получает нужное количество кислорода?</a:t>
            </a:r>
          </a:p>
          <a:p>
            <a:pPr marL="109537" indent="0" eaLnBrk="1" hangingPunct="1">
              <a:lnSpc>
                <a:spcPct val="90000"/>
              </a:lnSpc>
              <a:buNone/>
            </a:pPr>
            <a:endParaRPr lang="ru-RU" altLang="ru-RU" sz="2200" dirty="0"/>
          </a:p>
          <a:p>
            <a:pPr marL="109537" indent="0" eaLnBrk="1" hangingPunct="1">
              <a:lnSpc>
                <a:spcPct val="90000"/>
              </a:lnSpc>
              <a:buNone/>
            </a:pPr>
            <a:r>
              <a:rPr lang="ru-RU" altLang="ru-RU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ru-RU" altLang="ru-RU" sz="2200" dirty="0" smtClean="0"/>
              <a:t>Прочитайте </a:t>
            </a:r>
            <a:r>
              <a:rPr lang="ru-RU" altLang="ru-RU" sz="2200" dirty="0"/>
              <a:t>текст «Перенос эритроцитами кислорода».  Что такое гемоглобин? Какова его функция?</a:t>
            </a:r>
          </a:p>
          <a:p>
            <a:pPr marL="109537" indent="0" eaLnBrk="1" hangingPunct="1">
              <a:lnSpc>
                <a:spcPct val="90000"/>
              </a:lnSpc>
              <a:buNone/>
            </a:pPr>
            <a:endParaRPr lang="ru-RU" altLang="ru-RU" sz="2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537" indent="0" eaLnBrk="1" hangingPunct="1">
              <a:lnSpc>
                <a:spcPct val="90000"/>
              </a:lnSpc>
              <a:buNone/>
            </a:pPr>
            <a:r>
              <a:rPr lang="ru-RU" altLang="ru-RU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ru-RU" altLang="ru-RU" sz="2200" dirty="0" smtClean="0"/>
              <a:t>Рассчитайте</a:t>
            </a:r>
            <a:r>
              <a:rPr lang="ru-RU" altLang="ru-RU" sz="2200" dirty="0"/>
              <a:t>, какой объем кислорода получает организм человека в покое в течение часа, если известно, что гемоглобина в крови содержится 750 г, а 1 г гемоглобина может связать 1,34 см</a:t>
            </a:r>
            <a:r>
              <a:rPr lang="ru-RU" altLang="ru-RU" sz="2200" baseline="30000" dirty="0"/>
              <a:t>3 </a:t>
            </a:r>
            <a:r>
              <a:rPr lang="ru-RU" altLang="ru-RU" sz="2200" dirty="0"/>
              <a:t>кислорода. Один полный оборот кровь совершает в среднем за 0,5 минуты</a:t>
            </a:r>
            <a:r>
              <a:rPr lang="ru-RU" altLang="ru-RU" sz="2200" dirty="0" smtClean="0"/>
              <a:t>.</a:t>
            </a:r>
          </a:p>
          <a:p>
            <a:pPr marL="109537" indent="0">
              <a:lnSpc>
                <a:spcPct val="90000"/>
              </a:lnSpc>
              <a:buNone/>
            </a:pPr>
            <a:endParaRPr lang="ru-RU" altLang="ru-RU" sz="2200" dirty="0" smtClean="0"/>
          </a:p>
          <a:p>
            <a:pPr marL="109537" indent="0">
              <a:lnSpc>
                <a:spcPct val="90000"/>
              </a:lnSpc>
              <a:buNone/>
            </a:pPr>
            <a:r>
              <a:rPr lang="ru-RU" altLang="ru-RU" sz="2200" dirty="0" smtClean="0"/>
              <a:t>* Сделайте </a:t>
            </a:r>
            <a:r>
              <a:rPr lang="ru-RU" altLang="ru-RU" sz="2200" dirty="0"/>
              <a:t>вывод о том, </a:t>
            </a:r>
            <a:r>
              <a:rPr lang="ru-RU" altLang="ru-RU" sz="2200" dirty="0" smtClean="0"/>
              <a:t>какую роль играет гемоглобин в переносе газов эритроцитами и как реализация данной функции отражается на строении эритроцита.</a:t>
            </a:r>
            <a:endParaRPr lang="ru-RU" altLang="ru-RU" sz="2400" dirty="0"/>
          </a:p>
        </p:txBody>
      </p:sp>
    </p:spTree>
    <p:extLst>
      <p:ext uri="{BB962C8B-B14F-4D97-AF65-F5344CB8AC3E}">
        <p14:creationId xmlns:p14="http://schemas.microsoft.com/office/powerpoint/2010/main" val="211568981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332656"/>
            <a:ext cx="7258000" cy="1066800"/>
          </a:xfrm>
        </p:spPr>
        <p:txBody>
          <a:bodyPr/>
          <a:lstStyle/>
          <a:p>
            <a:pPr algn="ctr" eaLnBrk="1" hangingPunct="1"/>
            <a:r>
              <a:rPr lang="ru-RU" altLang="ru-RU" b="1" dirty="0" smtClean="0">
                <a:solidFill>
                  <a:srgbClr val="C00000"/>
                </a:solidFill>
              </a:rPr>
              <a:t>Задания для 3 группы: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268760"/>
            <a:ext cx="8229600" cy="5256584"/>
          </a:xfrm>
        </p:spPr>
        <p:txBody>
          <a:bodyPr/>
          <a:lstStyle/>
          <a:p>
            <a:pPr marL="109537" indent="0" eaLnBrk="1" hangingPunct="1">
              <a:lnSpc>
                <a:spcPct val="90000"/>
              </a:lnSpc>
              <a:buNone/>
            </a:pPr>
            <a:r>
              <a:rPr lang="ru-RU" altLang="ru-RU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alt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Вспомните</a:t>
            </a:r>
            <a:r>
              <a:rPr lang="ru-RU" altLang="ru-RU" sz="2200" dirty="0" smtClean="0"/>
              <a:t> чем отличается образ жизни теплокровных и холоднокровных животных? Чем определяется возможность поддержания постоянной температуры тела у организма?</a:t>
            </a:r>
            <a:endParaRPr lang="ru-RU" altLang="ru-RU" sz="2200" dirty="0"/>
          </a:p>
          <a:p>
            <a:pPr marL="109537" indent="0" eaLnBrk="1" hangingPunct="1">
              <a:lnSpc>
                <a:spcPct val="90000"/>
              </a:lnSpc>
              <a:buNone/>
            </a:pPr>
            <a:r>
              <a:rPr lang="ru-RU" altLang="ru-RU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ru-RU" alt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Проанализируйте особенности строения </a:t>
            </a:r>
            <a:r>
              <a:rPr lang="ru-RU" altLang="ru-RU" sz="2200" dirty="0" smtClean="0"/>
              <a:t>эритроцитов крови человека и лягушки, выявить общие и различные черты!</a:t>
            </a:r>
          </a:p>
          <a:p>
            <a:pPr marL="109537" indent="0" eaLnBrk="1" hangingPunct="1">
              <a:lnSpc>
                <a:spcPct val="90000"/>
              </a:lnSpc>
              <a:buNone/>
            </a:pPr>
            <a:endParaRPr lang="ru-RU" altLang="ru-RU" sz="2200" dirty="0"/>
          </a:p>
          <a:p>
            <a:pPr marL="109537" indent="0" eaLnBrk="1" hangingPunct="1">
              <a:lnSpc>
                <a:spcPct val="90000"/>
              </a:lnSpc>
              <a:buNone/>
            </a:pPr>
            <a:endParaRPr lang="ru-RU" altLang="ru-RU" sz="2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537" indent="0" eaLnBrk="1" hangingPunct="1">
              <a:lnSpc>
                <a:spcPct val="90000"/>
              </a:lnSpc>
              <a:buNone/>
            </a:pPr>
            <a:endParaRPr lang="ru-RU" altLang="ru-RU" sz="2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537" indent="0" eaLnBrk="1" hangingPunct="1">
              <a:lnSpc>
                <a:spcPct val="90000"/>
              </a:lnSpc>
              <a:buNone/>
            </a:pPr>
            <a:endParaRPr lang="ru-RU" altLang="ru-RU" sz="2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537" indent="0">
              <a:lnSpc>
                <a:spcPct val="90000"/>
              </a:lnSpc>
              <a:buNone/>
            </a:pPr>
            <a:r>
              <a:rPr lang="ru-RU" altLang="ru-RU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r>
              <a:rPr lang="ru-RU" alt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Подготовьте ответ на вопрос: </a:t>
            </a:r>
            <a:r>
              <a:rPr lang="ru-RU" altLang="ru-RU" sz="2000" dirty="0" smtClean="0"/>
              <a:t>Чья </a:t>
            </a:r>
            <a:r>
              <a:rPr lang="ru-RU" altLang="ru-RU" sz="2000" dirty="0"/>
              <a:t>кровь – лягушки или человека переносит больше кислорода? Почему</a:t>
            </a:r>
            <a:r>
              <a:rPr lang="ru-RU" altLang="ru-RU" sz="2000" dirty="0" smtClean="0"/>
              <a:t>? Как это влияет на уровень обменных процессов в организме?</a:t>
            </a:r>
          </a:p>
          <a:p>
            <a:pPr marL="109537" indent="0">
              <a:lnSpc>
                <a:spcPct val="90000"/>
              </a:lnSpc>
              <a:buNone/>
            </a:pPr>
            <a:endParaRPr lang="ru-RU" altLang="ru-RU" sz="2000" dirty="0"/>
          </a:p>
          <a:p>
            <a:pPr marL="109537" indent="0">
              <a:lnSpc>
                <a:spcPct val="90000"/>
              </a:lnSpc>
              <a:buNone/>
            </a:pPr>
            <a:r>
              <a:rPr lang="ru-RU" altLang="ru-RU" sz="2200" dirty="0" smtClean="0"/>
              <a:t>* Сделайте </a:t>
            </a:r>
            <a:r>
              <a:rPr lang="ru-RU" altLang="ru-RU" sz="2200" dirty="0"/>
              <a:t>вывод о том, как </a:t>
            </a:r>
            <a:r>
              <a:rPr lang="ru-RU" altLang="ru-RU" sz="2200" dirty="0" smtClean="0"/>
              <a:t>изменилось  в ходе эволюции строение </a:t>
            </a:r>
            <a:r>
              <a:rPr lang="ru-RU" altLang="ru-RU" sz="2200" dirty="0"/>
              <a:t>эритроцита </a:t>
            </a:r>
            <a:r>
              <a:rPr lang="ru-RU" altLang="ru-RU" sz="2200" dirty="0" smtClean="0"/>
              <a:t>в связи с  </a:t>
            </a:r>
            <a:r>
              <a:rPr lang="ru-RU" altLang="ru-RU" sz="2200" dirty="0"/>
              <a:t>выполняемой функцией.</a:t>
            </a:r>
          </a:p>
          <a:p>
            <a:pPr marL="109537" indent="0" eaLnBrk="1" hangingPunct="1">
              <a:lnSpc>
                <a:spcPct val="90000"/>
              </a:lnSpc>
              <a:buNone/>
            </a:pPr>
            <a:endParaRPr lang="ru-RU" altLang="ru-RU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212976"/>
            <a:ext cx="4291425" cy="1662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039615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Родители\Desktop\mikroskop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6" y="404664"/>
            <a:ext cx="930092" cy="169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701824"/>
          </a:xfrm>
        </p:spPr>
        <p:txBody>
          <a:bodyPr/>
          <a:lstStyle/>
          <a:p>
            <a:pPr algn="ctr"/>
            <a:r>
              <a:rPr lang="ru-RU" kern="10" dirty="0">
                <a:ln w="9525" cap="sq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</a:rPr>
              <a:t>«Изучение строения эритроцитов </a:t>
            </a:r>
            <a:br>
              <a:rPr lang="ru-RU" kern="10" dirty="0">
                <a:ln w="9525" cap="sq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</a:rPr>
            </a:br>
            <a:r>
              <a:rPr lang="ru-RU" kern="10" dirty="0">
                <a:ln w="9525" cap="sq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</a:rPr>
              <a:t>крови человека и лягушки»</a:t>
            </a:r>
            <a:br>
              <a:rPr lang="ru-RU" kern="10" dirty="0">
                <a:ln w="9525" cap="sq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30724"/>
            <a:ext cx="3888432" cy="291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1" y="3212976"/>
            <a:ext cx="3999685" cy="2946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05942" y="2461538"/>
            <a:ext cx="201622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Кровь лягушки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403648" y="2461538"/>
            <a:ext cx="201622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Кровь человека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704663" y="2461538"/>
            <a:ext cx="194421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ЭРИТРОЦИТ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трелка вниз 5"/>
          <p:cNvSpPr/>
          <p:nvPr/>
        </p:nvSpPr>
        <p:spPr>
          <a:xfrm rot="2313580">
            <a:off x="2868405" y="2620556"/>
            <a:ext cx="115765" cy="31229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20286973">
            <a:off x="5466985" y="2782093"/>
            <a:ext cx="159852" cy="29013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05894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Родители\Desktop\xar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5256">
            <a:off x="2563250" y="2364716"/>
            <a:ext cx="3892237" cy="446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156374"/>
            <a:ext cx="8229600" cy="1066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Оформляем работу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1" name="Picture 3" descr="C:\Users\Родители\Desktop\mikroskop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12" y="764704"/>
            <a:ext cx="1609725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2969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132856"/>
            <a:ext cx="6842125" cy="40433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9576"/>
            <a:ext cx="1779587" cy="1987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5" y="246357"/>
            <a:ext cx="7056909" cy="1998662"/>
          </a:xfrm>
        </p:spPr>
        <p:txBody>
          <a:bodyPr/>
          <a:lstStyle/>
          <a:p>
            <a:pPr algn="ctr" eaLnBrk="1" hangingPunct="1"/>
            <a:r>
              <a:rPr lang="ru-RU" altLang="ru-RU" sz="4800" b="1" i="1" dirty="0">
                <a:solidFill>
                  <a:srgbClr val="C00000"/>
                </a:solidFill>
              </a:rPr>
              <a:t>Тайна Совершенства эритроцита</a:t>
            </a:r>
            <a:endParaRPr lang="ru-RU" altLang="ru-RU" sz="4800" b="1" i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29971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animBg="1"/>
      <p:bldP spid="2150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124744"/>
            <a:ext cx="3394720" cy="1066800"/>
          </a:xfrm>
        </p:spPr>
        <p:txBody>
          <a:bodyPr/>
          <a:lstStyle/>
          <a:p>
            <a:r>
              <a:rPr lang="ru-RU" dirty="0" smtClean="0"/>
              <a:t>Выводы: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3887" indent="-514350">
              <a:buFont typeface="+mj-lt"/>
              <a:buAutoNum type="arabicPeriod"/>
            </a:pP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Эритроциты</a:t>
            </a:r>
            <a:r>
              <a:rPr lang="ru-RU" sz="4400" dirty="0" smtClean="0"/>
              <a:t> -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140968"/>
            <a:ext cx="7704856" cy="25545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</a:t>
            </a: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расные </a:t>
            </a: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безъядерные клетки двояковогнутой формы, содержащие белок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Hb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(</a:t>
            </a: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гемоглобин)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3058"/>
            <a:ext cx="1779587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819103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839</TotalTime>
  <Words>436</Words>
  <Application>Microsoft Office PowerPoint</Application>
  <PresentationFormat>Экран (4:3)</PresentationFormat>
  <Paragraphs>57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Городская</vt:lpstr>
      <vt:lpstr>Эритроциты</vt:lpstr>
      <vt:lpstr>Презентация PowerPoint</vt:lpstr>
      <vt:lpstr>Задания для 1 группы:</vt:lpstr>
      <vt:lpstr>Задания для 2 группы:</vt:lpstr>
      <vt:lpstr>Задания для 3 группы:</vt:lpstr>
      <vt:lpstr>«Изучение строения эритроцитов  крови человека и лягушки» </vt:lpstr>
      <vt:lpstr>Оформляем работу</vt:lpstr>
      <vt:lpstr>Тайна Совершенства эритроцита</vt:lpstr>
      <vt:lpstr>Выводы:</vt:lpstr>
      <vt:lpstr>Выводы:</vt:lpstr>
      <vt:lpstr>Выводы:</vt:lpstr>
      <vt:lpstr>Домашнее задание: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Урок-конференция  « Кровь –носительница    жизни»</dc:title>
  <dc:creator>Admin</dc:creator>
  <cp:lastModifiedBy>Родители</cp:lastModifiedBy>
  <cp:revision>63</cp:revision>
  <dcterms:created xsi:type="dcterms:W3CDTF">2011-12-02T10:06:08Z</dcterms:created>
  <dcterms:modified xsi:type="dcterms:W3CDTF">2013-11-23T21:14:51Z</dcterms:modified>
</cp:coreProperties>
</file>