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72" r:id="rId4"/>
    <p:sldId id="258" r:id="rId5"/>
    <p:sldId id="274" r:id="rId6"/>
    <p:sldId id="273" r:id="rId7"/>
    <p:sldId id="275" r:id="rId8"/>
    <p:sldId id="259" r:id="rId9"/>
    <p:sldId id="278" r:id="rId10"/>
    <p:sldId id="294" r:id="rId11"/>
    <p:sldId id="292" r:id="rId12"/>
    <p:sldId id="260" r:id="rId13"/>
    <p:sldId id="2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86420" autoAdjust="0"/>
  </p:normalViewPr>
  <p:slideViewPr>
    <p:cSldViewPr>
      <p:cViewPr varScale="1">
        <p:scale>
          <a:sx n="92" d="100"/>
          <a:sy n="92" d="100"/>
        </p:scale>
        <p:origin x="-62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F4CB03-FA0E-4975-A5E9-35E2A99E3E08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4CA440-2AD1-4316-94F5-E546B2E11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20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85375-FF30-4A47-9D0A-F2C9487C4CAC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8EB4CC-85EA-41F0-BB4A-E17451F2F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AC92F-BE82-4266-9DC5-E4C0E7719068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0A3FC-C4CD-469F-B18D-55F4E691D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14742-3A32-4854-9A2A-F0753429DAFB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7587A-E43A-4631-A0A3-A13E47AA0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D71D4-41F9-4389-BAB8-01F628AAD5BB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9EDC3-BD77-4ABB-93ED-07AD18F91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A13C-770C-4504-B62F-3942B9550D83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868D-F151-4269-A20D-8EBF7387A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0210B-5760-4BFB-9B3C-08BF8396649D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DAC2C-B258-4705-941F-38D485C24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68879FA-C2FD-4335-81DC-E6C50D35DEEE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854BEE-9752-4E87-8921-9EB0128E0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B2A59-E618-48FF-88BD-7B2726F6551D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3C7FE-E8F9-4CEE-BEBA-2EEFAD10F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BA204-C79E-4427-976C-C9D785368C44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71C1-550B-4F02-BFD9-69A3250C7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53674-3FDB-4B2E-A363-70DDE189824D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63A06-78FD-4999-AAF9-2400631E0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86458-CE90-4272-8C7B-0BCF2F42BD66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BE26D-7369-45FF-8206-D2C8C8EAC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5D6A1-E2A0-4930-A087-07D90A92CEFA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02CE51-A4F4-41FA-93A6-E58CEA4B9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5" r:id="rId5"/>
    <p:sldLayoutId id="2147483746" r:id="rId6"/>
    <p:sldLayoutId id="2147483740" r:id="rId7"/>
    <p:sldLayoutId id="2147483739" r:id="rId8"/>
    <p:sldLayoutId id="2147483738" r:id="rId9"/>
    <p:sldLayoutId id="2147483737" r:id="rId10"/>
    <p:sldLayoutId id="2147483736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074;&#1089;&#1090;&#1091;&#1087;&#1083;&#1077;&#1085;&#1080;&#1077;.mp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000005c1-1000-4ddd-88e9-1e0046bc5026/index_mht.htm" TargetMode="External"/><Relationship Id="rId2" Type="http://schemas.openxmlformats.org/officeDocument/2006/relationships/hyperlink" Target="http://files.school-collection.edu.ru/dlrstore/000005bf-1000-4ddd-ca70-0d0046bc5026/b08_067.sw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&#1089;&#1086;&#1089;&#1090;&#1072;&#1074;%20&#1082;&#1088;&#1086;&#1074;&#1080;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res/63cb0f3f-699c-46b4-a1b4-dd856be8b421/view/" TargetMode="External"/><Relationship Id="rId2" Type="http://schemas.openxmlformats.org/officeDocument/2006/relationships/hyperlink" Target="http://school-collection.edu.ru/catalog/res/335dc598-12d6-4f0f-9d4e-9439bf75d249/view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iles.school-collection.edu.ru/dlrstore/678f598e-b2c9-48cb-b79b-5c52dcbb95f7/%5bBIO8_03-14%5d_%5bIM_10%5d.swf" TargetMode="External"/><Relationship Id="rId4" Type="http://schemas.openxmlformats.org/officeDocument/2006/relationships/hyperlink" Target="http://files.school-collection.edu.ru/dlrstore/5f17b9bb-7258-4b8b-b1db-05c8fb721e91/%5bBIO8_03-14%5d_%5bIM_03%5d.sw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82;&#1088;&#1086;&#1074;&#1100;%20&#1101;&#1090;&#1086;%20&#1090;&#1082;&#1072;&#1085;&#1100;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files.school-collection.edu.ru/dlrstore/000005b9-1000-4ddd-bac8-4a0046bc5025/b08_061.sw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500063" y="-428625"/>
            <a:ext cx="8172450" cy="4143375"/>
          </a:xfrm>
        </p:spPr>
        <p:txBody>
          <a:bodyPr/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Форменные элементы крови, строение и функции эритроцитов.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7072"/>
            <a:ext cx="4392488" cy="26668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177958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023937"/>
          </a:xfrm>
        </p:spPr>
        <p:txBody>
          <a:bodyPr/>
          <a:lstStyle/>
          <a:p>
            <a:pPr algn="ctr" eaLnBrk="1" hangingPunct="1"/>
            <a:r>
              <a:rPr lang="ru-RU" altLang="ru-RU" sz="5600" b="1" dirty="0" smtClean="0">
                <a:solidFill>
                  <a:srgbClr val="C00000"/>
                </a:solidFill>
              </a:rPr>
              <a:t>Задача: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8856984" cy="1872208"/>
          </a:xfrm>
        </p:spPr>
        <p:txBody>
          <a:bodyPr/>
          <a:lstStyle/>
          <a:p>
            <a:pPr marL="109537" indent="0" algn="ctr" eaLnBrk="1" hangingPunct="1">
              <a:buNone/>
            </a:pPr>
            <a:r>
              <a:rPr lang="ru-RU" alt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Во </a:t>
            </a:r>
            <a:r>
              <a:rPr lang="ru-RU" alt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раз более эффективно кровь переносит кислород? А углекислый газ?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7026" y="3717032"/>
            <a:ext cx="88569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 algn="ctr">
              <a:buFont typeface="Georgia" pitchFamily="18" charset="0"/>
              <a:buNone/>
            </a:pPr>
            <a:r>
              <a:rPr lang="ru-RU" alt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alt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</a:t>
            </a:r>
          </a:p>
          <a:p>
            <a:pPr marL="109537" indent="0" algn="ctr">
              <a:buNone/>
            </a:pPr>
            <a:r>
              <a:rPr lang="ru-RU" alt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Кровь </a:t>
            </a:r>
            <a:r>
              <a:rPr lang="ru-RU" alt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переносит </a:t>
            </a:r>
            <a:r>
              <a:rPr lang="ru-RU" alt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кислород в 100 раз более эффективнее!</a:t>
            </a:r>
          </a:p>
          <a:p>
            <a:pPr marL="109537" indent="0" algn="ctr">
              <a:buFont typeface="Georgia" pitchFamily="18" charset="0"/>
              <a:buNone/>
            </a:pPr>
            <a:r>
              <a:rPr lang="ru-RU" alt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углекислый газ в 200 раз!</a:t>
            </a:r>
            <a:endParaRPr lang="ru-RU" alt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581309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177958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023937"/>
          </a:xfrm>
        </p:spPr>
        <p:txBody>
          <a:bodyPr/>
          <a:lstStyle/>
          <a:p>
            <a:pPr algn="ctr" eaLnBrk="1" hangingPunct="1"/>
            <a:r>
              <a:rPr lang="ru-RU" altLang="ru-RU" sz="5600" b="1" dirty="0" smtClean="0">
                <a:solidFill>
                  <a:srgbClr val="C00000"/>
                </a:solidFill>
              </a:rPr>
              <a:t>Проблема урока: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8856984" cy="4248472"/>
          </a:xfrm>
        </p:spPr>
        <p:txBody>
          <a:bodyPr/>
          <a:lstStyle/>
          <a:p>
            <a:pPr marL="109537" indent="0" algn="ctr" eaLnBrk="1" hangingPunct="1">
              <a:buNone/>
            </a:pPr>
            <a:r>
              <a:rPr lang="ru-RU" alt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же может достигаться такая </a:t>
            </a:r>
            <a:r>
              <a:rPr lang="ru-RU" alt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транспорта газов? </a:t>
            </a:r>
            <a:endParaRPr lang="ru-RU" alt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1367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18434" name="Содержимое 11"/>
          <p:cNvSpPr>
            <a:spLocks noGrp="1"/>
          </p:cNvSpPr>
          <p:nvPr>
            <p:ph idx="1"/>
          </p:nvPr>
        </p:nvSpPr>
        <p:spPr>
          <a:xfrm>
            <a:off x="457200" y="646809"/>
            <a:ext cx="8229600" cy="5716588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z="6600" dirty="0" smtClean="0"/>
              <a:t>      </a:t>
            </a:r>
            <a:r>
              <a:rPr lang="ru-RU" sz="6600" b="1" dirty="0" smtClean="0">
                <a:solidFill>
                  <a:srgbClr val="00B050"/>
                </a:solidFill>
              </a:rPr>
              <a:t>Эритроциты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29188" y="2286000"/>
            <a:ext cx="40005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Красные безъядерные клетки двояковогнутой формы, содержащие белок </a:t>
            </a:r>
            <a:r>
              <a:rPr lang="en-US" dirty="0" err="1">
                <a:solidFill>
                  <a:srgbClr val="FF0000"/>
                </a:solidFill>
                <a:latin typeface="Bookman Old Style" pitchFamily="18" charset="0"/>
                <a:cs typeface="+mn-cs"/>
              </a:rPr>
              <a:t>Hb</a:t>
            </a:r>
            <a:r>
              <a:rPr lang="en-US" dirty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 (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  <a:cs typeface="+mn-cs"/>
              </a:rPr>
              <a:t>гемоглобин)</a:t>
            </a:r>
            <a:endParaRPr lang="ru-RU" dirty="0">
              <a:latin typeface="+mn-lt"/>
              <a:cs typeface="+mn-cs"/>
            </a:endParaRPr>
          </a:p>
        </p:txBody>
      </p:sp>
      <p:grpSp>
        <p:nvGrpSpPr>
          <p:cNvPr id="18436" name="Прямоугольник с двумя скругленными соседними углами 7"/>
          <p:cNvGrpSpPr>
            <a:grpSpLocks/>
          </p:cNvGrpSpPr>
          <p:nvPr/>
        </p:nvGrpSpPr>
        <p:grpSpPr bwMode="auto">
          <a:xfrm>
            <a:off x="4643438" y="3643313"/>
            <a:ext cx="3071812" cy="785812"/>
            <a:chOff x="3291" y="2063"/>
            <a:chExt cx="2008" cy="750"/>
          </a:xfrm>
        </p:grpSpPr>
        <p:pic>
          <p:nvPicPr>
            <p:cNvPr id="18442" name="Прямоугольник с двумя скругленными соседними углами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1" y="2131"/>
              <a:ext cx="2008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3" name="Text Box 8"/>
            <p:cNvSpPr txBox="1">
              <a:spLocks noChangeArrowheads="1"/>
            </p:cNvSpPr>
            <p:nvPr/>
          </p:nvSpPr>
          <p:spPr bwMode="auto">
            <a:xfrm>
              <a:off x="3356" y="2063"/>
              <a:ext cx="1883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>
                  <a:solidFill>
                    <a:srgbClr val="FFFFFF"/>
                  </a:solidFill>
                  <a:latin typeface="Calibri" pitchFamily="34" charset="0"/>
                </a:rPr>
                <a:t>Функции</a:t>
              </a:r>
            </a:p>
          </p:txBody>
        </p:sp>
      </p:grpSp>
      <p:sp>
        <p:nvSpPr>
          <p:cNvPr id="18437" name="Прямоугольник 19"/>
          <p:cNvSpPr>
            <a:spLocks noChangeArrowheads="1"/>
          </p:cNvSpPr>
          <p:nvPr/>
        </p:nvSpPr>
        <p:spPr bwMode="auto">
          <a:xfrm>
            <a:off x="4929188" y="4643438"/>
            <a:ext cx="2786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Bookman Old Style" pitchFamily="18" charset="0"/>
              </a:rPr>
              <a:t>Перенос кислорода </a:t>
            </a:r>
          </a:p>
          <a:p>
            <a:pPr algn="ctr"/>
            <a:r>
              <a:rPr lang="ru-RU" dirty="0">
                <a:latin typeface="Bookman Old Style" pitchFamily="18" charset="0"/>
              </a:rPr>
              <a:t>из легких в ткани и углекислого газа </a:t>
            </a:r>
          </a:p>
          <a:p>
            <a:pPr algn="ctr"/>
            <a:r>
              <a:rPr lang="ru-RU" dirty="0">
                <a:latin typeface="Bookman Old Style" pitchFamily="18" charset="0"/>
              </a:rPr>
              <a:t>из тканей в легкие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6215063" y="4500563"/>
            <a:ext cx="46037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786438" y="4357688"/>
            <a:ext cx="1000125" cy="285750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281" y="1821641"/>
            <a:ext cx="4572000" cy="44291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18441" name="Прямоугольник 22"/>
          <p:cNvSpPr>
            <a:spLocks noChangeArrowheads="1"/>
          </p:cNvSpPr>
          <p:nvPr/>
        </p:nvSpPr>
        <p:spPr bwMode="auto">
          <a:xfrm>
            <a:off x="0" y="2000250"/>
            <a:ext cx="1928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4,5-5 млн. в 1 см 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эри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12875"/>
            <a:ext cx="2592387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 rot="264254">
            <a:off x="314453" y="341002"/>
            <a:ext cx="6985207" cy="138167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795"/>
              </a:avLst>
            </a:prstTxWarp>
          </a:bodyPr>
          <a:lstStyle/>
          <a:p>
            <a:pPr algn="ctr"/>
            <a:r>
              <a:rPr lang="ru-RU" sz="3600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Подумать только...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50825" y="1412875"/>
            <a:ext cx="5832475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ru-RU" altLang="ru-RU" sz="2800" dirty="0"/>
              <a:t> Если все эритроциты человека   уложить рядом, то получится лента  </a:t>
            </a:r>
            <a:r>
              <a:rPr lang="ru-RU" alt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раза</a:t>
            </a:r>
            <a:r>
              <a:rPr lang="ru-RU" altLang="ru-RU" sz="2800" dirty="0"/>
              <a:t> опоясывающая земной шар по экватору.</a:t>
            </a:r>
          </a:p>
          <a:p>
            <a:pPr>
              <a:spcBef>
                <a:spcPct val="50000"/>
              </a:spcBef>
              <a:defRPr/>
            </a:pPr>
            <a:endParaRPr lang="ru-RU" altLang="ru-RU" sz="2800" dirty="0"/>
          </a:p>
        </p:txBody>
      </p:sp>
      <p:pic>
        <p:nvPicPr>
          <p:cNvPr id="18443" name="Picture 11" descr="эритроциты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2447925" cy="2447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843213" y="3716338"/>
            <a:ext cx="6049962" cy="29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ru-RU" altLang="ru-RU" dirty="0"/>
              <a:t> </a:t>
            </a:r>
            <a:r>
              <a:rPr lang="ru-RU" altLang="ru-RU" sz="2800" dirty="0"/>
              <a:t>Если считать число эритроцитов со скоростью 100 штук в минуту, то для того, чтобы пересчитать их все, потребуется почти 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450 тысяч лет!</a:t>
            </a:r>
          </a:p>
          <a:p>
            <a:pPr>
              <a:spcBef>
                <a:spcPct val="50000"/>
              </a:spcBef>
              <a:defRPr/>
            </a:pP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41038533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42" grpId="0"/>
      <p:bldP spid="184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195736" y="1143000"/>
            <a:ext cx="6491064" cy="1066800"/>
          </a:xfrm>
        </p:spPr>
        <p:txBody>
          <a:bodyPr/>
          <a:lstStyle/>
          <a:p>
            <a:r>
              <a:rPr lang="ru-RU" dirty="0" smtClean="0"/>
              <a:t>  Цель урока: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23528" y="2249488"/>
            <a:ext cx="8363272" cy="4324350"/>
          </a:xfrm>
        </p:spPr>
        <p:txBody>
          <a:bodyPr/>
          <a:lstStyle/>
          <a:p>
            <a:pPr marL="109537" indent="0" algn="just">
              <a:buNone/>
            </a:pP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Обобщить и систематизировать знания о составе и функциях основных элементов крови; проверить усвоение понятий и терминов по теме; развить умение решать познавательные биологические задачи и  расширить познавательный  кругозор.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775718" cy="198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77958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009055"/>
            <a:ext cx="3888432" cy="1066800"/>
          </a:xfrm>
        </p:spPr>
        <p:txBody>
          <a:bodyPr/>
          <a:lstStyle/>
          <a:p>
            <a:r>
              <a:rPr lang="ru-RU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урока:</a:t>
            </a:r>
            <a:endParaRPr lang="ru-RU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2527102"/>
            <a:ext cx="8964488" cy="30243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Повторение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Знакомство с новым материалом.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Лабораторная практика.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Коллективное исследование.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Мини-семинар «Тайна Совершенства эритроцита».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Домашнее задание создания домашнего проекта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3409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58738"/>
            <a:ext cx="24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5750" y="844550"/>
            <a:ext cx="85725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cs typeface="Times New Roman" pitchFamily="18" charset="0"/>
              </a:rPr>
              <a:t>«Скажи </a:t>
            </a:r>
            <a:r>
              <a:rPr lang="ru-RU" sz="4400" b="1" dirty="0" smtClean="0">
                <a:solidFill>
                  <a:srgbClr val="FF0000"/>
                </a:solidFill>
                <a:cs typeface="Times New Roman" pitchFamily="18" charset="0"/>
              </a:rPr>
              <a:t>,</a:t>
            </a:r>
            <a:r>
              <a:rPr lang="ru-RU" sz="4400" b="1" dirty="0">
                <a:solidFill>
                  <a:srgbClr val="FF0000"/>
                </a:solidFill>
                <a:cs typeface="Times New Roman" pitchFamily="18" charset="0"/>
              </a:rPr>
              <a:t>и я забуду. Покажи мне, и я запомню. Дай мне действовать самому, и я научусь.»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6388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411761" y="4293096"/>
            <a:ext cx="6264696" cy="792088"/>
          </a:xfrm>
        </p:spPr>
        <p:txBody>
          <a:bodyPr/>
          <a:lstStyle/>
          <a:p>
            <a:pPr marL="63500"/>
            <a:r>
              <a:rPr lang="ru-RU" sz="3600" b="1" dirty="0" smtClean="0">
                <a:solidFill>
                  <a:schemeClr val="tx1"/>
                </a:solidFill>
              </a:rPr>
              <a:t>    </a:t>
            </a:r>
            <a:r>
              <a:rPr lang="ru-RU" sz="3600" i="1" dirty="0" smtClean="0">
                <a:solidFill>
                  <a:schemeClr val="tx1"/>
                </a:solidFill>
              </a:rPr>
              <a:t>Китайская мудрость.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610744" cy="1637928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Повторение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147" y="4077072"/>
            <a:ext cx="8229600" cy="864096"/>
          </a:xfrm>
        </p:spPr>
        <p:txBody>
          <a:bodyPr/>
          <a:lstStyle/>
          <a:p>
            <a:r>
              <a:rPr lang="ru-RU" sz="3600" dirty="0" err="1" smtClean="0">
                <a:hlinkClick r:id="rId2"/>
              </a:rPr>
              <a:t>Интерактив</a:t>
            </a:r>
            <a:r>
              <a:rPr lang="ru-RU" sz="3600" dirty="0" smtClean="0">
                <a:hlinkClick r:id="rId2"/>
              </a:rPr>
              <a:t> «Анализ крови»</a:t>
            </a:r>
            <a:endParaRPr lang="ru-RU" sz="3600" dirty="0" smtClean="0"/>
          </a:p>
          <a:p>
            <a:r>
              <a:rPr lang="ru-RU" sz="3600" dirty="0" err="1" smtClean="0">
                <a:hlinkClick r:id="rId3"/>
              </a:rPr>
              <a:t>Интерактив</a:t>
            </a:r>
            <a:r>
              <a:rPr lang="ru-RU" sz="3600" dirty="0" smtClean="0">
                <a:hlinkClick r:id="rId3"/>
              </a:rPr>
              <a:t> «Тест кровь»</a:t>
            </a:r>
            <a:endParaRPr lang="ru-RU" sz="36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395787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7085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/>
          <a:lstStyle/>
          <a:p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824536"/>
          </a:xfrm>
        </p:spPr>
        <p:txBody>
          <a:bodyPr/>
          <a:lstStyle/>
          <a:p>
            <a:r>
              <a:rPr lang="ru-RU" sz="3600" dirty="0" smtClean="0">
                <a:hlinkClick r:id="rId2"/>
              </a:rPr>
              <a:t>Вопрос №1</a:t>
            </a:r>
            <a:endParaRPr lang="ru-RU" sz="3600" dirty="0" smtClean="0"/>
          </a:p>
          <a:p>
            <a:r>
              <a:rPr lang="ru-RU" sz="3600" dirty="0" smtClean="0">
                <a:hlinkClick r:id="rId3"/>
              </a:rPr>
              <a:t>Вопрос №2</a:t>
            </a:r>
            <a:endParaRPr lang="ru-RU" sz="3600" dirty="0" smtClean="0"/>
          </a:p>
          <a:p>
            <a:r>
              <a:rPr lang="ru-RU" sz="3600" dirty="0" smtClean="0">
                <a:hlinkClick r:id="rId4"/>
              </a:rPr>
              <a:t>Вопрос №3</a:t>
            </a:r>
            <a:r>
              <a:rPr lang="ru-RU" sz="3600" dirty="0" smtClean="0"/>
              <a:t> </a:t>
            </a:r>
            <a:r>
              <a:rPr lang="ru-RU" sz="3200" dirty="0" smtClean="0"/>
              <a:t>(укажите какими цифрами обозначены тканевая жидкость и лимфа)</a:t>
            </a:r>
          </a:p>
          <a:p>
            <a:r>
              <a:rPr lang="ru-RU" sz="3600" dirty="0" smtClean="0"/>
              <a:t>Вопрос№4 </a:t>
            </a:r>
            <a:r>
              <a:rPr lang="ru-RU" sz="3200" dirty="0" smtClean="0"/>
              <a:t>(как называется постоянство внутренней среды организма?)</a:t>
            </a:r>
          </a:p>
          <a:p>
            <a:r>
              <a:rPr lang="ru-RU" sz="3600" dirty="0" smtClean="0">
                <a:hlinkClick r:id="rId5"/>
              </a:rPr>
              <a:t>Вопрос №5</a:t>
            </a:r>
            <a:r>
              <a:rPr lang="ru-RU" sz="3600" dirty="0" smtClean="0"/>
              <a:t> </a:t>
            </a:r>
            <a:r>
              <a:rPr lang="ru-RU" sz="3200" dirty="0" smtClean="0"/>
              <a:t>(какую функцию крови иллюстрирует этот рисунок?)</a:t>
            </a:r>
          </a:p>
          <a:p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7160367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2979712"/>
          </a:xfrm>
        </p:spPr>
        <p:txBody>
          <a:bodyPr/>
          <a:lstStyle/>
          <a:p>
            <a:pPr marL="109537" indent="0">
              <a:buNone/>
            </a:pPr>
            <a:r>
              <a:rPr lang="ru-RU" dirty="0" smtClean="0"/>
              <a:t>Ответы</a:t>
            </a:r>
          </a:p>
          <a:p>
            <a:pPr marL="623887" indent="-514350">
              <a:buFont typeface="+mj-lt"/>
              <a:buAutoNum type="arabicPeriod"/>
            </a:pPr>
            <a:r>
              <a:rPr lang="ru-RU" dirty="0" smtClean="0"/>
              <a:t>6-8</a:t>
            </a:r>
          </a:p>
          <a:p>
            <a:pPr marL="623887" indent="-514350">
              <a:buFont typeface="+mj-lt"/>
              <a:buAutoNum type="arabicPeriod"/>
            </a:pPr>
            <a:r>
              <a:rPr lang="ru-RU" dirty="0" err="1" smtClean="0"/>
              <a:t>Миоциты</a:t>
            </a:r>
            <a:endParaRPr lang="ru-RU" dirty="0" smtClean="0"/>
          </a:p>
          <a:p>
            <a:pPr marL="623887" indent="-514350">
              <a:buFont typeface="+mj-lt"/>
              <a:buAutoNum type="arabicPeriod"/>
            </a:pPr>
            <a:r>
              <a:rPr lang="ru-RU" dirty="0" smtClean="0"/>
              <a:t>7-8</a:t>
            </a:r>
          </a:p>
          <a:p>
            <a:pPr marL="623887" indent="-514350">
              <a:buFont typeface="+mj-lt"/>
              <a:buAutoNum type="arabicPeriod"/>
            </a:pPr>
            <a:r>
              <a:rPr lang="ru-RU" dirty="0" smtClean="0"/>
              <a:t>ГОМЕОСТАЗ</a:t>
            </a:r>
          </a:p>
          <a:p>
            <a:pPr marL="623887" indent="-514350">
              <a:buFont typeface="+mj-lt"/>
              <a:buAutoNum type="arabicPeriod"/>
            </a:pPr>
            <a:r>
              <a:rPr lang="ru-RU" dirty="0" smtClean="0"/>
              <a:t>Защитная функция (иммунитет)</a:t>
            </a:r>
          </a:p>
          <a:p>
            <a:pPr marL="623887" indent="-514350">
              <a:buFont typeface="+mj-lt"/>
              <a:buAutoNum type="arabicPeriod"/>
            </a:pPr>
            <a:endParaRPr lang="ru-RU" dirty="0" smtClean="0"/>
          </a:p>
          <a:p>
            <a:pPr marL="623887" indent="-514350">
              <a:buFont typeface="+mj-lt"/>
              <a:buAutoNum type="arabicPeriod"/>
            </a:pPr>
            <a:endParaRPr lang="ru-RU" dirty="0" smtClean="0"/>
          </a:p>
          <a:p>
            <a:pPr marL="109537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9789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http://www.biologycorner.com/anatomy/blood/2309_blood_45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332656"/>
            <a:ext cx="5072062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030" y="1052736"/>
            <a:ext cx="8568952" cy="231512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7300" dirty="0" smtClean="0">
                <a:solidFill>
                  <a:srgbClr val="FF0000"/>
                </a:solidFill>
              </a:rPr>
              <a:t>Кровь, носительница жизни</a:t>
            </a:r>
            <a:r>
              <a:rPr lang="ru-RU" sz="6700" dirty="0" smtClean="0">
                <a:solidFill>
                  <a:srgbClr val="FF0000"/>
                </a:solidFill>
              </a:rPr>
              <a:t>.</a:t>
            </a:r>
            <a:endParaRPr lang="ru-RU" sz="73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904293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hlinkClick r:id="rId4"/>
              </a:rPr>
              <a:t>ФУНКЦИИ КРОВИ ЧЕЛОВЕКА.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177958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023937"/>
          </a:xfrm>
        </p:spPr>
        <p:txBody>
          <a:bodyPr/>
          <a:lstStyle/>
          <a:p>
            <a:pPr algn="ctr" eaLnBrk="1" hangingPunct="1"/>
            <a:r>
              <a:rPr lang="ru-RU" altLang="ru-RU" sz="5600" b="1" dirty="0" smtClean="0">
                <a:solidFill>
                  <a:srgbClr val="C00000"/>
                </a:solidFill>
              </a:rPr>
              <a:t>ФАКТ: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8856984" cy="4248472"/>
          </a:xfrm>
        </p:spPr>
        <p:txBody>
          <a:bodyPr/>
          <a:lstStyle/>
          <a:p>
            <a:pPr marL="109537" indent="0" algn="ctr" eaLnBrk="1" hangingPunct="1">
              <a:buNone/>
            </a:pPr>
            <a:r>
              <a:rPr lang="ru-RU" alt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Если </a:t>
            </a:r>
            <a:r>
              <a:rPr lang="ru-RU" alt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 газы были просто растворены в плазме, она смогла бы переносить кислород приблизительно 0,2 мл на 100 мл и углекислый газ - о,3 мл на 100 мл.</a:t>
            </a:r>
          </a:p>
          <a:p>
            <a:pPr marL="109537" indent="0" algn="ctr" eaLnBrk="1" hangingPunct="1">
              <a:buNone/>
            </a:pPr>
            <a:r>
              <a:rPr lang="ru-RU" alt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известно, что она переносит </a:t>
            </a:r>
            <a:endParaRPr lang="ru-RU" alt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537" indent="0" algn="ctr" eaLnBrk="1" hangingPunct="1">
              <a:buNone/>
            </a:pPr>
            <a:r>
              <a:rPr lang="ru-RU" alt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ru-RU" alt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 кислорода и 60 мл углекислого газа на 100 мл </a:t>
            </a:r>
            <a:r>
              <a:rPr lang="ru-RU" alt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alt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18452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839</TotalTime>
  <Words>360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Форменные элементы крови, строение и функции эритроцитов.</vt:lpstr>
      <vt:lpstr>  Цель урока:</vt:lpstr>
      <vt:lpstr>План урока:</vt:lpstr>
      <vt:lpstr>Презентация PowerPoint</vt:lpstr>
      <vt:lpstr>Повторение</vt:lpstr>
      <vt:lpstr>ПОВТОРЕНИЕ</vt:lpstr>
      <vt:lpstr>Проверь себя…</vt:lpstr>
      <vt:lpstr> Кровь, носительница жизни.</vt:lpstr>
      <vt:lpstr>ФАКТ:</vt:lpstr>
      <vt:lpstr>Задача:</vt:lpstr>
      <vt:lpstr>Проблема урока:</vt:lpstr>
      <vt:lpstr>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Урок-конференция  « Кровь –носительница    жизни»</dc:title>
  <dc:creator>Admin</dc:creator>
  <cp:lastModifiedBy>Родители</cp:lastModifiedBy>
  <cp:revision>63</cp:revision>
  <dcterms:created xsi:type="dcterms:W3CDTF">2011-12-02T10:06:08Z</dcterms:created>
  <dcterms:modified xsi:type="dcterms:W3CDTF">2013-11-23T21:14:11Z</dcterms:modified>
</cp:coreProperties>
</file>