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46" r:id="rId3"/>
    <p:sldMasterId id="2147483760" r:id="rId4"/>
    <p:sldMasterId id="2147483772" r:id="rId5"/>
    <p:sldMasterId id="2147483784" r:id="rId6"/>
  </p:sldMasterIdLst>
  <p:sldIdLst>
    <p:sldId id="256" r:id="rId7"/>
    <p:sldId id="257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75" r:id="rId16"/>
    <p:sldId id="266" r:id="rId17"/>
    <p:sldId id="258" r:id="rId18"/>
    <p:sldId id="269" r:id="rId19"/>
    <p:sldId id="268" r:id="rId20"/>
    <p:sldId id="270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3BCDE48-D01D-4EC3-8C60-78A2994E04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516D05-A6F7-4FE3-BE2A-185C1E56C2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http://www.optilex.ru/img/glaz/gipermetrop.gif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http://www.optilex.ru/img/glaz/miopiya.gi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2571767"/>
          </a:xfrm>
        </p:spPr>
        <p:txBody>
          <a:bodyPr>
            <a:normAutofit/>
          </a:bodyPr>
          <a:lstStyle/>
          <a:p>
            <a:r>
              <a:rPr lang="ru-RU" dirty="0" smtClean="0"/>
              <a:t>Тема урока: Анализаторы. Строение и функции зрительного анализатора.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928934"/>
            <a:ext cx="5791200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85728"/>
            <a:ext cx="457203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500702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1.Глаза  2.Проводник( нервы) 3.Зрительная зона коры больших полушарий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Вспомогательный аппарат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000240"/>
            <a:ext cx="52578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5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57495"/>
            <a:ext cx="8229600" cy="3451229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b="1" dirty="0">
                <a:solidFill>
                  <a:srgbClr val="FFFF00"/>
                </a:solidFill>
              </a:rPr>
              <a:t>Палочки</a:t>
            </a:r>
            <a:r>
              <a:rPr lang="ru-RU" dirty="0"/>
              <a:t> – рецепторы</a:t>
            </a:r>
            <a:r>
              <a:rPr lang="ru-RU" dirty="0" smtClean="0"/>
              <a:t>,</a:t>
            </a:r>
          </a:p>
          <a:p>
            <a:pPr algn="r" eaLnBrk="1" hangingPunct="1">
              <a:defRPr/>
            </a:pPr>
            <a:r>
              <a:rPr lang="ru-RU" dirty="0" smtClean="0"/>
              <a:t> </a:t>
            </a:r>
            <a:r>
              <a:rPr lang="ru-RU" dirty="0"/>
              <a:t>воспринимающие черно – </a:t>
            </a:r>
            <a:r>
              <a:rPr lang="ru-RU" dirty="0" smtClean="0"/>
              <a:t>белое</a:t>
            </a:r>
          </a:p>
          <a:p>
            <a:pPr algn="r" eaLnBrk="1" hangingPunct="1">
              <a:defRPr/>
            </a:pPr>
            <a:r>
              <a:rPr lang="ru-RU" dirty="0" smtClean="0"/>
              <a:t> </a:t>
            </a:r>
            <a:r>
              <a:rPr lang="ru-RU" dirty="0"/>
              <a:t>изображение -120 млн.</a:t>
            </a:r>
          </a:p>
          <a:p>
            <a:pPr algn="r" eaLnBrk="1" hangingPunct="1">
              <a:defRPr/>
            </a:pPr>
            <a:r>
              <a:rPr lang="ru-RU" b="1" dirty="0">
                <a:solidFill>
                  <a:srgbClr val="FFFF00"/>
                </a:solidFill>
              </a:rPr>
              <a:t>Колбочки</a:t>
            </a:r>
            <a:r>
              <a:rPr lang="ru-RU" dirty="0"/>
              <a:t> – рецепторы</a:t>
            </a:r>
            <a:r>
              <a:rPr lang="ru-RU" dirty="0" smtClean="0"/>
              <a:t>,</a:t>
            </a:r>
          </a:p>
          <a:p>
            <a:pPr algn="r" eaLnBrk="1" hangingPunct="1">
              <a:defRPr/>
            </a:pPr>
            <a:r>
              <a:rPr lang="ru-RU" dirty="0" smtClean="0"/>
              <a:t> </a:t>
            </a:r>
            <a:r>
              <a:rPr lang="ru-RU" dirty="0"/>
              <a:t>различающие синий, зеленый </a:t>
            </a:r>
            <a:endParaRPr lang="ru-RU" dirty="0" smtClean="0"/>
          </a:p>
          <a:p>
            <a:pPr algn="r" eaLnBrk="1" hangingPunct="1">
              <a:defRPr/>
            </a:pPr>
            <a:r>
              <a:rPr lang="ru-RU" dirty="0" smtClean="0"/>
              <a:t>и </a:t>
            </a:r>
            <a:r>
              <a:rPr lang="ru-RU" dirty="0"/>
              <a:t>красный цвета(7 </a:t>
            </a:r>
            <a:r>
              <a:rPr lang="ru-RU" dirty="0" err="1"/>
              <a:t>млн</a:t>
            </a:r>
            <a:r>
              <a:rPr lang="ru-RU" dirty="0" smtClean="0"/>
              <a:t>).</a:t>
            </a:r>
          </a:p>
          <a:p>
            <a:pPr algn="r" eaLnBrk="1" hangingPunct="1">
              <a:defRPr/>
            </a:pPr>
            <a:r>
              <a:rPr lang="ru-RU" dirty="0" smtClean="0"/>
              <a:t> </a:t>
            </a:r>
            <a:r>
              <a:rPr lang="ru-RU" dirty="0"/>
              <a:t>Все остальные цвета – смешанные.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2439982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4000" b="1" dirty="0">
                <a:solidFill>
                  <a:srgbClr val="FF66CC"/>
                </a:solidFill>
              </a:rPr>
              <a:t/>
            </a:r>
            <a:br>
              <a:rPr lang="ru-RU" sz="4000" b="1" dirty="0">
                <a:solidFill>
                  <a:srgbClr val="FF66CC"/>
                </a:solidFill>
              </a:rPr>
            </a:br>
            <a:r>
              <a:rPr lang="ru-RU" sz="4000" b="1" dirty="0">
                <a:solidFill>
                  <a:srgbClr val="FF66CC"/>
                </a:solidFill>
              </a:rPr>
              <a:t/>
            </a:r>
            <a:br>
              <a:rPr lang="ru-RU" sz="4000" b="1" dirty="0">
                <a:solidFill>
                  <a:srgbClr val="FF66CC"/>
                </a:solidFill>
              </a:rPr>
            </a:br>
            <a:r>
              <a:rPr lang="ru-RU" sz="4000" b="1" dirty="0" smtClean="0">
                <a:solidFill>
                  <a:srgbClr val="FF66CC"/>
                </a:solidFill>
              </a:rPr>
              <a:t/>
            </a:r>
            <a:br>
              <a:rPr lang="ru-RU" sz="4000" b="1" dirty="0" smtClean="0">
                <a:solidFill>
                  <a:srgbClr val="FF66CC"/>
                </a:solidFill>
              </a:rPr>
            </a:br>
            <a:r>
              <a:rPr lang="ru-RU" sz="4000" b="1" dirty="0" smtClean="0">
                <a:solidFill>
                  <a:srgbClr val="FF66CC"/>
                </a:solidFill>
              </a:rPr>
              <a:t>Сетчатка</a:t>
            </a:r>
            <a:br>
              <a:rPr lang="ru-RU" sz="4000" b="1" dirty="0" smtClean="0">
                <a:solidFill>
                  <a:srgbClr val="FF66CC"/>
                </a:solidFill>
              </a:rPr>
            </a:br>
            <a:r>
              <a:rPr lang="ru-RU" sz="4000" b="1" dirty="0" smtClean="0">
                <a:solidFill>
                  <a:srgbClr val="FF66CC"/>
                </a:solidFill>
              </a:rPr>
              <a:t> </a:t>
            </a:r>
            <a:r>
              <a:rPr lang="ru-RU" sz="4000" dirty="0" smtClean="0"/>
              <a:t>(0,15 – 0,20 мм)</a:t>
            </a:r>
            <a:r>
              <a:rPr lang="ru-RU" sz="4800" b="1" dirty="0" smtClean="0">
                <a:solidFill>
                  <a:srgbClr val="FF66CC"/>
                </a:solidFill>
              </a:rPr>
              <a:t> </a:t>
            </a:r>
            <a:r>
              <a:rPr lang="ru-RU" sz="4000" b="1" dirty="0">
                <a:solidFill>
                  <a:srgbClr val="FF66CC"/>
                </a:solidFill>
              </a:rPr>
              <a:t/>
            </a:r>
            <a:br>
              <a:rPr lang="ru-RU" sz="4000" b="1" dirty="0">
                <a:solidFill>
                  <a:srgbClr val="FF66CC"/>
                </a:solidFill>
              </a:rPr>
            </a:br>
            <a:r>
              <a:rPr lang="ru-RU" sz="3200" dirty="0"/>
              <a:t>внутренняя оболочка глаза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состоящая из фоторецепторов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/>
              <a:t>палочек и колбочек.</a:t>
            </a:r>
            <a:endParaRPr lang="ru-RU" sz="40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3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3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30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30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  <p:bldP spid="46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>
                <a:solidFill>
                  <a:srgbClr val="FF66CC"/>
                </a:solidFill>
              </a:rPr>
              <a:t>Глазное дно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7129463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FF"/>
                </a:solidFill>
                <a:latin typeface="Garamond" pitchFamily="18" charset="0"/>
              </a:rPr>
              <a:t>Механизм работы оптической системы глаза.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4343400" cy="51054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ru-RU" sz="2800" dirty="0">
                <a:solidFill>
                  <a:srgbClr val="003366"/>
                </a:solidFill>
                <a:latin typeface="Arial Black" pitchFamily="34" charset="0"/>
              </a:rPr>
              <a:t>    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</a:rPr>
              <a:t>Отраженные от предмета лучи света проходят через оптическую систему глаза и создают обратное и уменьшенное изображение на сетчатке 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003366"/>
                </a:solidFill>
                <a:latin typeface="Garamond" pitchFamily="18" charset="0"/>
                <a:cs typeface="Times New Roman" pitchFamily="18" charset="0"/>
              </a:rPr>
              <a:t>    (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</a:rPr>
              <a:t>мозг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</a:rPr>
              <a:t>переворачивает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  <a:cs typeface="Times New Roman" pitchFamily="18" charset="0"/>
              </a:rPr>
              <a:t>» 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</a:rPr>
              <a:t>обратное изображение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</a:rPr>
              <a:t>и оно воспринимается как прямое</a:t>
            </a:r>
            <a:r>
              <a:rPr lang="ru-RU" sz="2400" b="1" dirty="0">
                <a:solidFill>
                  <a:srgbClr val="003366"/>
                </a:solidFill>
                <a:latin typeface="Garamond" pitchFamily="18" charset="0"/>
                <a:cs typeface="Times New Roman" pitchFamily="18" charset="0"/>
              </a:rPr>
              <a:t>).</a:t>
            </a:r>
            <a:r>
              <a:rPr lang="ru-RU" sz="2400" b="1" dirty="0">
                <a:solidFill>
                  <a:srgbClr val="B3D34D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365" name="Picture 5" descr="Как мы видим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628775"/>
            <a:ext cx="4484687" cy="2940050"/>
          </a:xfrm>
          <a:noFill/>
          <a:ln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5148263" y="5013325"/>
            <a:ext cx="33242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FFFF"/>
                </a:solidFill>
                <a:latin typeface="Garamond" pitchFamily="18" charset="0"/>
              </a:rPr>
              <a:t>D = +59</a:t>
            </a:r>
            <a:r>
              <a:rPr lang="ru-RU" sz="4400" b="1">
                <a:solidFill>
                  <a:srgbClr val="FFFFFF"/>
                </a:solidFill>
                <a:latin typeface="Garamond" pitchFamily="18" charset="0"/>
              </a:rPr>
              <a:t>дптр</a:t>
            </a:r>
          </a:p>
          <a:p>
            <a:r>
              <a:rPr lang="en-US" sz="4400" b="1">
                <a:solidFill>
                  <a:srgbClr val="FFFFFF"/>
                </a:solidFill>
                <a:latin typeface="Garamond" pitchFamily="18" charset="0"/>
              </a:rPr>
              <a:t>F = 17 </a:t>
            </a:r>
            <a:r>
              <a:rPr lang="ru-RU" sz="4400" b="1">
                <a:solidFill>
                  <a:srgbClr val="FFFFFF"/>
                </a:solidFill>
                <a:latin typeface="Garamond" pitchFamily="18" charset="0"/>
              </a:rPr>
              <a:t>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/>
      <p:bldP spid="153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ru-RU" sz="3600" b="1">
                <a:solidFill>
                  <a:srgbClr val="FFFFFF"/>
                </a:solidFill>
                <a:latin typeface="Garamond" pitchFamily="18" charset="0"/>
              </a:rPr>
              <a:t>Зрение и оптическая система глаза.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028825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42900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1514" name="Picture 10" descr="blizorukost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9124" y="3000372"/>
            <a:ext cx="4714876" cy="2214578"/>
          </a:xfrm>
          <a:noFill/>
          <a:ln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342900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1515" name="Picture 11" descr="http://www.optilex.ru/img/glaz/miopiya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000892" y="5286388"/>
            <a:ext cx="1905000" cy="912813"/>
          </a:xfrm>
          <a:prstGeom prst="rect">
            <a:avLst/>
          </a:prstGeom>
          <a:noFill/>
        </p:spPr>
      </p:pic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2028825" y="2224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1517" name="Picture 13" descr="dalnozorko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4714876" cy="2357454"/>
          </a:xfrm>
          <a:prstGeom prst="rect">
            <a:avLst/>
          </a:prstGeom>
          <a:noFill/>
        </p:spPr>
      </p:pic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429000" y="2881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1519" name="Picture 15" descr="http://www.optilex.ru/img/glaz/gipermetrop.gif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4000504"/>
            <a:ext cx="1981200" cy="949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57166"/>
            <a:ext cx="8229600" cy="4643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Домашнее задание:стр.73-75 </a:t>
            </a:r>
            <a:r>
              <a:rPr lang="ru-RU" dirty="0" err="1" smtClean="0"/>
              <a:t>пересказ;зарисовать</a:t>
            </a:r>
            <a:r>
              <a:rPr lang="ru-RU" dirty="0" smtClean="0"/>
              <a:t> строение глаза на стр. 73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429156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71546"/>
            <a:ext cx="7543606" cy="35719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Части анализатора: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-рецептор;</a:t>
            </a:r>
            <a:br>
              <a:rPr lang="ru-RU" dirty="0" smtClean="0"/>
            </a:br>
            <a:r>
              <a:rPr lang="ru-RU" dirty="0" smtClean="0"/>
              <a:t>-проводник;</a:t>
            </a:r>
            <a:br>
              <a:rPr lang="ru-RU" dirty="0" smtClean="0"/>
            </a:br>
            <a:r>
              <a:rPr lang="ru-RU" dirty="0" smtClean="0"/>
              <a:t>-центр коры полушарий головного мозга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14327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071546"/>
            <a:ext cx="46434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357290" y="533400"/>
            <a:ext cx="7153294" cy="609584"/>
          </a:xfrm>
        </p:spPr>
        <p:txBody>
          <a:bodyPr/>
          <a:lstStyle/>
          <a:p>
            <a:pPr algn="ctr"/>
            <a:r>
              <a:rPr lang="ru-RU" dirty="0" smtClean="0"/>
              <a:t>Эволюция органа зрения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28614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857232"/>
            <a:ext cx="41434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35758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5724" y="1214422"/>
            <a:ext cx="346235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4291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Galaxy\Desktop\тоже биология\1280496450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328614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Galaxy\Desktop\тоже биология\61165042_1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071546"/>
            <a:ext cx="5286380" cy="527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357585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Galaxy\Desktop\тоже биология\1267427380_f3272de9ed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84200"/>
            <a:ext cx="5214974" cy="568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alaxy\Desktop\тоже биология\250px-Auge_evolution_ey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7500989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105</Words>
  <Application>Microsoft Office PowerPoint</Application>
  <PresentationFormat>Экран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Аспект</vt:lpstr>
      <vt:lpstr>Бумажная</vt:lpstr>
      <vt:lpstr>Апекс</vt:lpstr>
      <vt:lpstr>Изящная</vt:lpstr>
      <vt:lpstr>1_Изящная</vt:lpstr>
      <vt:lpstr>1_Аспект</vt:lpstr>
      <vt:lpstr>Тема урока: Анализаторы. Строение и функции зрительного анализатора.</vt:lpstr>
      <vt:lpstr>     Части анализатора:  -рецептор; -проводник; -центр коры полушарий головного мозга</vt:lpstr>
      <vt:lpstr>Эволюция органа зрения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Вспомогательный аппарат</vt:lpstr>
      <vt:lpstr>Слайд 12</vt:lpstr>
      <vt:lpstr>   Сетчатка  (0,15 – 0,20 мм)  внутренняя оболочка глаза,  состоящая из фоторецепторов:  палочек и колбочек.</vt:lpstr>
      <vt:lpstr>Глазное дно</vt:lpstr>
      <vt:lpstr>Механизм работы оптической системы глаза.</vt:lpstr>
      <vt:lpstr>Зрение и оптическая система глаза.</vt:lpstr>
      <vt:lpstr>  Домашнее задание:стр.73-75 пересказ;зарисовать строение глаза на стр. 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Анализаторы. Строение и функции зрительного анализатора.</dc:title>
  <dc:creator>Galaxy</dc:creator>
  <cp:lastModifiedBy>Прелесть</cp:lastModifiedBy>
  <cp:revision>13</cp:revision>
  <dcterms:created xsi:type="dcterms:W3CDTF">2010-11-14T14:12:39Z</dcterms:created>
  <dcterms:modified xsi:type="dcterms:W3CDTF">2013-12-03T16:50:26Z</dcterms:modified>
</cp:coreProperties>
</file>