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0" r:id="rId4"/>
    <p:sldId id="331" r:id="rId5"/>
    <p:sldId id="308" r:id="rId6"/>
    <p:sldId id="309" r:id="rId7"/>
    <p:sldId id="333" r:id="rId8"/>
    <p:sldId id="282" r:id="rId9"/>
    <p:sldId id="280" r:id="rId10"/>
    <p:sldId id="310" r:id="rId11"/>
    <p:sldId id="330" r:id="rId12"/>
    <p:sldId id="329" r:id="rId13"/>
    <p:sldId id="287" r:id="rId14"/>
    <p:sldId id="293" r:id="rId15"/>
    <p:sldId id="294" r:id="rId16"/>
    <p:sldId id="284" r:id="rId17"/>
    <p:sldId id="295" r:id="rId18"/>
    <p:sldId id="263" r:id="rId19"/>
    <p:sldId id="286" r:id="rId20"/>
    <p:sldId id="311" r:id="rId21"/>
    <p:sldId id="266" r:id="rId22"/>
    <p:sldId id="268" r:id="rId23"/>
    <p:sldId id="312" r:id="rId24"/>
    <p:sldId id="314" r:id="rId25"/>
    <p:sldId id="315" r:id="rId26"/>
    <p:sldId id="304" r:id="rId27"/>
    <p:sldId id="305" r:id="rId28"/>
    <p:sldId id="318" r:id="rId29"/>
    <p:sldId id="277" r:id="rId30"/>
    <p:sldId id="316" r:id="rId31"/>
    <p:sldId id="301" r:id="rId32"/>
    <p:sldId id="303" r:id="rId33"/>
    <p:sldId id="298" r:id="rId34"/>
    <p:sldId id="300" r:id="rId35"/>
    <p:sldId id="299" r:id="rId36"/>
    <p:sldId id="319" r:id="rId37"/>
    <p:sldId id="334" r:id="rId38"/>
    <p:sldId id="335" r:id="rId39"/>
    <p:sldId id="321" r:id="rId40"/>
    <p:sldId id="322" r:id="rId41"/>
    <p:sldId id="338" r:id="rId42"/>
    <p:sldId id="337" r:id="rId43"/>
    <p:sldId id="332" r:id="rId44"/>
    <p:sldId id="267" r:id="rId45"/>
    <p:sldId id="307" r:id="rId46"/>
    <p:sldId id="320" r:id="rId47"/>
    <p:sldId id="273" r:id="rId48"/>
  </p:sldIdLst>
  <p:sldSz cx="9144000" cy="6858000" type="screen4x3"/>
  <p:notesSz cx="6742113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233" autoAdjust="0"/>
    <p:restoredTop sz="94660"/>
  </p:normalViewPr>
  <p:slideViewPr>
    <p:cSldViewPr>
      <p:cViewPr varScale="1">
        <p:scale>
          <a:sx n="107" d="100"/>
          <a:sy n="107" d="100"/>
        </p:scale>
        <p:origin x="-10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99930-8206-470D-9ADB-BB595D1606C1}" type="datetimeFigureOut">
              <a:rPr lang="ru-RU"/>
              <a:pPr>
                <a:defRPr/>
              </a:pPr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9D7E2-8936-408B-9025-F40D801385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77085-AD28-40B3-B08A-3A6976A6954F}" type="datetimeFigureOut">
              <a:rPr lang="ru-RU"/>
              <a:pPr>
                <a:defRPr/>
              </a:pPr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A2E7F-0121-4A24-BDC8-427D719E46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2417C-8976-450B-8B21-718588795049}" type="datetimeFigureOut">
              <a:rPr lang="ru-RU"/>
              <a:pPr>
                <a:defRPr/>
              </a:pPr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169D6-16DD-4D16-AE54-D787F7C1D7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D62E9-05D3-44E4-B90C-D725341368C8}" type="datetimeFigureOut">
              <a:rPr lang="ru-RU"/>
              <a:pPr>
                <a:defRPr/>
              </a:pPr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37943-DF3E-4BF2-8BB5-095F1688FE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89FE5-ED6D-436B-8887-29E4C6D8DD00}" type="datetimeFigureOut">
              <a:rPr lang="ru-RU"/>
              <a:pPr>
                <a:defRPr/>
              </a:pPr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9D3DB-EE33-4E5C-AA65-5E1A8FFE46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D975D-7694-4CFC-A23C-56478C2371B6}" type="datetimeFigureOut">
              <a:rPr lang="ru-RU"/>
              <a:pPr>
                <a:defRPr/>
              </a:pPr>
              <a:t>12.02.2015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FB86F-3306-46CB-9D32-38388BD68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74B3F-A660-4538-A753-52FC8E6DD7F8}" type="datetimeFigureOut">
              <a:rPr lang="ru-RU"/>
              <a:pPr>
                <a:defRPr/>
              </a:pPr>
              <a:t>12.02.2015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78628-E0EC-49DA-91F9-DA7F5A55FF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14238-80F4-411A-9A0D-813DD276CD36}" type="datetimeFigureOut">
              <a:rPr lang="ru-RU"/>
              <a:pPr>
                <a:defRPr/>
              </a:pPr>
              <a:t>12.02.2015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49EBD-F097-42CB-A8EF-7306E678FE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0FBEF-8807-42EB-8BCD-CB8EABC2F84C}" type="datetimeFigureOut">
              <a:rPr lang="ru-RU"/>
              <a:pPr>
                <a:defRPr/>
              </a:pPr>
              <a:t>12.02.2015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9A18B-D77A-4474-9FB7-C821A29EE7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77A39-3BE5-4DDF-9390-874D9A6351A6}" type="datetimeFigureOut">
              <a:rPr lang="ru-RU"/>
              <a:pPr>
                <a:defRPr/>
              </a:pPr>
              <a:t>12.02.2015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A4111-F676-459A-B3F7-0FC1D6A60B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8DABB-AEB4-4A9B-89F1-8BED750661BF}" type="datetimeFigureOut">
              <a:rPr lang="ru-RU"/>
              <a:pPr>
                <a:defRPr/>
              </a:pPr>
              <a:t>12.02.2015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43E33-7048-4AF4-A516-3C39D69B95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CD1F4E-AFFA-427E-AC5F-E78903760607}" type="datetimeFigureOut">
              <a:rPr lang="ru-RU"/>
              <a:pPr>
                <a:defRPr/>
              </a:pPr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77D7E8-445A-4945-BF06-EA1231A4C6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pobeda-mo.ru/sources/4.html" TargetMode="External"/><Relationship Id="rId2" Type="http://schemas.openxmlformats.org/officeDocument/2006/relationships/hyperlink" Target="http://pobeda-mo.ru/sources/3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obeda-mo.ru/sources/7.html" TargetMode="Externa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836613"/>
            <a:ext cx="8640763" cy="25923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Презентация по теме: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6700" b="1" dirty="0" smtClean="0">
                <a:solidFill>
                  <a:srgbClr val="C00000"/>
                </a:solidFill>
              </a:rPr>
              <a:t>«Подвиг </a:t>
            </a:r>
            <a:br>
              <a:rPr lang="ru-RU" sz="6700" b="1" dirty="0" smtClean="0">
                <a:solidFill>
                  <a:srgbClr val="C00000"/>
                </a:solidFill>
              </a:rPr>
            </a:br>
            <a:r>
              <a:rPr lang="ru-RU" sz="6700" b="1" dirty="0" smtClean="0">
                <a:solidFill>
                  <a:srgbClr val="C00000"/>
                </a:solidFill>
              </a:rPr>
              <a:t>Подольских  курсантов»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825" y="5013325"/>
            <a:ext cx="8678863" cy="1584325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4200" dirty="0" smtClean="0">
                <a:solidFill>
                  <a:srgbClr val="898989"/>
                </a:solidFill>
              </a:rPr>
              <a:t>Подготовлена учителем начальных классов ГБОУ СОШ №654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4200" dirty="0" err="1" smtClean="0">
                <a:solidFill>
                  <a:srgbClr val="898989"/>
                </a:solidFill>
              </a:rPr>
              <a:t>Сынгур</a:t>
            </a:r>
            <a:r>
              <a:rPr lang="ru-RU" sz="4200" dirty="0" smtClean="0">
                <a:solidFill>
                  <a:srgbClr val="898989"/>
                </a:solidFill>
              </a:rPr>
              <a:t> Е.Н.			</a:t>
            </a:r>
            <a:endParaRPr lang="ru-RU" sz="4200" i="1" dirty="0" smtClean="0">
              <a:solidFill>
                <a:srgbClr val="C000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4200" i="1" dirty="0" smtClean="0">
                <a:solidFill>
                  <a:srgbClr val="C00000"/>
                </a:solidFill>
              </a:rPr>
              <a:t>	</a:t>
            </a:r>
            <a:r>
              <a:rPr lang="ru-RU" sz="3000" i="1" dirty="0" smtClean="0">
                <a:solidFill>
                  <a:srgbClr val="C00000"/>
                </a:solidFill>
              </a:rPr>
              <a:t>		</a:t>
            </a:r>
            <a:endParaRPr lang="en-US" sz="3000" i="1" dirty="0" smtClean="0">
              <a:solidFill>
                <a:srgbClr val="C000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3000" dirty="0" smtClean="0">
              <a:solidFill>
                <a:srgbClr val="898989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3000" dirty="0" smtClean="0">
                <a:solidFill>
                  <a:schemeClr val="tx1"/>
                </a:solidFill>
              </a:rPr>
              <a:t> </a:t>
            </a:r>
            <a:endParaRPr lang="ru-RU" sz="30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576262"/>
          </a:xfrm>
        </p:spPr>
        <p:txBody>
          <a:bodyPr/>
          <a:lstStyle/>
          <a:p>
            <a:r>
              <a:rPr lang="ru-RU" sz="3200" b="1" smtClean="0">
                <a:solidFill>
                  <a:srgbClr val="FF0000"/>
                </a:solidFill>
              </a:rPr>
              <a:t>Памятник Подольским курсантам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457200" y="836613"/>
            <a:ext cx="8507413" cy="5905500"/>
          </a:xfrm>
        </p:spPr>
        <p:txBody>
          <a:bodyPr/>
          <a:lstStyle/>
          <a:p>
            <a:r>
              <a:rPr lang="ru-RU" smtClean="0"/>
              <a:t>Воздвигнут </a:t>
            </a:r>
            <a:r>
              <a:rPr lang="ru-RU" smtClean="0">
                <a:solidFill>
                  <a:srgbClr val="FF0000"/>
                </a:solidFill>
              </a:rPr>
              <a:t>7 мая 1975 года</a:t>
            </a:r>
            <a:r>
              <a:rPr lang="ru-RU" smtClean="0"/>
              <a:t>.</a:t>
            </a:r>
          </a:p>
          <a:p>
            <a:r>
              <a:rPr lang="ru-RU" smtClean="0"/>
              <a:t>Авторы памятника: художник  </a:t>
            </a:r>
            <a:r>
              <a:rPr lang="ru-RU" smtClean="0">
                <a:solidFill>
                  <a:srgbClr val="FF0000"/>
                </a:solidFill>
              </a:rPr>
              <a:t>Ю.Л.Рычков</a:t>
            </a:r>
            <a:r>
              <a:rPr lang="ru-RU" smtClean="0"/>
              <a:t>;</a:t>
            </a:r>
          </a:p>
          <a:p>
            <a:pPr>
              <a:buFont typeface="Arial" charset="0"/>
              <a:buNone/>
            </a:pPr>
            <a:r>
              <a:rPr lang="ru-RU" smtClean="0"/>
              <a:t>		скульпторы  </a:t>
            </a:r>
            <a:r>
              <a:rPr lang="ru-RU" smtClean="0">
                <a:solidFill>
                  <a:srgbClr val="FF0000"/>
                </a:solidFill>
              </a:rPr>
              <a:t>А.Н.Новиков</a:t>
            </a:r>
            <a:r>
              <a:rPr lang="ru-RU" smtClean="0"/>
              <a:t>, </a:t>
            </a:r>
            <a:r>
              <a:rPr lang="ru-RU" smtClean="0">
                <a:solidFill>
                  <a:srgbClr val="FF0000"/>
                </a:solidFill>
              </a:rPr>
              <a:t>А.Г.Мямлин</a:t>
            </a:r>
            <a:r>
              <a:rPr lang="ru-RU" smtClean="0"/>
              <a:t>;</a:t>
            </a:r>
          </a:p>
          <a:p>
            <a:pPr>
              <a:buFont typeface="Arial" charset="0"/>
              <a:buNone/>
            </a:pPr>
            <a:r>
              <a:rPr lang="ru-RU" smtClean="0"/>
              <a:t>		архитекторы  </a:t>
            </a:r>
            <a:r>
              <a:rPr lang="ru-RU" smtClean="0">
                <a:solidFill>
                  <a:srgbClr val="FF0000"/>
                </a:solidFill>
              </a:rPr>
              <a:t>Л.П.Земсков</a:t>
            </a:r>
            <a:r>
              <a:rPr lang="ru-RU" smtClean="0"/>
              <a:t>, </a:t>
            </a:r>
            <a:r>
              <a:rPr lang="ru-RU" smtClean="0">
                <a:solidFill>
                  <a:srgbClr val="FF0000"/>
                </a:solidFill>
              </a:rPr>
              <a:t>Л.А.Скроб</a:t>
            </a:r>
            <a:r>
              <a:rPr lang="ru-RU" smtClean="0"/>
              <a:t>.</a:t>
            </a:r>
          </a:p>
          <a:p>
            <a:pPr>
              <a:buFont typeface="Arial" charset="0"/>
              <a:buNone/>
            </a:pPr>
            <a:r>
              <a:rPr lang="ru-RU" u="sng" smtClean="0"/>
              <a:t>На переднем плане </a:t>
            </a:r>
            <a:r>
              <a:rPr lang="ru-RU" smtClean="0"/>
              <a:t>– идущие в атаку курсанты – </a:t>
            </a:r>
            <a:r>
              <a:rPr lang="ru-RU" smtClean="0">
                <a:solidFill>
                  <a:srgbClr val="FF0000"/>
                </a:solidFill>
              </a:rPr>
              <a:t>три богатыря </a:t>
            </a:r>
            <a:r>
              <a:rPr lang="ru-RU" smtClean="0"/>
              <a:t>символизируют и </a:t>
            </a:r>
            <a:r>
              <a:rPr lang="ru-RU" smtClean="0">
                <a:solidFill>
                  <a:srgbClr val="FF0000"/>
                </a:solidFill>
              </a:rPr>
              <a:t>три рубежа </a:t>
            </a:r>
            <a:r>
              <a:rPr lang="ru-RU" smtClean="0"/>
              <a:t>обороны. </a:t>
            </a:r>
          </a:p>
          <a:p>
            <a:pPr>
              <a:buFont typeface="Arial" charset="0"/>
              <a:buNone/>
            </a:pPr>
            <a:r>
              <a:rPr lang="ru-RU" smtClean="0"/>
              <a:t>Фигуры обращены лицами к Варшавскому шоссе, по которому уходили в бессмертье.</a:t>
            </a:r>
          </a:p>
          <a:p>
            <a:pPr>
              <a:buFont typeface="Arial" charset="0"/>
              <a:buNone/>
            </a:pPr>
            <a:r>
              <a:rPr lang="ru-RU" u="sng" smtClean="0"/>
              <a:t>На задней плоскости </a:t>
            </a:r>
            <a:r>
              <a:rPr lang="ru-RU" smtClean="0"/>
              <a:t>– карта боевых действий.</a:t>
            </a:r>
          </a:p>
          <a:p>
            <a:pPr>
              <a:buFont typeface="Arial" charset="0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Для сайта поход Подольск\IMG_264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75" y="285750"/>
            <a:ext cx="7929563" cy="635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serq\Desktop\Конкурс Отечество\Фото\фото2010\Фото292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187450" y="836613"/>
            <a:ext cx="6862763" cy="51450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:\Для сайта поход Подольск\Фото292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8888" y="188913"/>
            <a:ext cx="6742112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Прямоугольник 3"/>
          <p:cNvSpPr>
            <a:spLocks noChangeArrowheads="1"/>
          </p:cNvSpPr>
          <p:nvPr/>
        </p:nvSpPr>
        <p:spPr bwMode="auto">
          <a:xfrm>
            <a:off x="323850" y="4868863"/>
            <a:ext cx="856932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	</a:t>
            </a:r>
          </a:p>
          <a:p>
            <a:r>
              <a:rPr lang="ru-RU"/>
              <a:t>	</a:t>
            </a:r>
            <a:r>
              <a:rPr lang="ru-RU">
                <a:solidFill>
                  <a:srgbClr val="FF0000"/>
                </a:solidFill>
              </a:rPr>
              <a:t>Центральный архив Министерства обороны</a:t>
            </a:r>
            <a:r>
              <a:rPr lang="ru-RU"/>
              <a:t>, где хранятся картотеки, приказы, карты боевых действий, доклады. </a:t>
            </a:r>
          </a:p>
          <a:p>
            <a:r>
              <a:rPr lang="ru-RU"/>
              <a:t>	</a:t>
            </a:r>
            <a:r>
              <a:rPr lang="ru-RU">
                <a:solidFill>
                  <a:srgbClr val="FF0000"/>
                </a:solidFill>
              </a:rPr>
              <a:t>400 тонн </a:t>
            </a:r>
            <a:r>
              <a:rPr lang="ru-RU"/>
              <a:t>фронтовых документов. </a:t>
            </a:r>
          </a:p>
          <a:p>
            <a:r>
              <a:rPr lang="ru-RU"/>
              <a:t>	Раньше здесь было артиллеристское училище – то самое, откуда вышли легендарные </a:t>
            </a:r>
            <a:r>
              <a:rPr lang="ru-RU" u="sng">
                <a:solidFill>
                  <a:srgbClr val="FF0000"/>
                </a:solidFill>
              </a:rPr>
              <a:t>подольские курсанты</a:t>
            </a:r>
            <a:r>
              <a:rPr lang="ru-RU"/>
              <a:t>, оборонявшие Москву.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142875" y="357188"/>
            <a:ext cx="5000625" cy="583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800" b="1">
                <a:latin typeface="Times New Roman" pitchFamily="18" charset="0"/>
                <a:cs typeface="Times New Roman" pitchFamily="18" charset="0"/>
              </a:rPr>
              <a:t>	Подольское артиллерийское училище (ПАУ) образовано в 1939 году. </a:t>
            </a:r>
          </a:p>
          <a:p>
            <a:pPr eaLnBrk="0" hangingPunct="0"/>
            <a:r>
              <a:rPr lang="ru-RU" sz="2800" b="1">
                <a:latin typeface="Times New Roman" pitchFamily="18" charset="0"/>
                <a:cs typeface="Times New Roman" pitchFamily="18" charset="0"/>
              </a:rPr>
              <a:t>	Начальником училища был полковник Георгий Иванович Балашов. </a:t>
            </a:r>
          </a:p>
          <a:p>
            <a:pPr eaLnBrk="0" hangingPunct="0"/>
            <a:r>
              <a:rPr lang="ru-RU" sz="2800" b="1">
                <a:latin typeface="Times New Roman" pitchFamily="18" charset="0"/>
                <a:cs typeface="Times New Roman" pitchFamily="18" charset="0"/>
              </a:rPr>
              <a:t>	В конце августа 1941 года его сменил полковник 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Иван Семенович Стрельбицкий.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0" hangingPunct="0"/>
            <a:r>
              <a:rPr lang="ru-RU" sz="2800" b="1">
                <a:latin typeface="Times New Roman" pitchFamily="18" charset="0"/>
                <a:cs typeface="Times New Roman" pitchFamily="18" charset="0"/>
              </a:rPr>
              <a:t>	В училище к этому времени обучалось около 1500 курсантов.</a:t>
            </a:r>
          </a:p>
        </p:txBody>
      </p:sp>
      <p:pic>
        <p:nvPicPr>
          <p:cNvPr id="15363" name="Рисунок 3" descr="http://www.eco-kovcheg.ru/img/rubezhi/strelbitski_00_resiz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29250" y="285750"/>
            <a:ext cx="3516313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Прямоугольник 3"/>
          <p:cNvSpPr>
            <a:spLocks noChangeArrowheads="1"/>
          </p:cNvSpPr>
          <p:nvPr/>
        </p:nvSpPr>
        <p:spPr bwMode="auto">
          <a:xfrm>
            <a:off x="5000625" y="5643563"/>
            <a:ext cx="40719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Снимок 1941 года. Так выглядел Иван Семенович, когда командовал 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на Ильинских рубежах.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 descr="http://www.polk.ru/pl/_photoarchive/41225349076JP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250" y="188913"/>
            <a:ext cx="5737225" cy="518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Прямоугольник 3"/>
          <p:cNvSpPr>
            <a:spLocks noChangeArrowheads="1"/>
          </p:cNvSpPr>
          <p:nvPr/>
        </p:nvSpPr>
        <p:spPr bwMode="auto">
          <a:xfrm>
            <a:off x="179388" y="5373688"/>
            <a:ext cx="87852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atin typeface="+mj-lt"/>
              </a:rPr>
              <a:t>	В здании хранилища в 1941 году располагалась казарма курсантских батарей 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  <a:latin typeface="+mj-lt"/>
              </a:rPr>
              <a:t>Подольского артиллерийского училища</a:t>
            </a:r>
            <a:r>
              <a:rPr lang="ru-RU" sz="2800" b="1" dirty="0">
                <a:latin typeface="+mj-lt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4"/>
          <p:cNvSpPr>
            <a:spLocks noChangeArrowheads="1"/>
          </p:cNvSpPr>
          <p:nvPr/>
        </p:nvSpPr>
        <p:spPr bwMode="auto">
          <a:xfrm>
            <a:off x="4143375" y="357188"/>
            <a:ext cx="4857750" cy="60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32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b="1">
                <a:latin typeface="Times New Roman" pitchFamily="18" charset="0"/>
                <a:cs typeface="Times New Roman" pitchFamily="18" charset="0"/>
              </a:rPr>
              <a:t>Подольское пехотное училище (ППУ) было сформировано в январе 1940 года. </a:t>
            </a:r>
          </a:p>
          <a:p>
            <a:pPr eaLnBrk="0" hangingPunct="0"/>
            <a:r>
              <a:rPr lang="ru-RU" sz="3200" b="1">
                <a:latin typeface="Times New Roman" pitchFamily="18" charset="0"/>
                <a:cs typeface="Times New Roman" pitchFamily="18" charset="0"/>
              </a:rPr>
              <a:t>	С декабря 1940 года начальником училища </a:t>
            </a:r>
          </a:p>
          <a:p>
            <a:pPr eaLnBrk="0" hangingPunct="0"/>
            <a:r>
              <a:rPr lang="ru-RU" sz="3200" b="1">
                <a:latin typeface="Times New Roman" pitchFamily="18" charset="0"/>
                <a:cs typeface="Times New Roman" pitchFamily="18" charset="0"/>
              </a:rPr>
              <a:t>стал генерал-майор </a:t>
            </a:r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Василий Андреевич Смирнов. </a:t>
            </a:r>
          </a:p>
          <a:p>
            <a:pPr eaLnBrk="0" hangingPunct="0"/>
            <a:r>
              <a:rPr lang="ru-RU" sz="3200" b="1">
                <a:latin typeface="Times New Roman" pitchFamily="18" charset="0"/>
                <a:cs typeface="Times New Roman" pitchFamily="18" charset="0"/>
              </a:rPr>
              <a:t>	В училище обучалось свыше 2000 курсантов. </a:t>
            </a:r>
          </a:p>
        </p:txBody>
      </p:sp>
      <p:pic>
        <p:nvPicPr>
          <p:cNvPr id="17411" name="Рисунок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785813"/>
            <a:ext cx="3678237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4" descr="http://www.pomnite-nas.ru/img/50/200903162026530.podolsk_04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36663" y="260350"/>
            <a:ext cx="6719887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Заголовок 2"/>
          <p:cNvSpPr>
            <a:spLocks noGrp="1"/>
          </p:cNvSpPr>
          <p:nvPr>
            <p:ph type="title" idx="4294967295"/>
          </p:nvPr>
        </p:nvSpPr>
        <p:spPr>
          <a:xfrm>
            <a:off x="250825" y="5373688"/>
            <a:ext cx="8713788" cy="1295400"/>
          </a:xfrm>
        </p:spPr>
        <p:txBody>
          <a:bodyPr/>
          <a:lstStyle/>
          <a:p>
            <a:r>
              <a:rPr lang="ru-RU" sz="2800" b="1" smtClean="0"/>
              <a:t>В этом здании находилось </a:t>
            </a:r>
            <a:r>
              <a:rPr lang="ru-RU" sz="2800" b="1" smtClean="0">
                <a:solidFill>
                  <a:srgbClr val="FF0000"/>
                </a:solidFill>
              </a:rPr>
              <a:t>подольское пехотное училище</a:t>
            </a:r>
            <a:r>
              <a:rPr lang="ru-RU" sz="2800" b="1" smtClean="0"/>
              <a:t>.  Сейчас – это Индустриальный техникум.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2"/>
          <p:cNvSpPr>
            <a:spLocks noGrp="1"/>
          </p:cNvSpPr>
          <p:nvPr>
            <p:ph idx="4294967295"/>
          </p:nvPr>
        </p:nvSpPr>
        <p:spPr>
          <a:xfrm>
            <a:off x="250825" y="333375"/>
            <a:ext cx="8607425" cy="28797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В девять утра </a:t>
            </a:r>
            <a:r>
              <a:rPr lang="ru-RU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 октября 1941 года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лётчики-разведчики  120-го истребительного авиаполка Дружков и Серов вылетели на боевое задание и вдруг по направлению </a:t>
            </a:r>
            <a:r>
              <a:rPr lang="ru-RU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Варшавского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 шоссе </a:t>
            </a:r>
            <a:r>
              <a:rPr lang="ru-RU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250 километрах от Москвы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обнаружили колонну танков длиной двадцать пять километров.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5 октября ребят военных училищ подняли по тревоге. 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smtClean="0"/>
          </a:p>
        </p:txBody>
      </p:sp>
      <p:pic>
        <p:nvPicPr>
          <p:cNvPr id="19459" name="Рисунок 2" descr="http://www.bg-znanie.ru/articles/3374/tank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11413" y="3141663"/>
            <a:ext cx="458470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" descr="http://img1.rusfan.ru/a/7/8/3/4/d/f489bf5bf1.jpg?85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8" y="571500"/>
            <a:ext cx="8502650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2"/>
          <p:cNvSpPr>
            <a:spLocks noGrp="1"/>
          </p:cNvSpPr>
          <p:nvPr>
            <p:ph type="title"/>
          </p:nvPr>
        </p:nvSpPr>
        <p:spPr>
          <a:xfrm>
            <a:off x="1908175" y="692150"/>
            <a:ext cx="6778625" cy="1081088"/>
          </a:xfrm>
        </p:spPr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г. </a:t>
            </a:r>
            <a:r>
              <a:rPr lang="ru-RU" sz="4000" b="1" smtClean="0">
                <a:solidFill>
                  <a:srgbClr val="FF0000"/>
                </a:solidFill>
              </a:rPr>
              <a:t>Подольск</a:t>
            </a:r>
          </a:p>
        </p:txBody>
      </p:sp>
      <p:pic>
        <p:nvPicPr>
          <p:cNvPr id="3075" name="Рисунок 1" descr="http://podolsk.org/i/podolsk-ent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8313" y="2708275"/>
            <a:ext cx="8229600" cy="3365500"/>
          </a:xfrm>
          <a:noFill/>
        </p:spPr>
      </p:pic>
      <p:pic>
        <p:nvPicPr>
          <p:cNvPr id="3076" name="Picture 5" descr="http://images4.wikia.nocookie.net/__cb20090930050225/science/ru/images/5/5e/OrdenKrasnogoZnameni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260350"/>
            <a:ext cx="1296987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FF0000"/>
                </a:solidFill>
              </a:rPr>
              <a:t>Приказ по пехотному училищу №257</a:t>
            </a: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«… в соответствии с данным указанием командующего войсками Московского военного округа полагать училище выбывшим на фронт в качестве отдельной боевой группы действующей армии…»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2"/>
          <p:cNvSpPr>
            <a:spLocks noGrp="1"/>
          </p:cNvSpPr>
          <p:nvPr>
            <p:ph idx="4294967295"/>
          </p:nvPr>
        </p:nvSpPr>
        <p:spPr>
          <a:xfrm>
            <a:off x="323850" y="476250"/>
            <a:ext cx="8462963" cy="60960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		</a:t>
            </a: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Курсанты, мальчишки</a:t>
            </a:r>
          </a:p>
          <a:p>
            <a:pPr eaLnBrk="1" hangingPunct="1">
              <a:buFont typeface="Arial" charset="0"/>
              <a:buNone/>
            </a:pP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             		подольского рода,</a:t>
            </a:r>
          </a:p>
          <a:p>
            <a:pPr eaLnBrk="1" hangingPunct="1">
              <a:buFont typeface="Arial" charset="0"/>
              <a:buNone/>
            </a:pP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		Им океан</a:t>
            </a:r>
          </a:p>
          <a:p>
            <a:pPr eaLnBrk="1" hangingPunct="1">
              <a:buFont typeface="Arial" charset="0"/>
              <a:buNone/>
            </a:pP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             		заменяла Пахра.</a:t>
            </a:r>
          </a:p>
          <a:p>
            <a:pPr eaLnBrk="1" hangingPunct="1">
              <a:buFont typeface="Arial" charset="0"/>
              <a:buNone/>
            </a:pP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		В свинцовом огне</a:t>
            </a:r>
          </a:p>
          <a:p>
            <a:pPr eaLnBrk="1" hangingPunct="1">
              <a:buFont typeface="Arial" charset="0"/>
              <a:buNone/>
            </a:pP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             		сорок первого года</a:t>
            </a:r>
          </a:p>
          <a:p>
            <a:pPr eaLnBrk="1" hangingPunct="1">
              <a:buFont typeface="Arial" charset="0"/>
              <a:buNone/>
            </a:pP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		Собой заслонили</a:t>
            </a:r>
          </a:p>
          <a:p>
            <a:pPr eaLnBrk="1" hangingPunct="1">
              <a:buFont typeface="Arial" charset="0"/>
              <a:buNone/>
            </a:pP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             		Москву от врага.</a:t>
            </a:r>
          </a:p>
          <a:p>
            <a:pPr algn="r" eaLnBrk="1" hangingPunct="1">
              <a:buFont typeface="Arial" charset="0"/>
              <a:buNone/>
            </a:pPr>
            <a:r>
              <a:rPr lang="ru-RU" b="1" smtClean="0">
                <a:solidFill>
                  <a:srgbClr val="FF0000"/>
                </a:solidFill>
              </a:rPr>
              <a:t>Л. Антонов</a:t>
            </a:r>
          </a:p>
          <a:p>
            <a:pPr eaLnBrk="1" hangingPunct="1">
              <a:buFont typeface="Arial" charset="0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10" descr="Курсанты подольского училищ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2988" y="1225550"/>
            <a:ext cx="7273925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Заголовок 2"/>
          <p:cNvSpPr>
            <a:spLocks noGrp="1"/>
          </p:cNvSpPr>
          <p:nvPr>
            <p:ph type="title"/>
          </p:nvPr>
        </p:nvSpPr>
        <p:spPr>
          <a:xfrm>
            <a:off x="107950" y="115888"/>
            <a:ext cx="8893175" cy="1081087"/>
          </a:xfrm>
        </p:spPr>
        <p:txBody>
          <a:bodyPr/>
          <a:lstStyle/>
          <a:p>
            <a:r>
              <a:rPr lang="ru-RU" sz="2000" b="1" smtClean="0"/>
              <a:t>Выпускники  </a:t>
            </a:r>
            <a:r>
              <a:rPr lang="ru-RU" sz="2000" b="1" smtClean="0">
                <a:solidFill>
                  <a:srgbClr val="FF0000"/>
                </a:solidFill>
              </a:rPr>
              <a:t>средней школы №2 </a:t>
            </a:r>
            <a:r>
              <a:rPr lang="ru-RU" sz="2000" b="1" smtClean="0"/>
              <a:t>(ныне лицей №1)  </a:t>
            </a:r>
            <a:r>
              <a:rPr lang="ru-RU" sz="2000" b="1" smtClean="0">
                <a:solidFill>
                  <a:srgbClr val="FF0000"/>
                </a:solidFill>
              </a:rPr>
              <a:t>г.Подольска  </a:t>
            </a:r>
            <a:r>
              <a:rPr lang="ru-RU" sz="2000" b="1" smtClean="0"/>
              <a:t>1941 года – </a:t>
            </a:r>
            <a:br>
              <a:rPr lang="ru-RU" sz="2000" b="1" smtClean="0"/>
            </a:br>
            <a:r>
              <a:rPr lang="ru-RU" sz="2000" b="1" smtClean="0"/>
              <a:t>будущие подольские курсанты </a:t>
            </a:r>
            <a:br>
              <a:rPr lang="ru-RU" sz="2000" b="1" smtClean="0"/>
            </a:br>
            <a:r>
              <a:rPr lang="ru-RU" sz="2000" b="1" smtClean="0">
                <a:solidFill>
                  <a:srgbClr val="FF0000"/>
                </a:solidFill>
              </a:rPr>
              <a:t>Сапожников Михаил</a:t>
            </a:r>
            <a:r>
              <a:rPr lang="ru-RU" sz="2000" b="1" smtClean="0"/>
              <a:t>, </a:t>
            </a:r>
            <a:r>
              <a:rPr lang="ru-RU" sz="2000" b="1" smtClean="0">
                <a:solidFill>
                  <a:srgbClr val="FF0000"/>
                </a:solidFill>
              </a:rPr>
              <a:t>Вертелин Константин</a:t>
            </a:r>
            <a:r>
              <a:rPr lang="ru-RU" sz="2000" b="1" smtClean="0"/>
              <a:t>, </a:t>
            </a:r>
            <a:r>
              <a:rPr lang="ru-RU" sz="2000" b="1" smtClean="0">
                <a:solidFill>
                  <a:srgbClr val="FF0000"/>
                </a:solidFill>
              </a:rPr>
              <a:t>Хозяинов Алексей </a:t>
            </a:r>
            <a:r>
              <a:rPr lang="ru-RU" sz="2000" b="1" smtClean="0"/>
              <a:t>и </a:t>
            </a:r>
            <a:r>
              <a:rPr lang="ru-RU" sz="2000" b="1" smtClean="0">
                <a:solidFill>
                  <a:srgbClr val="FF0000"/>
                </a:solidFill>
              </a:rPr>
              <a:t>Антонов Лев.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2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360362"/>
          </a:xfrm>
        </p:spPr>
        <p:txBody>
          <a:bodyPr/>
          <a:lstStyle/>
          <a:p>
            <a:r>
              <a:rPr lang="ru-RU" sz="2400" b="1" smtClean="0">
                <a:solidFill>
                  <a:srgbClr val="FF0000"/>
                </a:solidFill>
              </a:rPr>
              <a:t>Михаил  Сапожников</a:t>
            </a:r>
          </a:p>
        </p:txBody>
      </p:sp>
      <p:sp>
        <p:nvSpPr>
          <p:cNvPr id="24579" name="Содержимое 3"/>
          <p:cNvSpPr>
            <a:spLocks noGrp="1"/>
          </p:cNvSpPr>
          <p:nvPr>
            <p:ph idx="1"/>
          </p:nvPr>
        </p:nvSpPr>
        <p:spPr>
          <a:xfrm>
            <a:off x="179388" y="549275"/>
            <a:ext cx="8785225" cy="611981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000" smtClean="0"/>
              <a:t>		Михаил Иванович Сапожников родился в деревне Сертякино Подольского уезда в 1922г. В 1930г. Семья переехала в Подольск. Окончил среднюю школу №2 им.М.Горького. </a:t>
            </a:r>
          </a:p>
          <a:p>
            <a:pPr>
              <a:buFont typeface="Arial" charset="0"/>
              <a:buNone/>
            </a:pPr>
            <a:r>
              <a:rPr lang="ru-RU" sz="2000" smtClean="0"/>
              <a:t>		26 июня 1941г. Зачислен в 10-ю батарею ПАУ курсантом. В школе и училище показывал блестящие знания математики.  Был одним из лучших наводчиков батареи ст.лейтенанта Т.Г.Носова в передовом отряде на Извере. Вёл огонь на мосту через Угру. Подбил танк и уничтожил тригонометрическую вышку, с которой вели огонь немецкие автоматчики.</a:t>
            </a:r>
          </a:p>
          <a:p>
            <a:pPr>
              <a:buFont typeface="Arial" charset="0"/>
              <a:buNone/>
            </a:pPr>
            <a:r>
              <a:rPr lang="ru-RU" sz="2000" smtClean="0"/>
              <a:t>		Ранен 10 октября в ногу в бою на р.Шане. После госпиталя окончил артучилище в Бухаре. В составе 102-й стрелковой дивизии 240-го отдельного истребительного противотанкового дивизиона попал в окружение  под Харьковом в мае 1942г. В июне вышел из окружения. </a:t>
            </a:r>
          </a:p>
          <a:p>
            <a:pPr>
              <a:buFont typeface="Arial" charset="0"/>
              <a:buNone/>
            </a:pPr>
            <a:r>
              <a:rPr lang="ru-RU" sz="2000" smtClean="0"/>
              <a:t>		В это время дома уже во второй раз его считали погибшим.  </a:t>
            </a:r>
          </a:p>
          <a:p>
            <a:pPr>
              <a:buFont typeface="Arial" charset="0"/>
              <a:buNone/>
            </a:pPr>
            <a:r>
              <a:rPr lang="ru-RU" sz="2000" smtClean="0"/>
              <a:t>		После получил назначение на должность командира огневого взвода 690-го стрелкового полка 126-й стрелковой дивизии. Во время Донбасской наступательной операции 1943г. освобождал г.Горловку. </a:t>
            </a:r>
          </a:p>
          <a:p>
            <a:pPr>
              <a:buFont typeface="Arial" charset="0"/>
              <a:buNone/>
            </a:pPr>
            <a:r>
              <a:rPr lang="ru-RU" sz="2000" smtClean="0"/>
              <a:t>		6 октября 1943г. во время передислокации батареи на новые позиции, колонна артиллеристов попала под бомбёжку. Тогда и погиб мл.лейтенант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433387"/>
          </a:xfrm>
        </p:spPr>
        <p:txBody>
          <a:bodyPr/>
          <a:lstStyle/>
          <a:p>
            <a:r>
              <a:rPr lang="ru-RU" sz="2800" b="1" smtClean="0">
                <a:solidFill>
                  <a:srgbClr val="FF0000"/>
                </a:solidFill>
              </a:rPr>
              <a:t>Алексей Хозяинов</a:t>
            </a: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97693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800" smtClean="0"/>
              <a:t>		Родился в 1923г. В Подольске. 19 июня 1941г. Получил аттестат зрелости. А через три дня принят в ПАУ, зачислен в 12-ю батарею. </a:t>
            </a:r>
          </a:p>
          <a:p>
            <a:pPr>
              <a:buFont typeface="Arial" charset="0"/>
              <a:buNone/>
            </a:pPr>
            <a:r>
              <a:rPr lang="ru-RU" sz="1800" smtClean="0"/>
              <a:t>		5 октября был в числе добровольцев, из которых капитан Я.С.Россиков сформировал дивизион передового отряда, участвовавший в боях на Угре, Извери, Шане, под Медынью и у села Ильинского.</a:t>
            </a:r>
          </a:p>
          <a:p>
            <a:pPr>
              <a:buFont typeface="Arial" charset="0"/>
              <a:buNone/>
            </a:pPr>
            <a:r>
              <a:rPr lang="ru-RU" sz="1800" smtClean="0"/>
              <a:t>		18 октября , когда был получен приказ командующего 43-й армией об отводе курсантов в район р.Нары, выходил из окружения.</a:t>
            </a:r>
          </a:p>
          <a:p>
            <a:pPr>
              <a:buFont typeface="Arial" charset="0"/>
              <a:buNone/>
            </a:pPr>
            <a:r>
              <a:rPr lang="ru-RU" sz="1800" smtClean="0"/>
              <a:t>		Затем получил направление в Курганское артучилище – доучиваться, окончил его в 1942г. В мае прибыл на передовую. Воевал в составе 52-й армии. Летом получил ранение. </a:t>
            </a:r>
          </a:p>
          <a:p>
            <a:pPr>
              <a:buFont typeface="Arial" charset="0"/>
              <a:buNone/>
            </a:pPr>
            <a:r>
              <a:rPr lang="ru-RU" sz="1800" smtClean="0"/>
              <a:t>		После госпиталя зачислен в 641-й стрелковый полк 165-й дивизии – командиром батареи. Полк занимал позиции на Волхове. 4 августа ранен вторично, двумя осколками (в грудную клетку и полость живота).</a:t>
            </a:r>
          </a:p>
          <a:p>
            <a:pPr>
              <a:buFont typeface="Arial" charset="0"/>
              <a:buNone/>
            </a:pPr>
            <a:r>
              <a:rPr lang="ru-RU" sz="1800" smtClean="0"/>
              <a:t>		13 августа, после очередной операции, не приходя в сознание, ст.лейтенант Алексей Петрович Хозяинов скончался.</a:t>
            </a:r>
          </a:p>
          <a:p>
            <a:pPr>
              <a:buFont typeface="Arial" charset="0"/>
              <a:buNone/>
            </a:pPr>
            <a:r>
              <a:rPr lang="ru-RU" sz="1800" smtClean="0"/>
              <a:t>		В музее боевой славы школы№20 г.Подольска лежит под стеклом выцветший от времени аттестат о среднем образовании выпускника  1941г.</a:t>
            </a:r>
          </a:p>
          <a:p>
            <a:pPr>
              <a:buFont typeface="Arial" charset="0"/>
              <a:buNone/>
            </a:pPr>
            <a:r>
              <a:rPr lang="ru-RU" sz="1800" smtClean="0"/>
              <a:t>		В школе мечтал о жизни исследователя. Активно занимался спортом, закаливанием. Спал в самодельном спальном мешке на голых досках. Изучал морзянку и многое другое, что могло пригодиться исследователю.</a:t>
            </a:r>
          </a:p>
          <a:p>
            <a:endParaRPr lang="ru-RU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433387"/>
          </a:xfrm>
        </p:spPr>
        <p:txBody>
          <a:bodyPr/>
          <a:lstStyle/>
          <a:p>
            <a:r>
              <a:rPr lang="ru-RU" sz="2800" b="1" smtClean="0">
                <a:solidFill>
                  <a:srgbClr val="FF0000"/>
                </a:solidFill>
              </a:rPr>
              <a:t>Константин Вертелин</a:t>
            </a:r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323850" y="549275"/>
            <a:ext cx="8569325" cy="619283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800" smtClean="0"/>
              <a:t>		Родился в 1922г. В Подольском уезде, в деревне Десна. Затем семья перебралась в г.Подольск и жила в доме возле Варшавского шоссе напротив городской больницы. </a:t>
            </a:r>
          </a:p>
          <a:p>
            <a:pPr>
              <a:buFont typeface="Arial" charset="0"/>
              <a:buNone/>
            </a:pPr>
            <a:r>
              <a:rPr lang="ru-RU" sz="1800" smtClean="0"/>
              <a:t>		Окончил школу №2 им. М.Горького. 26 июня стал курсантом ПАУ, зачислен в 10-ю батарею вместе с другом Михаилом Сапожниковым. Был в передовом отряде Я.С.Россикова.</a:t>
            </a:r>
          </a:p>
          <a:p>
            <a:pPr>
              <a:buFont typeface="Arial" charset="0"/>
              <a:buNone/>
            </a:pPr>
            <a:r>
              <a:rPr lang="ru-RU" sz="1800" smtClean="0"/>
              <a:t>		10 октября 1941г. В бою на р.Шане был ранен в ногу. Его, также как и Михаила Сапожникова, сочли погибшим. На самом деле они были вывезены в тыл, а затем отправлены в госпиталь на станцию Серёжа Горьковской области.</a:t>
            </a:r>
          </a:p>
          <a:p>
            <a:pPr>
              <a:buFont typeface="Arial" charset="0"/>
              <a:buNone/>
            </a:pPr>
            <a:r>
              <a:rPr lang="ru-RU" sz="1800" smtClean="0"/>
              <a:t>		После госпиталя вернулся в ПАУ, которое  находилось в Бухаре. Окончил училище в 1942г., получил звание мл.лейтенанта и направлен на передовую,  под Спас-Деменск, где шли упорнейшие и почти непрерывные бои. Противник изо всех сил старался удержаться на выступе Гжатск-Вязьма-Ржев. В бою, как вспоминали его товарищи, был храбр, расчётлив, деловит. Строго следил за собой: свежий воротничок на гимнастёрке, начищенные хромовые сапоги…</a:t>
            </a:r>
          </a:p>
          <a:p>
            <a:pPr>
              <a:buFont typeface="Arial" charset="0"/>
              <a:buNone/>
            </a:pPr>
            <a:r>
              <a:rPr lang="ru-RU" sz="1800" smtClean="0"/>
              <a:t>		В сентябрьском 1943г. наступлении на Смоленск был вновь ранен и оказался в одном из подольских госпиталей.</a:t>
            </a:r>
          </a:p>
          <a:p>
            <a:pPr>
              <a:buFont typeface="Arial" charset="0"/>
              <a:buNone/>
            </a:pPr>
            <a:r>
              <a:rPr lang="ru-RU" sz="1800" smtClean="0"/>
              <a:t>		После излечения воевал в 1160-м артполку 162-й гвардейской артбригады командиром огневого взвода и дошёл с ним до Восточной Пруссии.</a:t>
            </a:r>
          </a:p>
          <a:p>
            <a:pPr>
              <a:buFont typeface="Arial" charset="0"/>
              <a:buNone/>
            </a:pPr>
            <a:r>
              <a:rPr lang="ru-RU" sz="1800" smtClean="0"/>
              <a:t>		24 октября 1944г. В бою под г.Гросс-Транкенен гвардии лейтенант Константин Николаевич Вертелин  погиб смертью храбрых.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xfrm>
            <a:off x="457200" y="4868863"/>
            <a:ext cx="3898900" cy="1655762"/>
          </a:xfrm>
        </p:spPr>
        <p:txBody>
          <a:bodyPr/>
          <a:lstStyle/>
          <a:p>
            <a:r>
              <a:rPr lang="ru-RU" sz="3600" b="1" smtClean="0">
                <a:latin typeface="Times New Roman" pitchFamily="18" charset="0"/>
              </a:rPr>
              <a:t>Буслаев Виталий Федосеевич</a:t>
            </a:r>
          </a:p>
        </p:txBody>
      </p:sp>
      <p:pic>
        <p:nvPicPr>
          <p:cNvPr id="27651" name="Picture 4" descr="сынгур 00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5288" y="260350"/>
            <a:ext cx="3573462" cy="4105275"/>
          </a:xfrm>
        </p:spPr>
      </p:pic>
      <p:pic>
        <p:nvPicPr>
          <p:cNvPr id="27652" name="Picture 5" descr="сынгур 00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538" y="1484313"/>
            <a:ext cx="3813175" cy="50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8675" name="Picture 4" descr="сынгур 00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619250" y="333375"/>
            <a:ext cx="6624638" cy="3792538"/>
          </a:xfrm>
        </p:spPr>
      </p:pic>
      <p:pic>
        <p:nvPicPr>
          <p:cNvPr id="28676" name="Picture 5" descr="сынгур 00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19250" y="4149725"/>
            <a:ext cx="65532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4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863600"/>
          </a:xfrm>
        </p:spPr>
        <p:txBody>
          <a:bodyPr/>
          <a:lstStyle/>
          <a:p>
            <a:r>
              <a:rPr lang="ru-RU" sz="3200" b="1" smtClean="0">
                <a:solidFill>
                  <a:srgbClr val="FF0000"/>
                </a:solidFill>
              </a:rPr>
              <a:t>Буслаев Виталий Федосеевич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29699" name="Содержимое 5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60483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600" smtClean="0"/>
              <a:t>		</a:t>
            </a:r>
            <a:r>
              <a:rPr lang="ru-RU" sz="1800" smtClean="0"/>
              <a:t>Курсант Виталий Буслаев был в артиллерийском расчёте лейтенанта Василия Алёхина. Им достался один из ответственных участков обороны Ильинских рубежей. Заняв оборону в недостроенном доте на окраине села Ильинского, они вели неравный бой с немецкими танками. После двухнедельных боёв курсанты попали в окружение, вынуждены были покинуть укрытие и заняли круговую оборону. Обнаружив место маскировки, фашисты метнули гранату. Курсант Буслаев был ранен, потерял сознание. Очнулся Виталий уже в госпитале. Потом выяснилось, что его обнаружили разведчики и отправили в медсанбат. </a:t>
            </a:r>
          </a:p>
          <a:p>
            <a:pPr>
              <a:buFont typeface="Arial" charset="0"/>
              <a:buNone/>
            </a:pPr>
            <a:r>
              <a:rPr lang="ru-RU" sz="1800" smtClean="0"/>
              <a:t>		На памятнике у музея «Ильинские рубежи» выбито имя её отца, как погибшего осенью 1941года. Он приезжал туда с дочерью и обнаружил эту надпись.  Мы  нашли газетные статьи о Буслаеве В.Ф., где говорится о том, что оставшихся в живых после того боя считали погибшими. </a:t>
            </a:r>
          </a:p>
          <a:p>
            <a:pPr>
              <a:buFont typeface="Arial" charset="0"/>
              <a:buNone/>
            </a:pPr>
            <a:r>
              <a:rPr lang="ru-RU" sz="1800" smtClean="0"/>
              <a:t>		После выздоровления снова ушёл на фронт, освобождал Запорожье, форсировал Днепр.</a:t>
            </a:r>
          </a:p>
          <a:p>
            <a:pPr>
              <a:buFont typeface="Arial" charset="0"/>
              <a:buNone/>
            </a:pPr>
            <a:r>
              <a:rPr lang="ru-RU" sz="1800" smtClean="0"/>
              <a:t>		Позже Буслаев В.Ф. входил в состав отдела по борьбе с бандитизмом – занимался обнаружением и уничтожением диверсионных групп, оставшихся со времени отступления немцев. Домой в Москву попал лишь в январе 1946г.</a:t>
            </a:r>
          </a:p>
          <a:p>
            <a:pPr>
              <a:buFont typeface="Arial" charset="0"/>
              <a:buNone/>
            </a:pPr>
            <a:r>
              <a:rPr lang="ru-RU" sz="1800" smtClean="0"/>
              <a:t>		Был в геологической экспедиции на Южном Урале. </a:t>
            </a:r>
          </a:p>
          <a:p>
            <a:pPr>
              <a:buFont typeface="Arial" charset="0"/>
              <a:buNone/>
            </a:pPr>
            <a:r>
              <a:rPr lang="ru-RU" sz="1800" smtClean="0"/>
              <a:t>		К сожалению, нам не удалось с ним познакомиться, он умер в сентябре 2010 года.  Но поддерживаем тесную связь с его дочерью Гашиной  А.В.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3" descr="Курсанта считали погибшим.b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313" y="168275"/>
            <a:ext cx="6357937" cy="658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Для сайта поход Подольск\IMG_259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38" y="285750"/>
            <a:ext cx="8072437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03350" y="115888"/>
            <a:ext cx="6624638" cy="936625"/>
          </a:xfrm>
        </p:spPr>
        <p:txBody>
          <a:bodyPr/>
          <a:lstStyle/>
          <a:p>
            <a:r>
              <a:rPr lang="ru-RU" sz="2800" b="1" smtClean="0">
                <a:solidFill>
                  <a:srgbClr val="FF0000"/>
                </a:solidFill>
              </a:rPr>
              <a:t>Гашина  Анна  Витальевна  </a:t>
            </a:r>
            <a:br>
              <a:rPr lang="ru-RU" sz="2800" b="1" smtClean="0">
                <a:solidFill>
                  <a:srgbClr val="FF0000"/>
                </a:solidFill>
              </a:rPr>
            </a:br>
            <a:r>
              <a:rPr lang="ru-RU" sz="2400" b="1" smtClean="0"/>
              <a:t>- дочь Буслаева Виталия Федосеевича</a:t>
            </a:r>
            <a:br>
              <a:rPr lang="ru-RU" sz="2400" b="1" smtClean="0"/>
            </a:br>
            <a:r>
              <a:rPr lang="ru-RU" sz="2400" b="1" smtClean="0"/>
              <a:t>на встрече с ребятами </a:t>
            </a:r>
          </a:p>
        </p:txBody>
      </p:sp>
      <p:pic>
        <p:nvPicPr>
          <p:cNvPr id="31747" name="Picture 4" descr="C:\Users\serq\Desktop\Scan10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16238" y="1268413"/>
            <a:ext cx="3355975" cy="536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Documents and Settings\Admin\Рабочий стол\школа 657 музей подольских курсантов\IMG_19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6263" y="357188"/>
            <a:ext cx="8067675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3795" name="Picture 4" descr="сынгур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0825" y="500063"/>
            <a:ext cx="8424863" cy="59705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E:\школа 657 музей подольских курсантов\IMG_188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188" y="981075"/>
            <a:ext cx="8147050" cy="549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Заголовок 2"/>
          <p:cNvSpPr>
            <a:spLocks noGrp="1"/>
          </p:cNvSpPr>
          <p:nvPr>
            <p:ph type="title" idx="4294967295"/>
          </p:nvPr>
        </p:nvSpPr>
        <p:spPr>
          <a:xfrm>
            <a:off x="755650" y="188913"/>
            <a:ext cx="7993063" cy="719137"/>
          </a:xfrm>
        </p:spPr>
        <p:txBody>
          <a:bodyPr/>
          <a:lstStyle/>
          <a:p>
            <a:r>
              <a:rPr lang="ru-RU" sz="3200" b="1" smtClean="0">
                <a:solidFill>
                  <a:srgbClr val="FF0000"/>
                </a:solidFill>
              </a:rPr>
              <a:t>В музее им. Подольских курсантов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E:\школа 657 музей подольских курсантов\IMG_19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" y="268288"/>
            <a:ext cx="8143875" cy="658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C:\Documents and Settings\Admin\Рабочий стол\школа 657 музей подольских курсантов\IMG_19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549275"/>
            <a:ext cx="8207375" cy="548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360362"/>
          </a:xfrm>
        </p:spPr>
        <p:txBody>
          <a:bodyPr/>
          <a:lstStyle/>
          <a:p>
            <a:r>
              <a:rPr lang="ru-RU" sz="2800" b="1" smtClean="0">
                <a:solidFill>
                  <a:srgbClr val="FF0000"/>
                </a:solidFill>
              </a:rPr>
              <a:t>Андреев Георгий Романович</a:t>
            </a:r>
          </a:p>
        </p:txBody>
      </p:sp>
      <p:sp>
        <p:nvSpPr>
          <p:cNvPr id="37891" name="Содержимое 2"/>
          <p:cNvSpPr>
            <a:spLocks noGrp="1"/>
          </p:cNvSpPr>
          <p:nvPr>
            <p:ph idx="1"/>
          </p:nvPr>
        </p:nvSpPr>
        <p:spPr>
          <a:xfrm>
            <a:off x="3779838" y="476250"/>
            <a:ext cx="5184775" cy="62658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700" smtClean="0"/>
              <a:t>		</a:t>
            </a:r>
            <a:r>
              <a:rPr lang="ru-RU" sz="1600" smtClean="0"/>
              <a:t>Андреев Георгий Романович родился в крестьянской семье 6 мая  1913 г. в селе Красная Горка Горецкого района Тверской губернии.</a:t>
            </a:r>
          </a:p>
          <a:p>
            <a:pPr>
              <a:buFont typeface="Arial" charset="0"/>
              <a:buNone/>
            </a:pPr>
            <a:r>
              <a:rPr lang="ru-RU" sz="1600" smtClean="0"/>
              <a:t>		С 1935 по 1937 гг. Георгий служил  в рядах Рабоче-Крестьянской Красной Армии (РККА) в войсках наркомата внутренних дел (НКВД).</a:t>
            </a:r>
          </a:p>
          <a:p>
            <a:pPr>
              <a:buFont typeface="Arial" charset="0"/>
              <a:buNone/>
            </a:pPr>
            <a:r>
              <a:rPr lang="ru-RU" sz="1600" smtClean="0"/>
              <a:t>	    	По окончании срока службы Московский военкомат направил его  в Люблинское ремесленное училище преподавателем военного дела. Он учил ребят строевой подготовке,  правилам обращения с личным оружием, штыковому бою, отражать нападение противника, рыть окопы и траншеи. И когда началась война,  Георгий Романович возглавил отряд из  ста учащихся последнего года обучения, которые приехали в город Подольск и в военкомате написали заявления с просьбой отправить их на фронт. Пройдя медицинскую комиссию, все,  как один,  были зачислены курсантами Подольского пехотного училища.</a:t>
            </a:r>
          </a:p>
          <a:p>
            <a:pPr>
              <a:buFont typeface="Arial" charset="0"/>
              <a:buNone/>
            </a:pPr>
            <a:r>
              <a:rPr lang="ru-RU" sz="1600" smtClean="0"/>
              <a:t>		16-ю роту Подольского пехотного училища, где старшиной был Георгий Андреев, направили на боевой участок -  Ильинские рубежи. Восемь дней они отбивали нескончаемые атаки пехоты и танков, постоянно поддерживаемые артиллерией и авиацией врага.</a:t>
            </a:r>
          </a:p>
          <a:p>
            <a:pPr>
              <a:buFont typeface="Arial" charset="0"/>
              <a:buNone/>
            </a:pPr>
            <a:r>
              <a:rPr lang="ru-RU" sz="1600" smtClean="0"/>
              <a:t>		</a:t>
            </a:r>
            <a:endParaRPr lang="ru-RU" smtClean="0"/>
          </a:p>
        </p:txBody>
      </p:sp>
      <p:pic>
        <p:nvPicPr>
          <p:cNvPr id="37892" name="Picture 2" descr="C:\Users\serq\Desktop\Конкурс Отечество\Ветеран Андреев\IMG_342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1268413"/>
            <a:ext cx="3671888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I:\в гостях у ветерана\IMG_3427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5288" y="333375"/>
            <a:ext cx="8270875" cy="62007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C:\Users\serq\Desktop\Подольские курсанты проект 2010\Новая папка\в гостях у ветерана\IMG_347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84438" y="3429000"/>
            <a:ext cx="4464050" cy="334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 descr="C:\Users\serq\Desktop\IMG_347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92129">
            <a:off x="4625975" y="504825"/>
            <a:ext cx="4200525" cy="315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2" descr="C:\Users\serq\Desktop\IMG_351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429090">
            <a:off x="374650" y="458788"/>
            <a:ext cx="4562475" cy="342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 descr="ветеран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813" y="2708275"/>
            <a:ext cx="6192837" cy="394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Прямоугольник 4"/>
          <p:cNvSpPr>
            <a:spLocks noChangeArrowheads="1"/>
          </p:cNvSpPr>
          <p:nvPr/>
        </p:nvSpPr>
        <p:spPr bwMode="auto">
          <a:xfrm>
            <a:off x="468313" y="260350"/>
            <a:ext cx="842486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ru-RU"/>
              <a:t>	Сейчас ветерану уже 101 год, но память у Георгия Романовича, несмотря на его возраст, отличная. Он с удовольствием встретился с нами и с гордостью рассказал о подвиге подольских курсантов, которые держали оборону Москвы. </a:t>
            </a:r>
          </a:p>
          <a:p>
            <a:pPr>
              <a:buFont typeface="Arial" charset="0"/>
              <a:buNone/>
            </a:pPr>
            <a:r>
              <a:rPr lang="ru-RU"/>
              <a:t>	 Г.Р.Андреев принимал нас у себя дома. Показывал свои фотографии, награды и рассказывал о своей жизни. </a:t>
            </a:r>
          </a:p>
          <a:p>
            <a:pPr>
              <a:buFont typeface="Arial" charset="0"/>
              <a:buNone/>
            </a:pPr>
            <a:r>
              <a:rPr lang="ru-RU"/>
              <a:t>	Награждён Орденом Отечественной войны, медалью «За оборону Москвы» и др.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5123" name="Picture 4" descr="Фото289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6938" y="1150938"/>
            <a:ext cx="33051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5" descr="Фото289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3573463"/>
            <a:ext cx="4071938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6" descr="Фото289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19700" y="1700213"/>
            <a:ext cx="3160713" cy="421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Рисунок 1" descr="C:\Documents and Settings\Admin\Мои документы\Мои рисунки\2010-12-06\Scan1028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404813"/>
            <a:ext cx="8555038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serq\Desktop\Подольские курсанты проект 2010\У ветерана дома\IMG_351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549275"/>
            <a:ext cx="3490912" cy="261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3" descr="C:\Users\serq\Desktop\Подольские курсанты проект 2010\У ветерана дома\IMG_35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7900" y="620713"/>
            <a:ext cx="3455988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4" descr="C:\Users\serq\Desktop\Подольские курсанты проект 2010\У ветерана дома\IMG_345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4213" y="3860800"/>
            <a:ext cx="3455987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5" descr="C:\Users\serq\Desktop\Подольские курсанты проект 2010\У ветерана дома\IMG_343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00563" y="3573463"/>
            <a:ext cx="3935412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serq\Desktop\IMG_377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188" y="404813"/>
            <a:ext cx="381635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 descr="C:\Users\serq\Desktop\IMG_376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7900" y="404813"/>
            <a:ext cx="384016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4" descr="C:\Users\serq\Desktop\IMG_343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9338" y="3627438"/>
            <a:ext cx="3889375" cy="291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serq\Desktop\IMG_375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850" y="3573463"/>
            <a:ext cx="4248150" cy="318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Содержимое 2"/>
          <p:cNvSpPr>
            <a:spLocks noGrp="1"/>
          </p:cNvSpPr>
          <p:nvPr>
            <p:ph idx="4294967295"/>
          </p:nvPr>
        </p:nvSpPr>
        <p:spPr>
          <a:xfrm>
            <a:off x="179388" y="692150"/>
            <a:ext cx="4824412" cy="56165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		</a:t>
            </a:r>
            <a:r>
              <a:rPr lang="ru-RU" sz="2400" b="1" smtClean="0"/>
              <a:t>«Наград тогда не давали, </a:t>
            </a:r>
          </a:p>
          <a:p>
            <a:pPr>
              <a:buFont typeface="Arial" charset="0"/>
              <a:buNone/>
            </a:pPr>
            <a:r>
              <a:rPr lang="ru-RU" sz="2400" b="1" smtClean="0"/>
              <a:t>	не до нас было, - вспоминает  Председатель Совета ветеранов подольских курсантов </a:t>
            </a:r>
          </a:p>
          <a:p>
            <a:pPr>
              <a:buFont typeface="Arial" charset="0"/>
              <a:buNone/>
            </a:pPr>
            <a:r>
              <a:rPr lang="ru-RU" sz="2400" b="1" smtClean="0">
                <a:solidFill>
                  <a:srgbClr val="FF0000"/>
                </a:solidFill>
              </a:rPr>
              <a:t>	Николай Иванович Меркулов</a:t>
            </a:r>
            <a:r>
              <a:rPr lang="ru-RU" sz="2400" b="1" smtClean="0"/>
              <a:t>. </a:t>
            </a:r>
          </a:p>
          <a:p>
            <a:pPr>
              <a:buFont typeface="Arial" charset="0"/>
              <a:buNone/>
            </a:pPr>
            <a:r>
              <a:rPr lang="ru-RU" sz="2400" b="1" smtClean="0"/>
              <a:t>		- Правда, позже мы узнали, что военный совет Московского военного округа (он тогда был одновременно штабом Можайской линии обороны) своим приказом № 0226 от 3 ноября 1941 года объявил оставшимся в живых </a:t>
            </a:r>
            <a:r>
              <a:rPr lang="ru-RU" sz="2400" b="1" smtClean="0">
                <a:solidFill>
                  <a:srgbClr val="FF0000"/>
                </a:solidFill>
              </a:rPr>
              <a:t>благодарность</a:t>
            </a:r>
            <a:r>
              <a:rPr lang="ru-RU" sz="2400" b="1" smtClean="0"/>
              <a:t>».</a:t>
            </a:r>
          </a:p>
        </p:txBody>
      </p:sp>
      <p:pic>
        <p:nvPicPr>
          <p:cNvPr id="46083" name="Picture 2" descr="C:\Users\serq\Desktop\Mer10[1]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6825" y="981075"/>
            <a:ext cx="3816350" cy="471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Рисунок 28" descr="http://www.eco-kovcheg.ru/img/rubezhi/ogon_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5" y="123825"/>
            <a:ext cx="8867775" cy="660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504825"/>
          </a:xfrm>
        </p:spPr>
        <p:txBody>
          <a:bodyPr/>
          <a:lstStyle/>
          <a:p>
            <a:r>
              <a:rPr lang="ru-RU" sz="3200" b="1" smtClean="0">
                <a:solidFill>
                  <a:srgbClr val="FF0000"/>
                </a:solidFill>
                <a:latin typeface="Times New Roman" pitchFamily="18" charset="0"/>
              </a:rPr>
              <a:t>Список использованной литературы:</a:t>
            </a:r>
          </a:p>
        </p:txBody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>
          <a:xfrm>
            <a:off x="179388" y="765175"/>
            <a:ext cx="8785225" cy="597693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800" smtClean="0"/>
              <a:t>1. Довгань В. Код счастья.-М., 1997.</a:t>
            </a:r>
          </a:p>
          <a:p>
            <a:pPr>
              <a:buFont typeface="Arial" charset="0"/>
              <a:buNone/>
            </a:pPr>
            <a:r>
              <a:rPr lang="ru-RU" sz="1800" smtClean="0"/>
              <a:t>2. Жуков Г.К.. Воспоминания и размышления. М., Новости, 1990г.</a:t>
            </a:r>
          </a:p>
          <a:p>
            <a:pPr>
              <a:buFont typeface="Arial" charset="0"/>
              <a:buNone/>
            </a:pPr>
            <a:r>
              <a:rPr lang="ru-RU" sz="1800" smtClean="0"/>
              <a:t>3. Карель П. Восточный фронт. Гитлер идёт на восток.1941-1943, кн.</a:t>
            </a:r>
            <a:r>
              <a:rPr lang="en-US" sz="1800" smtClean="0"/>
              <a:t>I</a:t>
            </a:r>
            <a:r>
              <a:rPr lang="ru-RU" sz="1800" smtClean="0"/>
              <a:t>, Эксмо, 2009г.</a:t>
            </a:r>
          </a:p>
          <a:p>
            <a:pPr>
              <a:buFont typeface="Arial" charset="0"/>
              <a:buNone/>
            </a:pPr>
            <a:r>
              <a:rPr lang="ru-RU" sz="1800" smtClean="0"/>
              <a:t>4. Комаров Н.Я., Куманёв Г.А. Битва под Москвой. Пролог к Великой Победе: Исторический дневник. М., Молодая гвардия, 2005г.</a:t>
            </a:r>
          </a:p>
          <a:p>
            <a:pPr>
              <a:buFont typeface="Arial" charset="0"/>
              <a:buNone/>
            </a:pPr>
            <a:r>
              <a:rPr lang="ru-RU" sz="1800" smtClean="0"/>
              <a:t>5. Поспелов П.Н. История Великой Отечественной войны Советского Союза 1941- 1945.</a:t>
            </a:r>
          </a:p>
          <a:p>
            <a:pPr>
              <a:buFont typeface="Arial" charset="0"/>
              <a:buNone/>
            </a:pPr>
            <a:r>
              <a:rPr lang="ru-RU" sz="1800" smtClean="0"/>
              <a:t>6. Панков Д.В., Панков Д.Д. Подвиг Подольских курсантов. Московский рабочий, М.,1982.</a:t>
            </a:r>
          </a:p>
          <a:p>
            <a:pPr>
              <a:buFont typeface="Arial" charset="0"/>
              <a:buNone/>
            </a:pPr>
            <a:r>
              <a:rPr lang="ru-RU" sz="1800" smtClean="0"/>
              <a:t>7. Панков Д. И павшим и живым. – М., 1995</a:t>
            </a:r>
          </a:p>
          <a:p>
            <a:pPr>
              <a:buFont typeface="Arial" charset="0"/>
              <a:buNone/>
            </a:pPr>
            <a:r>
              <a:rPr lang="ru-RU" sz="1800" smtClean="0"/>
              <a:t>8. Панков Д.Д. Подольских курсантов тревога зовет. М.:  «Глобус». 2002. </a:t>
            </a:r>
          </a:p>
          <a:p>
            <a:pPr>
              <a:buFont typeface="Arial" charset="0"/>
              <a:buNone/>
            </a:pPr>
            <a:r>
              <a:rPr lang="ru-RU" sz="1800" smtClean="0"/>
              <a:t>9. Перевезенцев С.В. и др. Москва. Великие победы. – М., Голден Би, 2005</a:t>
            </a:r>
          </a:p>
          <a:p>
            <a:pPr>
              <a:buFont typeface="Arial" charset="0"/>
              <a:buNone/>
            </a:pPr>
            <a:r>
              <a:rPr lang="ru-RU" sz="1800" smtClean="0"/>
              <a:t>10. Рябышев Д.И. Первый год войны. М., Воениздат, 1990г.</a:t>
            </a:r>
          </a:p>
          <a:p>
            <a:pPr>
              <a:buFont typeface="Arial" charset="0"/>
              <a:buNone/>
            </a:pPr>
            <a:r>
              <a:rPr lang="ru-RU" sz="1800" smtClean="0"/>
              <a:t>11. Стрельбицкий И.С. Двенадцать дней одного года, На Варшавском шоссе.</a:t>
            </a:r>
          </a:p>
          <a:p>
            <a:pPr>
              <a:buFont typeface="Arial" charset="0"/>
              <a:buNone/>
            </a:pPr>
            <a:r>
              <a:rPr lang="ru-RU" sz="1800" smtClean="0"/>
              <a:t>12. Филатов В.П. и др. Московская битва в хронике фактов и событий. – Воениздат, 2004.</a:t>
            </a:r>
          </a:p>
          <a:p>
            <a:pPr>
              <a:buFont typeface="Arial" charset="0"/>
              <a:buNone/>
            </a:pPr>
            <a:r>
              <a:rPr lang="ru-RU" sz="1800" smtClean="0"/>
              <a:t>13. Яковченко В. Поэма «Ильинский обелиск»</a:t>
            </a:r>
          </a:p>
          <a:p>
            <a:pPr>
              <a:buFont typeface="Arial" charset="0"/>
              <a:buNone/>
            </a:pPr>
            <a:r>
              <a:rPr lang="ru-RU" sz="1800" smtClean="0"/>
              <a:t> 14. Подольский рабочий газета №78 от 04.10.2007г.,  №17 (18833)от 18.02.2010г., №47 (18863) от 08.05.2010г.</a:t>
            </a:r>
          </a:p>
          <a:p>
            <a:pPr>
              <a:buFont typeface="Arial" charset="0"/>
              <a:buNone/>
            </a:pPr>
            <a:r>
              <a:rPr lang="ru-RU" sz="1800" smtClean="0"/>
              <a:t> 15. Луховицкие вести газета №142 (11888) от 18.11.2006г.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29600" cy="647700"/>
          </a:xfrm>
        </p:spPr>
        <p:txBody>
          <a:bodyPr/>
          <a:lstStyle/>
          <a:p>
            <a:r>
              <a:rPr lang="ru-RU" sz="3200" b="1" smtClean="0">
                <a:solidFill>
                  <a:srgbClr val="FF0000"/>
                </a:solidFill>
              </a:rPr>
              <a:t>Источники:</a:t>
            </a:r>
          </a:p>
        </p:txBody>
      </p:sp>
      <p:sp>
        <p:nvSpPr>
          <p:cNvPr id="49155" name="Содержимое 2"/>
          <p:cNvSpPr>
            <a:spLocks noGrp="1"/>
          </p:cNvSpPr>
          <p:nvPr>
            <p:ph idx="1"/>
          </p:nvPr>
        </p:nvSpPr>
        <p:spPr>
          <a:xfrm>
            <a:off x="2195513" y="1196975"/>
            <a:ext cx="5184775" cy="547211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800" smtClean="0"/>
              <a:t>1</a:t>
            </a:r>
            <a:r>
              <a:rPr lang="ru-RU" sz="2000" smtClean="0"/>
              <a:t>. Интервью Гашиной Анны Витальевны</a:t>
            </a:r>
          </a:p>
          <a:p>
            <a:pPr>
              <a:buFont typeface="Arial" charset="0"/>
              <a:buNone/>
            </a:pPr>
            <a:r>
              <a:rPr lang="ru-RU" sz="2000" smtClean="0"/>
              <a:t>2. Интервью Андреева Георгия Романовича</a:t>
            </a:r>
          </a:p>
          <a:p>
            <a:pPr>
              <a:buFont typeface="Arial" charset="0"/>
              <a:buNone/>
            </a:pPr>
            <a:r>
              <a:rPr lang="ru-RU" sz="2000" smtClean="0"/>
              <a:t>3. Беседа с руководителем Музея Подольских курсантов Чибряковой З.А.</a:t>
            </a:r>
          </a:p>
          <a:p>
            <a:pPr>
              <a:buFont typeface="Arial" charset="0"/>
              <a:buNone/>
            </a:pPr>
            <a:r>
              <a:rPr lang="ru-RU" sz="2000" smtClean="0"/>
              <a:t>4.  </a:t>
            </a:r>
            <a:r>
              <a:rPr lang="ru-RU" sz="2000" smtClean="0">
                <a:hlinkClick r:id="rId2"/>
              </a:rPr>
              <a:t>Победители</a:t>
            </a:r>
            <a:r>
              <a:rPr lang="ru-RU" sz="2000" smtClean="0"/>
              <a:t> </a:t>
            </a:r>
          </a:p>
          <a:p>
            <a:pPr>
              <a:buFont typeface="Arial" charset="0"/>
              <a:buNone/>
            </a:pPr>
            <a:r>
              <a:rPr lang="ru-RU" sz="2000" smtClean="0"/>
              <a:t>http://www.pobediteli.ru/</a:t>
            </a:r>
            <a:r>
              <a:rPr lang="en-US" sz="2000" smtClean="0"/>
              <a:t> 12.11.2010</a:t>
            </a:r>
            <a:endParaRPr lang="ru-RU" sz="2000" smtClean="0"/>
          </a:p>
          <a:p>
            <a:pPr>
              <a:buFont typeface="Arial" charset="0"/>
              <a:buNone/>
            </a:pPr>
            <a:r>
              <a:rPr lang="ru-RU" sz="2000" smtClean="0">
                <a:hlinkClick r:id="rId3"/>
              </a:rPr>
              <a:t>5. Победа. 1941 - 1945</a:t>
            </a:r>
            <a:r>
              <a:rPr lang="ru-RU" sz="2000" smtClean="0"/>
              <a:t> </a:t>
            </a:r>
          </a:p>
          <a:p>
            <a:pPr>
              <a:buFont typeface="Arial" charset="0"/>
              <a:buNone/>
            </a:pPr>
            <a:r>
              <a:rPr lang="ru-RU" sz="2000" smtClean="0"/>
              <a:t>http://victory.rusarchives.ru/</a:t>
            </a:r>
            <a:r>
              <a:rPr lang="en-US" sz="2000" smtClean="0"/>
              <a:t>  15</a:t>
            </a:r>
            <a:r>
              <a:rPr lang="ru-RU" sz="2000" smtClean="0"/>
              <a:t>.11.2010</a:t>
            </a:r>
          </a:p>
          <a:p>
            <a:pPr>
              <a:buFont typeface="Arial" charset="0"/>
              <a:buNone/>
            </a:pPr>
            <a:r>
              <a:rPr lang="ru-RU" sz="2000" smtClean="0">
                <a:hlinkClick r:id="rId4"/>
              </a:rPr>
              <a:t>6. 60 лет Великой победе: 1945 - 2005</a:t>
            </a:r>
            <a:r>
              <a:rPr lang="ru-RU" sz="2000" smtClean="0"/>
              <a:t> </a:t>
            </a:r>
          </a:p>
          <a:p>
            <a:pPr>
              <a:buFont typeface="Arial" charset="0"/>
              <a:buNone/>
            </a:pPr>
            <a:r>
              <a:rPr lang="ru-RU" sz="2000" smtClean="0"/>
              <a:t>http://victory.tass-online.ru/ 09.11.2010</a:t>
            </a:r>
          </a:p>
          <a:p>
            <a:pPr>
              <a:buFont typeface="Arial" charset="0"/>
              <a:buNone/>
            </a:pPr>
            <a:r>
              <a:rPr lang="ru-RU" sz="2000" smtClean="0"/>
              <a:t>7. Документы </a:t>
            </a:r>
          </a:p>
          <a:p>
            <a:pPr>
              <a:buFont typeface="Arial" charset="0"/>
              <a:buNone/>
            </a:pPr>
            <a:r>
              <a:rPr lang="en-US" sz="2000" smtClean="0"/>
              <a:t>http</a:t>
            </a:r>
            <a:r>
              <a:rPr lang="ru-RU" sz="2000" smtClean="0"/>
              <a:t>:</a:t>
            </a:r>
            <a:r>
              <a:rPr lang="en-US" sz="2000" smtClean="0"/>
              <a:t>//battlemoscow.narod.ru/</a:t>
            </a:r>
            <a:r>
              <a:rPr lang="ru-RU" sz="2000" smtClean="0"/>
              <a:t> 03.12.2010</a:t>
            </a:r>
          </a:p>
          <a:p>
            <a:pPr>
              <a:buFont typeface="Arial" charset="0"/>
              <a:buNone/>
            </a:pPr>
            <a:r>
              <a:rPr lang="ru-RU" sz="2000" smtClean="0"/>
              <a:t>8. Хроника боевых действий</a:t>
            </a:r>
          </a:p>
          <a:p>
            <a:pPr>
              <a:buFont typeface="Arial" charset="0"/>
              <a:buNone/>
            </a:pPr>
            <a:r>
              <a:rPr lang="en-US" sz="2000" smtClean="0"/>
              <a:t>http://pobeda.mosreg.ru/chronicle/ 13.12.2010</a:t>
            </a:r>
            <a:endParaRPr 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Рисунок 1" descr="http://s001.radikal.ru/i193/1003/16/aa981e67fc1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7325" y="2143125"/>
            <a:ext cx="8855075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3132138" y="260350"/>
            <a:ext cx="3527425" cy="561975"/>
          </a:xfrm>
        </p:spPr>
        <p:txBody>
          <a:bodyPr/>
          <a:lstStyle/>
          <a:p>
            <a:r>
              <a:rPr lang="ru-RU" sz="3600" b="1" smtClean="0">
                <a:solidFill>
                  <a:srgbClr val="FF0000"/>
                </a:solidFill>
              </a:rPr>
              <a:t>г.Подольск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688013"/>
          </a:xfrm>
        </p:spPr>
        <p:txBody>
          <a:bodyPr/>
          <a:lstStyle/>
          <a:p>
            <a:r>
              <a:rPr lang="ru-RU" sz="2800" b="1" smtClean="0"/>
              <a:t>С </a:t>
            </a:r>
            <a:r>
              <a:rPr lang="ru-RU" sz="2800" b="1" smtClean="0">
                <a:solidFill>
                  <a:srgbClr val="FF0000"/>
                </a:solidFill>
              </a:rPr>
              <a:t>октября 1941г. </a:t>
            </a:r>
            <a:r>
              <a:rPr lang="ru-RU" sz="2800" b="1" smtClean="0"/>
              <a:t>Подольск стал прифронтовым городом.</a:t>
            </a:r>
          </a:p>
          <a:p>
            <a:r>
              <a:rPr lang="ru-RU" sz="2800" b="1" smtClean="0"/>
              <a:t>Более </a:t>
            </a:r>
            <a:r>
              <a:rPr lang="ru-RU" sz="2800" b="1" smtClean="0">
                <a:solidFill>
                  <a:srgbClr val="FF0000"/>
                </a:solidFill>
              </a:rPr>
              <a:t>30 тысяч </a:t>
            </a:r>
            <a:r>
              <a:rPr lang="ru-RU" sz="2800" b="1" smtClean="0"/>
              <a:t>жителей Подольска и Подольского района ушли на фронт.</a:t>
            </a:r>
          </a:p>
          <a:p>
            <a:r>
              <a:rPr lang="ru-RU" sz="2800" b="1" smtClean="0"/>
              <a:t>Около </a:t>
            </a:r>
            <a:r>
              <a:rPr lang="ru-RU" sz="2800" b="1" smtClean="0">
                <a:solidFill>
                  <a:srgbClr val="FF0000"/>
                </a:solidFill>
              </a:rPr>
              <a:t>17 тысяч </a:t>
            </a:r>
            <a:r>
              <a:rPr lang="ru-RU" sz="2800" b="1" smtClean="0"/>
              <a:t>человек не вернулись с полей сражений.</a:t>
            </a:r>
          </a:p>
          <a:p>
            <a:r>
              <a:rPr lang="ru-RU" sz="2800" b="1" smtClean="0"/>
              <a:t>Свыше </a:t>
            </a:r>
            <a:r>
              <a:rPr lang="ru-RU" sz="2800" b="1" smtClean="0">
                <a:solidFill>
                  <a:srgbClr val="FF0000"/>
                </a:solidFill>
              </a:rPr>
              <a:t>10 тысяч </a:t>
            </a:r>
            <a:r>
              <a:rPr lang="ru-RU" sz="2800" b="1" smtClean="0"/>
              <a:t>подольчан за боевые заслуги награждены орденами и медалями.</a:t>
            </a:r>
          </a:p>
          <a:p>
            <a:r>
              <a:rPr lang="ru-RU" sz="2800" b="1" smtClean="0"/>
              <a:t>Свыше </a:t>
            </a:r>
            <a:r>
              <a:rPr lang="ru-RU" sz="2800" b="1" smtClean="0">
                <a:solidFill>
                  <a:srgbClr val="FF0000"/>
                </a:solidFill>
              </a:rPr>
              <a:t>40 человек </a:t>
            </a:r>
            <a:r>
              <a:rPr lang="ru-RU" sz="2800" b="1" smtClean="0"/>
              <a:t>удостоены звания Героя Советского Союза.</a:t>
            </a:r>
          </a:p>
          <a:p>
            <a:r>
              <a:rPr lang="ru-RU" sz="2800" b="1" smtClean="0">
                <a:solidFill>
                  <a:srgbClr val="FF0000"/>
                </a:solidFill>
              </a:rPr>
              <a:t>4 человека </a:t>
            </a:r>
            <a:r>
              <a:rPr lang="ru-RU" sz="2800" b="1" smtClean="0"/>
              <a:t>стали полными кавалерами ордена Славы.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artpodolsk.ru/hero/Garant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1844675"/>
            <a:ext cx="1944688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4" descr="http://www.artpodolsk.ru/hero/Morozov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84438" y="1844675"/>
            <a:ext cx="195421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6" descr="http://www.artpodolsk.ru/hero/Poltev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6463" y="1844675"/>
            <a:ext cx="1943100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8" descr="http://www.artpodolsk.ru/hero/Solomatin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75463" y="1844675"/>
            <a:ext cx="1944687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Заголовок 7"/>
          <p:cNvSpPr>
            <a:spLocks noGrp="1"/>
          </p:cNvSpPr>
          <p:nvPr>
            <p:ph type="title"/>
          </p:nvPr>
        </p:nvSpPr>
        <p:spPr>
          <a:xfrm>
            <a:off x="2124075" y="260350"/>
            <a:ext cx="6840538" cy="1368425"/>
          </a:xfrm>
        </p:spPr>
        <p:txBody>
          <a:bodyPr/>
          <a:lstStyle/>
          <a:p>
            <a:r>
              <a:rPr lang="ru-RU" sz="3600" b="1" smtClean="0">
                <a:solidFill>
                  <a:srgbClr val="FF0000"/>
                </a:solidFill>
              </a:rPr>
              <a:t>Полные кавалеры Ордена Славы </a:t>
            </a:r>
            <a:br>
              <a:rPr lang="ru-RU" sz="3600" b="1" smtClean="0">
                <a:solidFill>
                  <a:srgbClr val="FF0000"/>
                </a:solidFill>
              </a:rPr>
            </a:br>
            <a:r>
              <a:rPr lang="ru-RU" sz="3600" b="1" smtClean="0">
                <a:solidFill>
                  <a:srgbClr val="FF0000"/>
                </a:solidFill>
              </a:rPr>
              <a:t>г. Подольска</a:t>
            </a:r>
          </a:p>
        </p:txBody>
      </p:sp>
      <p:sp>
        <p:nvSpPr>
          <p:cNvPr id="7175" name="Содержимое 11"/>
          <p:cNvSpPr>
            <a:spLocks noGrp="1"/>
          </p:cNvSpPr>
          <p:nvPr>
            <p:ph idx="1"/>
          </p:nvPr>
        </p:nvSpPr>
        <p:spPr>
          <a:xfrm>
            <a:off x="179388" y="4868863"/>
            <a:ext cx="8856662" cy="15843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400" b="1" dirty="0" err="1" smtClean="0"/>
              <a:t>Гранатюк</a:t>
            </a:r>
            <a:r>
              <a:rPr lang="ru-RU" sz="2400" b="1" dirty="0" smtClean="0"/>
              <a:t> 	        Морозов	                 Полтев	         Соломатин</a:t>
            </a:r>
          </a:p>
          <a:p>
            <a:pPr>
              <a:buFont typeface="Arial" charset="0"/>
              <a:buNone/>
            </a:pPr>
            <a:r>
              <a:rPr lang="ru-RU" sz="2400" b="1" smtClean="0"/>
              <a:t>   Пётр 		        Дмитрий		     Егор	         Александр</a:t>
            </a:r>
          </a:p>
          <a:p>
            <a:pPr>
              <a:buFont typeface="Arial" charset="0"/>
              <a:buNone/>
            </a:pPr>
            <a:r>
              <a:rPr lang="ru-RU" sz="2400" b="1" dirty="0" smtClean="0"/>
              <a:t>Николаевич	      Алексеевич	Фёдорович	         Алексеевич</a:t>
            </a:r>
          </a:p>
        </p:txBody>
      </p:sp>
      <p:pic>
        <p:nvPicPr>
          <p:cNvPr id="7176" name="Picture 10" descr="http://dic.academic.ru/pictures/wiki/files/49/180px-OrderofGlory.JPE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9388" y="188913"/>
            <a:ext cx="18938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8195" name="Picture 2" descr="IMG_259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33450" y="1182688"/>
            <a:ext cx="6002338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4"/>
          <p:cNvSpPr>
            <a:spLocks noGrp="1"/>
          </p:cNvSpPr>
          <p:nvPr>
            <p:ph idx="4294967295"/>
          </p:nvPr>
        </p:nvSpPr>
        <p:spPr>
          <a:xfrm>
            <a:off x="357188" y="285750"/>
            <a:ext cx="8429625" cy="6357938"/>
          </a:xfrm>
        </p:spPr>
        <p:txBody>
          <a:bodyPr/>
          <a:lstStyle/>
          <a:p>
            <a:pPr>
              <a:buFont typeface="Arial" charset="0"/>
              <a:buNone/>
            </a:pPr>
            <a:endParaRPr lang="ru-RU" sz="1800" b="1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Одной из самых героических страниц в летописи разгрома немецких войск под Москвой является </a:t>
            </a:r>
            <a:r>
              <a:rPr lang="ru-RU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подвиг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 курсантов Подольских военных училищ. </a:t>
            </a:r>
          </a:p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В боях за Москву погибло </a:t>
            </a:r>
            <a:r>
              <a:rPr lang="ru-RU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2500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 курсантов. В боях на Ильинском боевом участке подольские курсанты уничтожили до 5 тысяч немецких солдат и офицеров и подбили до 100 танков. Они выполнили свою задачу – задержали врага любой ценой. Цена эта – 2500 жизней.</a:t>
            </a:r>
          </a:p>
          <a:p>
            <a:pPr>
              <a:buFont typeface="Arial" charset="0"/>
              <a:buNone/>
            </a:pPr>
            <a:endParaRPr lang="ru-RU" sz="1800" b="1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В честь подвига курсантов </a:t>
            </a:r>
            <a:r>
              <a:rPr lang="ru-RU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 мая 1975года 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в г.Подольск был воздвигнут памятник.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3"/>
          <p:cNvSpPr>
            <a:spLocks noGrp="1"/>
          </p:cNvSpPr>
          <p:nvPr>
            <p:ph type="title"/>
          </p:nvPr>
        </p:nvSpPr>
        <p:spPr>
          <a:xfrm>
            <a:off x="468313" y="188913"/>
            <a:ext cx="8156575" cy="500062"/>
          </a:xfrm>
        </p:spPr>
        <p:txBody>
          <a:bodyPr/>
          <a:lstStyle/>
          <a:p>
            <a:r>
              <a:rPr lang="ru-RU" sz="3200" b="1" smtClean="0">
                <a:solidFill>
                  <a:srgbClr val="FF0000"/>
                </a:solidFill>
                <a:ea typeface="Calibri" pitchFamily="34" charset="0"/>
                <a:cs typeface="Calibri" pitchFamily="34" charset="0"/>
              </a:rPr>
              <a:t>У</a:t>
            </a:r>
            <a:r>
              <a:rPr lang="ru-RU" sz="3200" smtClean="0">
                <a:solidFill>
                  <a:srgbClr val="FF0000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ru-RU" sz="3200" b="1" smtClean="0">
                <a:solidFill>
                  <a:srgbClr val="FF0000"/>
                </a:solidFill>
                <a:ea typeface="Calibri" pitchFamily="34" charset="0"/>
                <a:cs typeface="Calibri" pitchFamily="34" charset="0"/>
              </a:rPr>
              <a:t>памятника Подольским курсантам</a:t>
            </a:r>
          </a:p>
        </p:txBody>
      </p:sp>
      <p:pic>
        <p:nvPicPr>
          <p:cNvPr id="10243" name="Picture 2" descr="E:\Для сайта поход Подольск\IMG_264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" y="857250"/>
            <a:ext cx="8058150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1832</TotalTime>
  <Words>437</Words>
  <Application>Microsoft Office PowerPoint</Application>
  <PresentationFormat>Экран (4:3)</PresentationFormat>
  <Paragraphs>141</Paragraphs>
  <Slides>47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Тема Office</vt:lpstr>
      <vt:lpstr>Презентация по теме:  «Подвиг  Подольских  курсантов»</vt:lpstr>
      <vt:lpstr>г. Подольск</vt:lpstr>
      <vt:lpstr>Слайд 3</vt:lpstr>
      <vt:lpstr>Слайд 4</vt:lpstr>
      <vt:lpstr>г.Подольск</vt:lpstr>
      <vt:lpstr>Полные кавалеры Ордена Славы  г. Подольска</vt:lpstr>
      <vt:lpstr>Слайд 7</vt:lpstr>
      <vt:lpstr>Слайд 8</vt:lpstr>
      <vt:lpstr>У памятника Подольским курсантам</vt:lpstr>
      <vt:lpstr>Памятник Подольским курсантам</vt:lpstr>
      <vt:lpstr>Слайд 11</vt:lpstr>
      <vt:lpstr>Слайд 12</vt:lpstr>
      <vt:lpstr>Слайд 13</vt:lpstr>
      <vt:lpstr>Слайд 14</vt:lpstr>
      <vt:lpstr>Слайд 15</vt:lpstr>
      <vt:lpstr>Слайд 16</vt:lpstr>
      <vt:lpstr>В этом здании находилось подольское пехотное училище.  Сейчас – это Индустриальный техникум.</vt:lpstr>
      <vt:lpstr>Слайд 18</vt:lpstr>
      <vt:lpstr>Слайд 19</vt:lpstr>
      <vt:lpstr>Приказ по пехотному училищу №257</vt:lpstr>
      <vt:lpstr>Слайд 21</vt:lpstr>
      <vt:lpstr>Выпускники  средней школы №2 (ныне лицей №1)  г.Подольска  1941 года –  будущие подольские курсанты  Сапожников Михаил, Вертелин Константин, Хозяинов Алексей и Антонов Лев. </vt:lpstr>
      <vt:lpstr>Михаил  Сапожников</vt:lpstr>
      <vt:lpstr>Алексей Хозяинов</vt:lpstr>
      <vt:lpstr>Константин Вертелин</vt:lpstr>
      <vt:lpstr>Буслаев Виталий Федосеевич</vt:lpstr>
      <vt:lpstr>Слайд 27</vt:lpstr>
      <vt:lpstr>Буслаев Виталий Федосеевич </vt:lpstr>
      <vt:lpstr>Слайд 29</vt:lpstr>
      <vt:lpstr>Гашина  Анна  Витальевна   - дочь Буслаева Виталия Федосеевича на встрече с ребятами </vt:lpstr>
      <vt:lpstr>Слайд 31</vt:lpstr>
      <vt:lpstr>Слайд 32</vt:lpstr>
      <vt:lpstr>В музее им. Подольских курсантов</vt:lpstr>
      <vt:lpstr>Слайд 34</vt:lpstr>
      <vt:lpstr>Слайд 35</vt:lpstr>
      <vt:lpstr>Андреев Георгий Романович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Список использованной литературы:</vt:lpstr>
      <vt:lpstr>Источники:</vt:lpstr>
      <vt:lpstr>Слайд 47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проекта</dc:title>
  <dc:creator>User</dc:creator>
  <cp:lastModifiedBy>serq</cp:lastModifiedBy>
  <cp:revision>192</cp:revision>
  <dcterms:created xsi:type="dcterms:W3CDTF">2010-10-14T01:51:39Z</dcterms:created>
  <dcterms:modified xsi:type="dcterms:W3CDTF">2015-02-12T05:03:51Z</dcterms:modified>
</cp:coreProperties>
</file>