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2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418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00037-3719-415A-903E-A3AB7B48EC1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E3062-CCC3-4679-BCCC-93F469DE2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3062-CCC3-4679-BCCC-93F469DE211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3062-CCC3-4679-BCCC-93F469DE211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3062-CCC3-4679-BCCC-93F469DE2114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8;&#1086;&#1089;&#1089;&#1074;&#1086;&#1088;&#1076;.xlsx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ЗИМНИЕ КАНИКУЛЫ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76830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Занятие дает представление детям о зимних каникулах, празднике Рождества; развивает внимание, мышление, память, фонематический слух, воображение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Жосткова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Т.Ю.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1723644" cy="184891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053059">
            <a:off x="7629870" y="5130015"/>
            <a:ext cx="899192" cy="896943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61240">
            <a:off x="571472" y="5143512"/>
            <a:ext cx="859764" cy="85761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723178">
            <a:off x="4307816" y="5176253"/>
            <a:ext cx="834078" cy="8106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4" y="714356"/>
            <a:ext cx="64765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Прозрачен, как стекло, но не вставишь в окно.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Program Files\Microsoft Office\CLIPART\PUB60COR\J01961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2928934"/>
            <a:ext cx="3403812" cy="3500462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429388" y="6000768"/>
            <a:ext cx="1042416" cy="428628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4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1357298"/>
            <a:ext cx="4714908" cy="41434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МОЛОДЕЦ!</a:t>
            </a:r>
          </a:p>
          <a:p>
            <a:pPr algn="ctr"/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ЛЕД!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SO0020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71480"/>
            <a:ext cx="357190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64765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786058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857365"/>
            <a:ext cx="6715172" cy="4390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У нас под крышей белый гвоздь висит. Солнце взойдет - гвоздь упадет.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Program Files\Microsoft Office\CLIPART\PUB60COR\NA013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3143272" cy="2571768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6072206"/>
            <a:ext cx="104241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6572264" y="6072206"/>
            <a:ext cx="1042416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4" y="1214422"/>
            <a:ext cx="63337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ross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Сосулька!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C:\Program Files\Microsoft Office\CLIPART\PUB60COR\J021521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285752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9847" y="2967335"/>
            <a:ext cx="14118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9847" y="714356"/>
            <a:ext cx="62696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НЕВЕРНО!</a:t>
            </a:r>
          </a:p>
          <a:p>
            <a:pPr algn="ctr"/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ДУМАЙ!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54672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Гуляю в поле, летаю на воле, кручу, бурчу, завываю, знать ничего не желаю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вдоль  села пробегаю, сугробы наметаю.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Program Files\Microsoft Office\CLIPART\PUB60COR\J015717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857760"/>
            <a:ext cx="3178185" cy="1563687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5929330"/>
            <a:ext cx="970978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 flipV="1">
            <a:off x="6500826" y="5929330"/>
            <a:ext cx="1000132" cy="500066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54050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Угадал!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Метель.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 descr="C:\Program Files\Microsoft Office\CLIPART\PUB60COR\J019614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071810"/>
            <a:ext cx="335758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928670"/>
            <a:ext cx="604797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86710" y="5929330"/>
            <a:ext cx="85725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4" y="500042"/>
            <a:ext cx="647659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Есть один такой цветок, не вплетешь его в венок</a:t>
            </a:r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На </a:t>
            </a:r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него подуй слегка – был цветок – и нет цветка. 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 flipV="1">
            <a:off x="6357950" y="5857892"/>
            <a:ext cx="1071570" cy="500064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60438" y="642938"/>
            <a:ext cx="8183562" cy="10509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Прочитайте тему сегодняшнего занятия, используя стрелки.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428728" y="2285992"/>
            <a:ext cx="64294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071670" y="2357430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43174" y="2428868"/>
            <a:ext cx="64294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286116" y="2500306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786182" y="2500306"/>
            <a:ext cx="500066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714876" y="3429000"/>
            <a:ext cx="57150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357818" y="3929066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6215074" y="4000504"/>
            <a:ext cx="428628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6143636" y="4643446"/>
            <a:ext cx="64294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5429256" y="5214950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4786314" y="521495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6200000" flipV="1">
            <a:off x="4286248" y="5072074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142976" y="2285992"/>
            <a:ext cx="1428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571604" y="1500174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071670" y="2714620"/>
            <a:ext cx="11430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571736" y="1571612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н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786058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и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428992" y="1714488"/>
            <a:ext cx="1643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71736" y="2786058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857356" y="3643314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000372"/>
            <a:ext cx="2571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н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71934" y="5000636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3857627"/>
            <a:ext cx="42148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0800000" flipV="1">
            <a:off x="4929190" y="3334276"/>
            <a:ext cx="1000132" cy="18092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43174" y="5286388"/>
            <a:ext cx="43577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л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2071670" y="4304786"/>
            <a:ext cx="4214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\Microsoft Office\CLIPART\PUB60COR\AG0015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214818"/>
            <a:ext cx="928694" cy="1928826"/>
          </a:xfrm>
          <a:prstGeom prst="rect">
            <a:avLst/>
          </a:prstGeom>
          <a:noFill/>
        </p:spPr>
      </p:pic>
      <p:sp>
        <p:nvSpPr>
          <p:cNvPr id="2051" name="Tree"/>
          <p:cNvSpPr>
            <a:spLocks noEditPoints="1" noChangeArrowheads="1"/>
          </p:cNvSpPr>
          <p:nvPr/>
        </p:nvSpPr>
        <p:spPr bwMode="auto">
          <a:xfrm>
            <a:off x="642910" y="4500570"/>
            <a:ext cx="1809750" cy="173831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  <p:bldP spid="86" grpId="0"/>
      <p:bldP spid="87" grpId="0"/>
      <p:bldP spid="23" grpId="0"/>
      <p:bldP spid="26" grpId="0"/>
      <p:bldP spid="27" grpId="0"/>
      <p:bldP spid="28" grpId="0"/>
      <p:bldP spid="29" grpId="0"/>
      <p:bldP spid="30" grpId="0"/>
      <p:bldP spid="20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62622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 Снежинка.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122" name="Picture 2" descr="C:\Program Files\Microsoft Office\CLIPART\PUB60COR\NA005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714620"/>
            <a:ext cx="4071966" cy="3429024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1000108"/>
            <a:ext cx="62622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43834" y="6000768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1"/>
            <a:ext cx="70009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не снег, и не лед, а серебром деревья уберет.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170" name="Picture 2" descr="C:\Program Files\Microsoft Office\CLIPART\PUB60COR\J02829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876"/>
            <a:ext cx="7143800" cy="2857520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86710" y="6143644"/>
            <a:ext cx="104241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6643702" y="6143644"/>
            <a:ext cx="1042416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857232"/>
            <a:ext cx="39290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Угадал!</a:t>
            </a: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Иней.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58148" y="6000768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SO029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7166"/>
            <a:ext cx="364333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3" y="928670"/>
            <a:ext cx="50720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857892"/>
            <a:ext cx="1042416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4" y="642918"/>
            <a:ext cx="611940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rgbClr val="FF0000"/>
                </a:solidFill>
                <a:effectLst/>
              </a:rPr>
              <a:t>Живу я посреди двора, где играет детвора, нос- морковка, глазки – угольки, на голове ведро, из веток две руки.</a:t>
            </a:r>
            <a:endParaRPr lang="ru-RU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500826" y="6000768"/>
            <a:ext cx="1042416" cy="428628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571480"/>
            <a:ext cx="4857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 Снеговик!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194" name="Picture 2" descr="C:\Program Files\Microsoft Office\CLIPART\PUB60COR\SO0025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6413" y="2500306"/>
            <a:ext cx="3049587" cy="3857652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714356"/>
            <a:ext cx="576221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571481"/>
            <a:ext cx="66194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Назовите-ка, ребятки, месяц в этой вот загадке: дни его всех дней короче, всех ночей длиннее ночи; на поля и на луга до весны легли снега</a:t>
            </a:r>
            <a:r>
              <a:rPr lang="ru-RU" sz="36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Только </a:t>
            </a:r>
            <a:r>
              <a:rPr lang="ru-RU" sz="36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месяц наш пройдет, мы встречаем Новый год!</a:t>
            </a:r>
            <a:endParaRPr lang="ru-RU" sz="3600" b="1" cap="none" spc="0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7643834" y="6072206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4" action="ppaction://hlinksldjump" highlightClick="1"/>
          </p:cNvPr>
          <p:cNvSpPr/>
          <p:nvPr/>
        </p:nvSpPr>
        <p:spPr>
          <a:xfrm>
            <a:off x="6500826" y="6072206"/>
            <a:ext cx="1042416" cy="428604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3581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Правильно! Декабрь.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C:\Program Files\Microsoft Office\CLIPART\PUB60COR\AG00176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1928826" cy="3214710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CLIPART\PUB60COR\J03048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28604"/>
            <a:ext cx="1825625" cy="1855787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7643834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 useBgFill="1"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Зимние каникулы проходят в атмосфере череды праздников: Новый год, Рождество, Старый Новый </a:t>
            </a:r>
            <a:r>
              <a:rPr lang="ru-RU" dirty="0" smtClean="0"/>
              <a:t>год. И </a:t>
            </a:r>
            <a:r>
              <a:rPr lang="ru-RU" dirty="0" smtClean="0"/>
              <a:t>королевой этих дней является елка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Сосчитайте, сколько треугольников, наложенных друг на друга, составляют эту елочку?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72132" y="4286256"/>
            <a:ext cx="2857520" cy="135732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72132" y="3286124"/>
            <a:ext cx="2928958" cy="1785950"/>
          </a:xfrm>
          <a:prstGeom prst="triangle">
            <a:avLst>
              <a:gd name="adj" fmla="val 5141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572132" y="2786058"/>
            <a:ext cx="2857520" cy="171451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72132" y="2428868"/>
            <a:ext cx="2928958" cy="157163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572132" y="2000240"/>
            <a:ext cx="2918092" cy="135732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572132" y="1714488"/>
            <a:ext cx="2928958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1142984"/>
            <a:ext cx="56193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43834" y="6143644"/>
            <a:ext cx="104241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2038" algn="just"/>
            <a:endParaRPr lang="ru-RU" dirty="0" smtClean="0">
              <a:latin typeface="Arial Black" pitchFamily="34" charset="0"/>
            </a:endParaRPr>
          </a:p>
          <a:p>
            <a:pPr marL="2332038" algn="just"/>
            <a:r>
              <a:rPr lang="ru-RU" dirty="0" smtClean="0"/>
              <a:t>Что за праздник Новый год, всем известно. А вот  о Рождестве  я вам немного расскажу.</a:t>
            </a:r>
          </a:p>
          <a:p>
            <a:pPr marL="2332038" algn="just"/>
            <a:r>
              <a:rPr lang="ru-RU" dirty="0" smtClean="0"/>
              <a:t>Существует легенда о том, как Бог-отец послал на землю своего сына Иисуса Христа для того, чтобы спасти всех людей от гибели. Земное рождение Иисуса Христа это и есть Рождество Христово, светлый и радостный праздник всех христиан. С этого момента на земле наступило время надежд на спасение и новую, счастливую жизнь.</a:t>
            </a:r>
          </a:p>
          <a:p>
            <a:pPr marL="2332038" algn="just"/>
            <a:r>
              <a:rPr lang="ru-RU" dirty="0" smtClean="0"/>
              <a:t>С праздником Рождества Христова связано много традиций и обычаев. Например, обязательно наряжали елку, а на верхушке ее укрепляли звезду- символ Вифлеемской звезды, ведь по преданию, перед рождением Спасителя на небе города Вифлеема появилась особенная светлая звезда. </a:t>
            </a:r>
          </a:p>
          <a:p>
            <a:pPr marL="2332038" algn="just"/>
            <a:endParaRPr lang="ru-RU" dirty="0" smtClean="0">
              <a:latin typeface="Arial Black" pitchFamily="34" charset="0"/>
            </a:endParaRPr>
          </a:p>
          <a:p>
            <a:pPr marL="2332038" algn="just"/>
            <a:endParaRPr lang="ru-RU" dirty="0">
              <a:latin typeface="Arial Black" pitchFamily="34" charset="0"/>
            </a:endParaRPr>
          </a:p>
        </p:txBody>
      </p:sp>
      <p:pic>
        <p:nvPicPr>
          <p:cNvPr id="1026" name="Picture 2" descr="C:\Program Files\Microsoft Office\CLIPART\PUB60COR\J0188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264320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32657"/>
            <a:ext cx="83204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Еще в ночь перед Рождеством принято гадать.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 Считается, что эта ночь поможет предсказать будущее.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Существуют также  и рождественские приметы, связанные с природными явлениями. Например, если на Рождество идет снег – к хорошему урожаю. Если метель метет- пчелы будут хорошо роиться.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Рождественскими вечерами рассказывались сказки.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Предлагаю вашему вниманию викторину по сказкам, действие в которых происходит зимой. </a:t>
            </a:r>
            <a:endParaRPr lang="ru-RU" sz="2000" dirty="0"/>
          </a:p>
        </p:txBody>
      </p:sp>
      <p:pic>
        <p:nvPicPr>
          <p:cNvPr id="2051" name="Picture 3" descr="C:\Program Files\Microsoft Office\CLIPART\PUB60COR\NA0039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365104"/>
            <a:ext cx="4524375" cy="2304256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CLIPART\PUB60COR\J01878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429132"/>
            <a:ext cx="1363663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«В одной маленькой деревушке жила злая и скупая женщина с дочкой и падчерицей. Дочку она любила, а падчерица ничем ей угодить не могла… Потому, может, и довелось ей однажды увидеть все двенадцать месяцев сразу.» </a:t>
            </a:r>
          </a:p>
          <a:p>
            <a:pPr algn="just">
              <a:buNone/>
            </a:pP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5000636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С.Маршак. </a:t>
            </a:r>
            <a:br>
              <a:rPr lang="ru-RU" sz="3600" dirty="0" smtClean="0">
                <a:solidFill>
                  <a:srgbClr val="006600"/>
                </a:solidFill>
              </a:rPr>
            </a:br>
            <a:r>
              <a:rPr lang="ru-RU" sz="3600" dirty="0" smtClean="0">
                <a:solidFill>
                  <a:srgbClr val="006600"/>
                </a:solidFill>
              </a:rPr>
              <a:t>«Двенадцать месяцев».</a:t>
            </a:r>
            <a:endParaRPr lang="ru-RU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57694"/>
            <a:ext cx="818388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Русская народная сказка «Лисичка-сестричка и серый волк».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0070C0"/>
                </a:solidFill>
              </a:rPr>
              <a:t>  </a:t>
            </a:r>
            <a:r>
              <a:rPr lang="ru-RU" sz="3600" i="1" dirty="0" smtClean="0">
                <a:solidFill>
                  <a:srgbClr val="0070C0"/>
                </a:solidFill>
              </a:rPr>
              <a:t>«Вот лисичка-сестричка сидит да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rgbClr val="0070C0"/>
                </a:solidFill>
              </a:rPr>
              <a:t> </a:t>
            </a:r>
            <a:r>
              <a:rPr lang="ru-RU" sz="3600" i="1" dirty="0" smtClean="0">
                <a:solidFill>
                  <a:srgbClr val="0070C0"/>
                </a:solidFill>
              </a:rPr>
              <a:t>потихоньку и говорит: «Битый</a:t>
            </a:r>
          </a:p>
          <a:p>
            <a:pPr algn="ctr">
              <a:buNone/>
            </a:pPr>
            <a:r>
              <a:rPr lang="ru-RU" sz="3600" i="1" dirty="0" smtClean="0">
                <a:solidFill>
                  <a:srgbClr val="0070C0"/>
                </a:solidFill>
              </a:rPr>
              <a:t>  небитого везет.»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Г.Х.Андерсен.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«Снежная королева».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i="1" dirty="0" smtClean="0">
                <a:solidFill>
                  <a:srgbClr val="002060"/>
                </a:solidFill>
              </a:rPr>
              <a:t>«Это была высокая, статная, величавая женщина в ослепительно белой шубе и шапке из чистого снега. Мальчик сразу узнал ее.»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Русская народная сказка «</a:t>
            </a:r>
            <a:r>
              <a:rPr lang="ru-RU" dirty="0" err="1" smtClean="0"/>
              <a:t>Морозко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«Тепло ли тебе, красавица?»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Не хочется Насте старика огорчать.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«Тепло, тепло, батюшка», - шепчет, а у самой зуб на зуб не попадает».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3380"/>
            <a:ext cx="81838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«По щучьему велению».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«Идут ведра по деревне, народ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 дивится, а Емеля идет сзади,</a:t>
            </a:r>
          </a:p>
          <a:p>
            <a:pPr algn="ctr">
              <a:buNone/>
            </a:pPr>
            <a:r>
              <a:rPr lang="ru-RU" sz="4000" i="1" dirty="0" smtClean="0">
                <a:solidFill>
                  <a:srgbClr val="C00000"/>
                </a:solidFill>
              </a:rPr>
              <a:t> посмеивается».</a:t>
            </a:r>
          </a:p>
          <a:p>
            <a:pPr algn="ctr"/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1838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В.Одоевский.</a:t>
            </a:r>
            <a:br>
              <a:rPr lang="ru-RU" dirty="0" smtClean="0"/>
            </a:br>
            <a:r>
              <a:rPr lang="ru-RU" dirty="0" smtClean="0"/>
              <a:t>«Мороз Иванович».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 «Рукодельница идет дальше. Смотрит: перед ней сидит старик … седой-седой, сидит он на ледяной скамеечке да снежные комочки ест; тряхнет головой – от волос иней сыплется; духом дохнет – валит пар густой». </a:t>
            </a: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«Два мороза».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«Мне бы лучше за мужиком погнаться. Его скорее дойму: полушубок старый, заплатанный, шапка вся в дырах, на ногах кроме </a:t>
            </a:r>
            <a:r>
              <a:rPr lang="ru-RU" sz="3200" dirty="0" err="1" smtClean="0">
                <a:solidFill>
                  <a:schemeClr val="accent3">
                    <a:lumMod val="75000"/>
                  </a:schemeClr>
                </a:solidFill>
              </a:rPr>
              <a:t>лаптишек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ничего нет. А ты, братец, как посильнее меня, за барином беги.»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А теперь – разминка!</a:t>
            </a:r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Одеяло белое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Не руками сделано,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Не ткалось, не кроилось, 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С неба на землю свалилось. </a:t>
            </a:r>
          </a:p>
          <a:p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Program Files\Microsoft Office\CLIPART\PUB60COR\AN008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285860"/>
            <a:ext cx="2389185" cy="2000264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6858016" y="5857892"/>
            <a:ext cx="92869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5857884" y="5857892"/>
            <a:ext cx="785818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00438"/>
            <a:ext cx="818388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«Снегурочка».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«Принесла бабка в решете снега. Толкли, толкли они снег и </a:t>
            </a:r>
            <a:r>
              <a:rPr lang="ru-RU" sz="4400" i="1" dirty="0" err="1" smtClean="0">
                <a:solidFill>
                  <a:schemeClr val="accent5">
                    <a:lumMod val="75000"/>
                  </a:schemeClr>
                </a:solidFill>
              </a:rPr>
              <a:t>вытолкли</a:t>
            </a: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 девушку.»</a:t>
            </a:r>
            <a:endParaRPr lang="ru-RU" sz="4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929066"/>
            <a:ext cx="8183880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«Лиса да заяц».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rgbClr val="006600"/>
                </a:solidFill>
              </a:rPr>
              <a:t>«Жили-были лиса да заяц. У лисы избушка ледяная, а у зайца лубяная.»</a:t>
            </a:r>
            <a:endParaRPr lang="ru-RU" sz="44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357322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Бр.Гримм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«Госпожа Метелица».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«Перину и подушки она так сильно взбивала, что перья, словно хлопья снега, летели во все стороны.»</a:t>
            </a:r>
            <a:endParaRPr lang="ru-RU" sz="4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183880" cy="3177544"/>
          </a:xfrm>
        </p:spPr>
        <p:txBody>
          <a:bodyPr numCol="2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7002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600" dirty="0" smtClean="0"/>
              <a:t>А сейчас такое </a:t>
            </a:r>
            <a:r>
              <a:rPr lang="ru-RU" sz="3600" i="1" dirty="0" smtClean="0">
                <a:solidFill>
                  <a:srgbClr val="FF0000"/>
                </a:solidFill>
              </a:rPr>
              <a:t>задание</a:t>
            </a:r>
            <a:r>
              <a:rPr lang="ru-RU" sz="3600" dirty="0" smtClean="0"/>
              <a:t>: я буду называть по звукам слова на новогоднюю тему. А вы попробуйте узнать их.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500438"/>
            <a:ext cx="259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Снегурочка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357694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Елка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214950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Дед Мороз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3857628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Подарки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4786322"/>
            <a:ext cx="2435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Рождество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5429265"/>
            <a:ext cx="169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Хоровод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286124"/>
            <a:ext cx="8183880" cy="2748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Задание: в хороводе вокруг елки собрались разнообразные сказочные персонажи. Узнайте их по трем словам.(разгадайте </a:t>
            </a:r>
            <a:r>
              <a:rPr lang="ru-RU" dirty="0" smtClean="0">
                <a:hlinkClick r:id="rId2" action="ppaction://hlinkfile"/>
              </a:rPr>
              <a:t>кроссворд)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 Каждый ребенок во время зимних каникул обязательно посетит хотя бы одно новогоднее представление, а значит, примет участие в хороводе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9" y="357166"/>
            <a:ext cx="750099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 algn="ctr">
              <a:tabLst>
                <a:tab pos="7897813" algn="l"/>
              </a:tabLst>
            </a:pPr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Представьте себе, что вам предложили поработать художниками и попросили сделать иллюстрацию к словам песенки: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Если были бы у елочки ножки,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Побежала бы она по дорожке.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Заплясала бы она вместе с нами, 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Застучала бы она каблучками. (К.И.Чуковский)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dirty="0" smtClean="0">
                <a:solidFill>
                  <a:srgbClr val="7030A0"/>
                </a:solidFill>
              </a:rPr>
              <a:t>Что бы вы нарисовали?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dirty="0" smtClean="0">
                <a:solidFill>
                  <a:srgbClr val="7030A0"/>
                </a:solidFill>
              </a:rPr>
              <a:t>А теперь возьмите цветные карандаши – и за дело! 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Program Files\Microsoft Office\CLIPART\PUB60COR\SO0001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143008" cy="135732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CLIPART\PUB60COR\J02857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571876"/>
            <a:ext cx="1819275" cy="1809750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CLIPART\PUB60COR\J029054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929066"/>
            <a:ext cx="1560513" cy="1878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2643181"/>
            <a:ext cx="683378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Наше занятие подошло к концу.</a:t>
            </a:r>
          </a:p>
          <a:p>
            <a:pPr algn="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Поделитесь, пожалуйста, своими впечатлениями!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CLIPART\PUB60COR\SO0257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85728"/>
            <a:ext cx="3786214" cy="17351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2643182"/>
            <a:ext cx="683378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Наше занятие подошло к концу.</a:t>
            </a:r>
          </a:p>
          <a:p>
            <a:pPr algn="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Поделитесь, пожалуйста, своими впечатлениями!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Program Files\Microsoft Office\CLIPART\PUB60COR\SO0195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335755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5864" y="1142984"/>
            <a:ext cx="63225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Молодец! Снег.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5786454"/>
            <a:ext cx="85725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677253" y="4464524"/>
            <a:ext cx="859764" cy="857613"/>
          </a:xfrm>
          <a:prstGeom prst="rect">
            <a:avLst/>
          </a:prstGeom>
          <a:noFill/>
        </p:spPr>
      </p:pic>
      <p:pic>
        <p:nvPicPr>
          <p:cNvPr id="6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4034841" y="3464392"/>
            <a:ext cx="859764" cy="857613"/>
          </a:xfrm>
          <a:prstGeom prst="rect">
            <a:avLst/>
          </a:prstGeom>
          <a:noFill/>
        </p:spPr>
      </p:pic>
      <p:pic>
        <p:nvPicPr>
          <p:cNvPr id="7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6963798" y="4464524"/>
            <a:ext cx="859764" cy="857613"/>
          </a:xfrm>
          <a:prstGeom prst="rect">
            <a:avLst/>
          </a:prstGeom>
          <a:noFill/>
        </p:spPr>
      </p:pic>
      <p:pic>
        <p:nvPicPr>
          <p:cNvPr id="9" name="Рисунок 8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5450785" y="5462598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2521827" y="5462599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5879412" y="2390765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1878885" y="2390764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642918"/>
            <a:ext cx="67151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929330"/>
            <a:ext cx="85725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5724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Старик у ворот тепло уволок. Сам не бежит, а стоять не велит.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CLIPART\PUB60COR\DD002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572008"/>
            <a:ext cx="4429155" cy="1714512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929586" y="6000768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7143768" y="6000768"/>
            <a:ext cx="613788" cy="470936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2866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МОЛОДЕЦ!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МОРОЗ.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5786454"/>
            <a:ext cx="104241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Program Files\Microsoft Office\CLIPART\PUB60COR\SO0055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286124"/>
            <a:ext cx="407196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595865" y="1120395"/>
            <a:ext cx="626228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572396" y="5786454"/>
            <a:ext cx="104241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1218</TotalTime>
  <Words>1020</Words>
  <Application>Microsoft Office PowerPoint</Application>
  <PresentationFormat>Экран (4:3)</PresentationFormat>
  <Paragraphs>144</Paragraphs>
  <Slides>46</Slides>
  <Notes>3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Аспект</vt:lpstr>
      <vt:lpstr>ЗИМНИЕ КАНИКУЛЫ</vt:lpstr>
      <vt:lpstr>Прочитайте тему сегодняшнего занятия, используя стрелки.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Русская народная сказка «Лисичка-сестричка и серый волк».</vt:lpstr>
      <vt:lpstr>Г.Х.Андерсен.   «Снежная королева».</vt:lpstr>
      <vt:lpstr>Русская народная сказка «Морозко».</vt:lpstr>
      <vt:lpstr>Русская народная сказка «По щучьему велению».</vt:lpstr>
      <vt:lpstr>В.Одоевский. «Мороз Иванович».</vt:lpstr>
      <vt:lpstr>Русская народная сказка «Два мороза».</vt:lpstr>
      <vt:lpstr>Русская народная сказка «Снегурочка».</vt:lpstr>
      <vt:lpstr>Русская народная сказка «Лиса да заяц».</vt:lpstr>
      <vt:lpstr>Бр.Гримм. «Госпожа Метелица».</vt:lpstr>
      <vt:lpstr>               </vt:lpstr>
      <vt:lpstr>Задание: в хороводе вокруг елки собрались разнообразные сказочные персонажи. Узнайте их по трем словам.(разгадайте кроссворд)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КАНИКУЛЫ</dc:title>
  <cp:lastModifiedBy>1</cp:lastModifiedBy>
  <cp:revision>126</cp:revision>
  <dcterms:modified xsi:type="dcterms:W3CDTF">2015-02-08T15:34:54Z</dcterms:modified>
</cp:coreProperties>
</file>