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7" r:id="rId3"/>
    <p:sldId id="277" r:id="rId4"/>
    <p:sldId id="279" r:id="rId5"/>
    <p:sldId id="275" r:id="rId6"/>
    <p:sldId id="280" r:id="rId7"/>
    <p:sldId id="258" r:id="rId8"/>
    <p:sldId id="276" r:id="rId9"/>
    <p:sldId id="257" r:id="rId10"/>
    <p:sldId id="260" r:id="rId11"/>
    <p:sldId id="261" r:id="rId12"/>
    <p:sldId id="262" r:id="rId13"/>
    <p:sldId id="263" r:id="rId14"/>
    <p:sldId id="268" r:id="rId15"/>
    <p:sldId id="281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22"/>
    <a:srgbClr val="7F9E40"/>
    <a:srgbClr val="66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0F2214-3DBC-4E77-A50F-2E8849EC0325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E4F1B2-5C95-497C-836C-EC66EA535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59F6-8647-4A28-A009-4AC91BEFFB66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0614-E20F-4C8C-B038-4732A894C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AF0C-D114-47EF-8A18-25BF39442CD5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5016-EBAD-462B-AD02-2165C7631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46E-AED7-4404-AA51-02C14C1E9DEC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C122-7E7B-458F-A30F-1359AA0A6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B1287-2D59-486B-87C7-B04B731E310E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5D00-9153-4DB9-A1CA-488527969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FBDC5-1B36-4393-89D6-32374E2E0E10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C018-8E48-484E-B806-67504C102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00DD-9C60-4D85-909B-EDF7335958AC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E2772-F4F8-420E-983E-11AEC0892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5011-24F6-422B-B543-A83A535C7422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C26E-814A-48F2-9B11-03D2E4F07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CF06-CD27-4BEA-AD2F-775E79CFF6A8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E3225-6805-4EDC-A9AC-BB9642EF0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2918D-4194-47A3-B9BA-46DED3C97EE3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92F9-AB1B-4642-BB7B-C001E51CC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E618-5885-4393-9A27-28136D17B507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C61CA-17A0-4235-B550-2B47A7D0A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BDD75-4B09-41F1-B5AC-42A49E5A067F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8EFF-9111-48E4-BCA4-238D623DF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5C4594-432B-42FA-B5B8-73DA431EBF01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D11BCA-5903-463D-92B8-71FA5F9B3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/>
          <a:lstStyle/>
          <a:p>
            <a:r>
              <a:rPr lang="ru-RU" b="1" dirty="0" smtClean="0">
                <a:solidFill>
                  <a:srgbClr val="666633"/>
                </a:solidFill>
                <a:latin typeface="Bookman Old Style" pitchFamily="18" charset="0"/>
              </a:rPr>
              <a:t>Степень   с   рациональным   показателем</a:t>
            </a:r>
            <a:endParaRPr lang="ru-RU" b="1" dirty="0">
              <a:solidFill>
                <a:srgbClr val="666633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2135088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7F9E40"/>
                </a:solidFill>
                <a:latin typeface="Book Antiqua" pitchFamily="18" charset="0"/>
              </a:rPr>
              <a:t>Определения   и свойства   степени с  рациональным   показателем</a:t>
            </a:r>
            <a:endParaRPr lang="ru-RU" sz="4000" b="1" i="1" dirty="0">
              <a:solidFill>
                <a:srgbClr val="7F9E4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6228020"/>
            <a:ext cx="650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666633"/>
                </a:solidFill>
                <a:latin typeface="Book Antiqua" pitchFamily="18" charset="0"/>
              </a:rPr>
              <a:t>Елена   </a:t>
            </a:r>
            <a:r>
              <a:rPr lang="ru-RU" b="1" i="1" dirty="0" smtClean="0">
                <a:solidFill>
                  <a:srgbClr val="666633"/>
                </a:solidFill>
                <a:latin typeface="Book Antiqua" pitchFamily="18" charset="0"/>
              </a:rPr>
              <a:t>Олеговна Рева</a:t>
            </a:r>
            <a:r>
              <a:rPr lang="ru-RU" b="1" i="1" dirty="0" smtClean="0">
                <a:solidFill>
                  <a:srgbClr val="666633"/>
                </a:solidFill>
                <a:latin typeface="Book Antiqua" pitchFamily="18" charset="0"/>
              </a:rPr>
              <a:t>. </a:t>
            </a:r>
            <a:r>
              <a:rPr lang="ru-RU" b="1" i="1" dirty="0" smtClean="0">
                <a:solidFill>
                  <a:srgbClr val="666633"/>
                </a:solidFill>
                <a:latin typeface="Book Antiqua" pitchFamily="18" charset="0"/>
              </a:rPr>
              <a:t>МБОУ «Гимназия №16» г. Мытищи</a:t>
            </a:r>
            <a:endParaRPr lang="ru-RU" b="1" i="1" dirty="0">
              <a:solidFill>
                <a:srgbClr val="666633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1520" y="-1251520"/>
            <a:ext cx="7848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gradFill>
                    <a:gsLst>
                      <a:gs pos="0">
                        <a:schemeClr val="accent3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666633"/>
                </a:solidFill>
                <a:effectLst/>
                <a:latin typeface="Calibri" pitchFamily="34" charset="0"/>
              </a:rPr>
              <a:t>№1.  П о с ч и т а е м </a:t>
            </a:r>
            <a:r>
              <a:rPr lang="ru-RU" sz="5400" b="1" cap="none" spc="0" dirty="0" smtClean="0">
                <a:ln/>
                <a:solidFill>
                  <a:srgbClr val="666633"/>
                </a:solidFill>
                <a:effectLst/>
                <a:latin typeface="Calibri" pitchFamily="34" charset="0"/>
              </a:rPr>
              <a:t>:</a:t>
            </a:r>
            <a:endParaRPr lang="ru-RU" sz="5400" b="1" cap="none" spc="0" dirty="0">
              <a:ln/>
              <a:solidFill>
                <a:srgbClr val="666633"/>
              </a:solidFill>
              <a:effectLst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942677" y="419423"/>
          <a:ext cx="2189163" cy="2649537"/>
        </p:xfrm>
        <a:graphic>
          <a:graphicData uri="http://schemas.openxmlformats.org/presentationml/2006/ole">
            <p:oleObj spid="_x0000_s18443" name="Формула" r:id="rId3" imgW="241200" imgH="291960" progId="Equation.3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1043013" y="3155727"/>
          <a:ext cx="1728787" cy="2649537"/>
        </p:xfrm>
        <a:graphic>
          <a:graphicData uri="http://schemas.openxmlformats.org/presentationml/2006/ole">
            <p:oleObj spid="_x0000_s18444" name="Формула" r:id="rId4" imgW="190440" imgH="291960" progId="Equation.3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2891813" y="1277755"/>
          <a:ext cx="5928659" cy="2223253"/>
        </p:xfrm>
        <a:graphic>
          <a:graphicData uri="http://schemas.openxmlformats.org/presentationml/2006/ole">
            <p:oleObj spid="_x0000_s18448" name="Формула" r:id="rId5" imgW="1346040" imgH="558720" progId="Equation.3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2525142" y="3993671"/>
          <a:ext cx="6223322" cy="2603681"/>
        </p:xfrm>
        <a:graphic>
          <a:graphicData uri="http://schemas.openxmlformats.org/presentationml/2006/ole">
            <p:oleObj spid="_x0000_s18449" name="Формула" r:id="rId6" imgW="1206360" imgH="55872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7544" y="1517883"/>
            <a:ext cx="73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а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89869" y="4182179"/>
            <a:ext cx="769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б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21112" y="44624"/>
            <a:ext cx="7638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№1.   П о с ч и т а е м: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1187624" y="908720"/>
          <a:ext cx="1612900" cy="2649537"/>
        </p:xfrm>
        <a:graphic>
          <a:graphicData uri="http://schemas.openxmlformats.org/presentationml/2006/ole">
            <p:oleObj spid="_x0000_s19460" name="Формула" r:id="rId3" imgW="177480" imgH="291960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2123132" y="2723679"/>
          <a:ext cx="1728788" cy="2649537"/>
        </p:xfrm>
        <a:graphic>
          <a:graphicData uri="http://schemas.openxmlformats.org/presentationml/2006/ole">
            <p:oleObj spid="_x0000_s19462" name="Формула" r:id="rId4" imgW="190440" imgH="291960" progId="Equation.3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2555776" y="1484784"/>
          <a:ext cx="6264696" cy="1314991"/>
        </p:xfrm>
        <a:graphic>
          <a:graphicData uri="http://schemas.openxmlformats.org/presentationml/2006/ole">
            <p:oleObj spid="_x0000_s19463" name="Формула" r:id="rId5" imgW="1257120" imgH="2919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1916832"/>
            <a:ext cx="769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в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3851920" y="3558642"/>
          <a:ext cx="4464496" cy="2534654"/>
        </p:xfrm>
        <a:graphic>
          <a:graphicData uri="http://schemas.openxmlformats.org/presentationml/2006/ole">
            <p:oleObj spid="_x0000_s19464" name="Формула" r:id="rId6" imgW="888840" imgH="55872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05262" y="3822139"/>
            <a:ext cx="718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г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-1107504"/>
            <a:ext cx="7848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gradFill>
                    <a:gsLst>
                      <a:gs pos="0">
                        <a:schemeClr val="accent3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666633"/>
                </a:solidFill>
                <a:effectLst/>
                <a:latin typeface="Calibri" pitchFamily="34" charset="0"/>
              </a:rPr>
              <a:t>№1.  П о с ч и т а е м </a:t>
            </a:r>
            <a:r>
              <a:rPr lang="ru-RU" sz="5400" b="1" cap="none" spc="0" dirty="0" smtClean="0">
                <a:ln/>
                <a:solidFill>
                  <a:srgbClr val="666633"/>
                </a:solidFill>
                <a:effectLst/>
                <a:latin typeface="Calibri" pitchFamily="34" charset="0"/>
              </a:rPr>
              <a:t>:</a:t>
            </a:r>
            <a:endParaRPr lang="ru-RU" sz="5400" b="1" cap="none" spc="0" dirty="0">
              <a:ln/>
              <a:solidFill>
                <a:srgbClr val="666633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2292" y="0"/>
            <a:ext cx="7638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№1.   П о с ч и т а е м: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1546672" y="2795686"/>
          <a:ext cx="2881312" cy="2649538"/>
        </p:xfrm>
        <a:graphic>
          <a:graphicData uri="http://schemas.openxmlformats.org/presentationml/2006/ole">
            <p:oleObj spid="_x0000_s20483" name="Формула" r:id="rId3" imgW="317160" imgH="291960" progId="Equation.3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987800" y="868363"/>
          <a:ext cx="4832350" cy="2632075"/>
        </p:xfrm>
        <a:graphic>
          <a:graphicData uri="http://schemas.openxmlformats.org/presentationml/2006/ole">
            <p:oleObj spid="_x0000_s20485" name="Формула" r:id="rId4" imgW="927000" imgH="55872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689" y="1196752"/>
            <a:ext cx="780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/>
              <a:t>д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36304" y="5013176"/>
            <a:ext cx="6300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Palatino Linotype" pitchFamily="18" charset="0"/>
              </a:rPr>
              <a:t>Подсчитать нельзя, </a:t>
            </a:r>
          </a:p>
          <a:p>
            <a:r>
              <a:rPr lang="ru-RU" sz="4800" b="1" i="1" dirty="0" smtClean="0">
                <a:latin typeface="Palatino Linotype" pitchFamily="18" charset="0"/>
              </a:rPr>
              <a:t>т.к. основание </a:t>
            </a:r>
            <a:r>
              <a:rPr lang="en-US" sz="4800" b="1" i="1" dirty="0" smtClean="0">
                <a:latin typeface="Palatino Linotype" pitchFamily="18" charset="0"/>
              </a:rPr>
              <a:t>&lt; 0</a:t>
            </a:r>
            <a:r>
              <a:rPr lang="ru-RU" sz="4800" b="1" i="1" dirty="0" smtClean="0">
                <a:latin typeface="Palatino Linotype" pitchFamily="18" charset="0"/>
              </a:rPr>
              <a:t> </a:t>
            </a:r>
            <a:endParaRPr lang="ru-RU" sz="4800" b="1" i="1" dirty="0">
              <a:latin typeface="Palatino Linotyp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4771" y="3966155"/>
            <a:ext cx="73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е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640086" y="908720"/>
          <a:ext cx="2355850" cy="1127125"/>
        </p:xfrm>
        <a:graphic>
          <a:graphicData uri="http://schemas.openxmlformats.org/presentationml/2006/ole">
            <p:oleObj spid="_x0000_s20488" name="Формула" r:id="rId5" imgW="431640" imgH="22860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017293" y="44624"/>
            <a:ext cx="7446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№1.  П о с ч и т а е м: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836712"/>
            <a:ext cx="2376264" cy="1368152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1680" y="3068960"/>
            <a:ext cx="2592288" cy="1800200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668344" y="2348880"/>
            <a:ext cx="1296144" cy="1296144"/>
          </a:xfrm>
          <a:prstGeom prst="ellipse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95736" y="4725144"/>
            <a:ext cx="6696744" cy="2016224"/>
          </a:xfrm>
          <a:prstGeom prst="ellipse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5652120" y="620688"/>
          <a:ext cx="2088232" cy="1431603"/>
        </p:xfrm>
        <a:graphic>
          <a:graphicData uri="http://schemas.openxmlformats.org/presentationml/2006/ole">
            <p:oleObj spid="_x0000_s21506" name="Формула" r:id="rId3" imgW="444240" imgH="30456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0755" y="1301859"/>
            <a:ext cx="73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/>
              <a:t>а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06248" y="5229200"/>
            <a:ext cx="35702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u="sng" dirty="0" smtClean="0">
                <a:latin typeface="Palatino Linotype" pitchFamily="18" charset="0"/>
              </a:rPr>
              <a:t>т.к. </a:t>
            </a:r>
            <a:r>
              <a:rPr lang="en-US" sz="7200" b="1" i="1" u="sng" dirty="0" smtClean="0">
                <a:latin typeface="Palatino Linotype" pitchFamily="18" charset="0"/>
              </a:rPr>
              <a:t>x &gt; 0</a:t>
            </a:r>
            <a:r>
              <a:rPr lang="ru-RU" sz="7200" b="1" i="1" u="sng" dirty="0" smtClean="0">
                <a:latin typeface="Palatino Linotype" pitchFamily="18" charset="0"/>
              </a:rPr>
              <a:t> </a:t>
            </a:r>
            <a:endParaRPr lang="ru-RU" sz="7200" b="1" i="1" u="sng" dirty="0">
              <a:latin typeface="Palatino Linotyp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1301859"/>
            <a:ext cx="771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б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graphicFrame>
        <p:nvGraphicFramePr>
          <p:cNvPr id="20487" name="Object 16"/>
          <p:cNvGraphicFramePr>
            <a:graphicFrameLocks noChangeAspect="1"/>
          </p:cNvGraphicFramePr>
          <p:nvPr/>
        </p:nvGraphicFramePr>
        <p:xfrm>
          <a:off x="1296047" y="980728"/>
          <a:ext cx="2843905" cy="1224136"/>
        </p:xfrm>
        <a:graphic>
          <a:graphicData uri="http://schemas.openxmlformats.org/presentationml/2006/ole">
            <p:oleObj spid="_x0000_s21508" name="Формула" r:id="rId4" imgW="533160" imgH="253800" progId="Equation.3">
              <p:embed/>
            </p:oleObj>
          </a:graphicData>
        </a:graphic>
      </p:graphicFrame>
      <p:graphicFrame>
        <p:nvGraphicFramePr>
          <p:cNvPr id="21509" name="Object 14"/>
          <p:cNvGraphicFramePr>
            <a:graphicFrameLocks noChangeAspect="1"/>
          </p:cNvGraphicFramePr>
          <p:nvPr/>
        </p:nvGraphicFramePr>
        <p:xfrm>
          <a:off x="5508104" y="1736812"/>
          <a:ext cx="2952328" cy="1476164"/>
        </p:xfrm>
        <a:graphic>
          <a:graphicData uri="http://schemas.openxmlformats.org/presentationml/2006/ole">
            <p:oleObj spid="_x0000_s21509" name="Формула" r:id="rId5" imgW="660240" imgH="33012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83568" y="2155501"/>
          <a:ext cx="3960440" cy="1273499"/>
        </p:xfrm>
        <a:graphic>
          <a:graphicData uri="http://schemas.openxmlformats.org/presentationml/2006/ole">
            <p:oleObj spid="_x0000_s21511" name="Формула" r:id="rId6" imgW="749160" imgH="26640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1259632" y="3286245"/>
          <a:ext cx="2520280" cy="934843"/>
        </p:xfrm>
        <a:graphic>
          <a:graphicData uri="http://schemas.openxmlformats.org/presentationml/2006/ole">
            <p:oleObj spid="_x0000_s21512" name="Формула" r:id="rId7" imgW="495000" imgH="20304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1403648" y="4298719"/>
          <a:ext cx="2304256" cy="858473"/>
        </p:xfrm>
        <a:graphic>
          <a:graphicData uri="http://schemas.openxmlformats.org/presentationml/2006/ole">
            <p:oleObj spid="_x0000_s21513" name="Формула" r:id="rId8" imgW="431640" imgH="177480" progId="Equation.3">
              <p:embed/>
            </p:oleObj>
          </a:graphicData>
        </a:graphic>
      </p:graphicFrame>
      <p:sp>
        <p:nvSpPr>
          <p:cNvPr id="19" name="Овал 18"/>
          <p:cNvSpPr/>
          <p:nvPr/>
        </p:nvSpPr>
        <p:spPr>
          <a:xfrm>
            <a:off x="1065312" y="4149080"/>
            <a:ext cx="3146648" cy="122413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5868144" y="2944794"/>
          <a:ext cx="2448272" cy="908134"/>
        </p:xfrm>
        <a:graphic>
          <a:graphicData uri="http://schemas.openxmlformats.org/presentationml/2006/ole">
            <p:oleObj spid="_x0000_s21514" name="Формула" r:id="rId9" imgW="495000" imgH="203040" progId="Equation.3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5868144" y="3717032"/>
          <a:ext cx="2232248" cy="831646"/>
        </p:xfrm>
        <a:graphic>
          <a:graphicData uri="http://schemas.openxmlformats.org/presentationml/2006/ole">
            <p:oleObj spid="_x0000_s21515" name="Формула" r:id="rId10" imgW="431640" imgH="177480" progId="Equation.3">
              <p:embed/>
            </p:oleObj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5932145" y="4437112"/>
          <a:ext cx="1808207" cy="848828"/>
        </p:xfrm>
        <a:graphic>
          <a:graphicData uri="http://schemas.openxmlformats.org/presentationml/2006/ole">
            <p:oleObj spid="_x0000_s21516" name="Формула" r:id="rId11" imgW="342720" imgH="177480" progId="Equation.3">
              <p:embed/>
            </p:oleObj>
          </a:graphicData>
        </a:graphic>
      </p:graphicFrame>
      <p:sp>
        <p:nvSpPr>
          <p:cNvPr id="30" name="Овал 29"/>
          <p:cNvSpPr/>
          <p:nvPr/>
        </p:nvSpPr>
        <p:spPr>
          <a:xfrm>
            <a:off x="5436096" y="4509120"/>
            <a:ext cx="2736304" cy="792088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64655" y="-27384"/>
            <a:ext cx="79019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№2. Решаем   уравнение:</a:t>
            </a:r>
            <a:endParaRPr lang="ru-RU" sz="48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26377" y="116632"/>
            <a:ext cx="74698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Работаем   </a:t>
            </a:r>
            <a:r>
              <a:rPr lang="ru-RU" sz="48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самостоятельно</a:t>
            </a:r>
            <a:endParaRPr lang="ru-RU" sz="48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2516" y="908720"/>
            <a:ext cx="6825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№1. Упростить выражение: 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5466" y="3708321"/>
            <a:ext cx="6062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№2. Решить   уравнение: 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564904"/>
            <a:ext cx="75632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Рекомендации:</a:t>
            </a:r>
            <a:r>
              <a:rPr lang="ru-RU" sz="3200" i="1" dirty="0" smtClean="0">
                <a:solidFill>
                  <a:srgbClr val="435422"/>
                </a:solidFill>
                <a:latin typeface="Bookman Old Style" pitchFamily="18" charset="0"/>
              </a:rPr>
              <a:t>  </a:t>
            </a:r>
            <a:r>
              <a:rPr lang="ru-RU" sz="3200" b="1" i="1" dirty="0" smtClean="0">
                <a:solidFill>
                  <a:srgbClr val="435422"/>
                </a:solidFill>
                <a:latin typeface="Bookman Old Style" pitchFamily="18" charset="0"/>
              </a:rPr>
              <a:t>см. учебник стр.54 </a:t>
            </a:r>
          </a:p>
          <a:p>
            <a:r>
              <a:rPr lang="ru-RU" sz="3200" b="1" i="1" dirty="0" smtClean="0">
                <a:solidFill>
                  <a:srgbClr val="435422"/>
                </a:solidFill>
                <a:latin typeface="Bookman Old Style" pitchFamily="18" charset="0"/>
              </a:rPr>
              <a:t>Пример 2.</a:t>
            </a:r>
            <a:endParaRPr lang="ru-RU" sz="3200" b="1" i="1" dirty="0">
              <a:solidFill>
                <a:srgbClr val="435422"/>
              </a:solidFill>
              <a:latin typeface="Bookman Old Style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619672" y="1340768"/>
          <a:ext cx="5184576" cy="1456980"/>
        </p:xfrm>
        <a:graphic>
          <a:graphicData uri="http://schemas.openxmlformats.org/presentationml/2006/ole">
            <p:oleObj spid="_x0000_s24578" name="Формула" r:id="rId3" imgW="1739880" imgH="55872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03240" y="5520134"/>
            <a:ext cx="6733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Рекомендации:</a:t>
            </a:r>
            <a:r>
              <a:rPr lang="ru-RU" sz="3200" b="1" i="1" dirty="0" smtClean="0">
                <a:solidFill>
                  <a:srgbClr val="435422"/>
                </a:solidFill>
                <a:latin typeface="Bookman Old Style" pitchFamily="18" charset="0"/>
              </a:rPr>
              <a:t>  см. учебник    </a:t>
            </a:r>
          </a:p>
          <a:p>
            <a:r>
              <a:rPr lang="ru-RU" sz="3200" b="1" i="1" dirty="0">
                <a:solidFill>
                  <a:srgbClr val="435422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435422"/>
                </a:solidFill>
                <a:latin typeface="Bookman Old Style" pitchFamily="18" charset="0"/>
              </a:rPr>
              <a:t>          стр.55  Пример 4.</a:t>
            </a:r>
            <a:endParaRPr lang="ru-RU" sz="3200" b="1" i="1" dirty="0">
              <a:solidFill>
                <a:srgbClr val="435422"/>
              </a:solidFill>
              <a:latin typeface="Bookman Old Style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835696" y="4293096"/>
          <a:ext cx="4176464" cy="1152128"/>
        </p:xfrm>
        <a:graphic>
          <a:graphicData uri="http://schemas.openxmlformats.org/presentationml/2006/ole">
            <p:oleObj spid="_x0000_s24579" name="Формула" r:id="rId4" imgW="11048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3312" y="116632"/>
            <a:ext cx="59759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Применяем   </a:t>
            </a:r>
            <a:r>
              <a:rPr lang="ru-RU" sz="48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теорию</a:t>
            </a:r>
            <a:endParaRPr lang="ru-RU" sz="48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908720"/>
            <a:ext cx="6825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№3. Упростить выражение: 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916832"/>
            <a:ext cx="1896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435422"/>
                </a:solidFill>
                <a:latin typeface="Bookman Old Style" pitchFamily="18" charset="0"/>
              </a:rPr>
              <a:t>Ответ:</a:t>
            </a:r>
            <a:endParaRPr lang="ru-RU" sz="3200" b="1" i="1" dirty="0">
              <a:solidFill>
                <a:srgbClr val="435422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6093296"/>
            <a:ext cx="26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435422"/>
                </a:solidFill>
                <a:latin typeface="Bookman Old Style" pitchFamily="18" charset="0"/>
              </a:rPr>
              <a:t>    Ответ:</a:t>
            </a:r>
            <a:endParaRPr lang="ru-RU" sz="3200" b="1" i="1" dirty="0">
              <a:solidFill>
                <a:srgbClr val="435422"/>
              </a:solidFill>
              <a:latin typeface="Bookman Old Style" pitchFamily="18" charset="0"/>
            </a:endParaRPr>
          </a:p>
        </p:txBody>
      </p:sp>
      <p:graphicFrame>
        <p:nvGraphicFramePr>
          <p:cNvPr id="16389" name="Object 5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907704" y="1412776"/>
          <a:ext cx="2952328" cy="2343150"/>
        </p:xfrm>
        <a:graphic>
          <a:graphicData uri="http://schemas.openxmlformats.org/presentationml/2006/ole">
            <p:oleObj spid="_x0000_s101380" name="Формула" r:id="rId4" imgW="1016000" imgH="11049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240588" y="1557338"/>
          <a:ext cx="1235075" cy="1368425"/>
        </p:xfrm>
        <a:graphic>
          <a:graphicData uri="http://schemas.openxmlformats.org/presentationml/2006/ole">
            <p:oleObj spid="_x0000_s101381" name="Формула" r:id="rId5" imgW="317160" imgH="419040" progId="Equation.3">
              <p:embed/>
            </p:oleObj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23528" y="3789040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algn="just" eaLnBrk="0" hangingPunct="0"/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№4.При </a:t>
            </a:r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каких </a:t>
            </a:r>
            <a:r>
              <a:rPr lang="en-US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 x </a:t>
            </a: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верно равенство: 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499992" y="6033482"/>
            <a:ext cx="16065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dirty="0"/>
              <a:t>(-</a:t>
            </a:r>
            <a:r>
              <a:rPr lang="ru-RU" sz="4000" dirty="0">
                <a:sym typeface="Symbol" pitchFamily="18" charset="2"/>
              </a:rPr>
              <a:t></a:t>
            </a:r>
            <a:r>
              <a:rPr lang="ru-RU" sz="4000" dirty="0"/>
              <a:t>;0</a:t>
            </a:r>
            <a:r>
              <a:rPr lang="en-US" sz="4000" dirty="0"/>
              <a:t>]</a:t>
            </a:r>
            <a:endParaRPr lang="ru-RU" sz="4000" dirty="0"/>
          </a:p>
        </p:txBody>
      </p:sp>
      <p:graphicFrame>
        <p:nvGraphicFramePr>
          <p:cNvPr id="16391" name="Object 7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051720" y="4453552"/>
          <a:ext cx="2952328" cy="1279704"/>
        </p:xfrm>
        <a:graphic>
          <a:graphicData uri="http://schemas.openxmlformats.org/presentationml/2006/ole">
            <p:oleObj spid="_x0000_s101382" name="Формула" r:id="rId6" imgW="723586" imgH="317362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64088" y="4358714"/>
            <a:ext cx="38164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Рекомендации:</a:t>
            </a:r>
            <a:r>
              <a:rPr lang="ru-RU" sz="3200" b="1" i="1" dirty="0" smtClean="0">
                <a:solidFill>
                  <a:srgbClr val="435422"/>
                </a:solidFill>
                <a:latin typeface="Bookman Old Style" pitchFamily="18" charset="0"/>
              </a:rPr>
              <a:t>  </a:t>
            </a:r>
          </a:p>
          <a:p>
            <a:r>
              <a:rPr lang="ru-RU" sz="2800" b="1" i="1" dirty="0" smtClean="0">
                <a:solidFill>
                  <a:srgbClr val="435422"/>
                </a:solidFill>
                <a:latin typeface="Bookman Old Style" pitchFamily="18" charset="0"/>
              </a:rPr>
              <a:t>определите знак   левой части…</a:t>
            </a:r>
            <a:endParaRPr lang="ru-RU" sz="2800" b="1" i="1" dirty="0">
              <a:solidFill>
                <a:srgbClr val="43542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1979712" y="437763"/>
            <a:ext cx="54501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Домашнее задание</a:t>
            </a:r>
            <a:endParaRPr kumimoji="0" lang="ru-RU" sz="4800" b="1" i="0" u="none" strike="noStrike" kern="1200" cap="none" spc="0" normalizeH="0" baseline="0" noProof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696740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Bookman Old Style" pitchFamily="18" charset="0"/>
              </a:rPr>
              <a:t>Знать: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b="1" i="1" dirty="0" smtClean="0">
                <a:latin typeface="Book Antiqua" pitchFamily="18" charset="0"/>
              </a:rPr>
              <a:t>Определения   степени  с    рациональным показателем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b="1" i="1" dirty="0" smtClean="0">
                <a:latin typeface="Book Antiqua" pitchFamily="18" charset="0"/>
              </a:rPr>
              <a:t>Свойства степеней</a:t>
            </a:r>
          </a:p>
          <a:p>
            <a:pPr marL="457200" indent="-457200"/>
            <a:r>
              <a:rPr lang="ru-RU" sz="2400" b="1" dirty="0" smtClean="0">
                <a:latin typeface="Bookman Old Style" pitchFamily="18" charset="0"/>
              </a:rPr>
              <a:t>2. Решить:</a:t>
            </a:r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   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b="1" i="1" dirty="0" smtClean="0">
                <a:latin typeface="Book Antiqua" pitchFamily="18" charset="0"/>
              </a:rPr>
              <a:t>№8.1-8.7</a:t>
            </a:r>
          </a:p>
          <a:p>
            <a:pPr marL="457200" indent="-457200"/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b="1" i="1" dirty="0" smtClean="0">
                <a:latin typeface="Book Antiqua" pitchFamily="18" charset="0"/>
              </a:rPr>
              <a:t>      № 8.8-8.17 (а)</a:t>
            </a:r>
            <a:endParaRPr lang="ru-RU" sz="2400" b="1" i="1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1187624" y="1412776"/>
          <a:ext cx="2133600" cy="798512"/>
        </p:xfrm>
        <a:graphic>
          <a:graphicData uri="http://schemas.openxmlformats.org/presentationml/2006/ole">
            <p:oleObj spid="_x0000_s23554" name="Equation" r:id="rId3" imgW="609480" imgH="228600" progId="Equation.3">
              <p:embed/>
            </p:oleObj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1240755" y="2276872"/>
          <a:ext cx="1243013" cy="1447800"/>
        </p:xfrm>
        <a:graphic>
          <a:graphicData uri="http://schemas.openxmlformats.org/presentationml/2006/ole">
            <p:oleObj spid="_x0000_s23555" name="Equation" r:id="rId4" imgW="380880" imgH="4442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55431" y="188640"/>
            <a:ext cx="7649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Продолжи   формулу: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1187624" y="3861048"/>
          <a:ext cx="1782762" cy="1009650"/>
        </p:xfrm>
        <a:graphic>
          <a:graphicData uri="http://schemas.openxmlformats.org/presentationml/2006/ole">
            <p:oleObj spid="_x0000_s23556" name="Формула" r:id="rId5" imgW="495000" imgH="279360" progId="Equation.3">
              <p:embed/>
            </p:oleObj>
          </a:graphicData>
        </a:graphic>
      </p:graphicFrame>
      <p:graphicFrame>
        <p:nvGraphicFramePr>
          <p:cNvPr id="23557" name="Object 6"/>
          <p:cNvGraphicFramePr>
            <a:graphicFrameLocks noChangeAspect="1"/>
          </p:cNvGraphicFramePr>
          <p:nvPr/>
        </p:nvGraphicFramePr>
        <p:xfrm>
          <a:off x="1979712" y="4941168"/>
          <a:ext cx="2071687" cy="1028700"/>
        </p:xfrm>
        <a:graphic>
          <a:graphicData uri="http://schemas.openxmlformats.org/presentationml/2006/ole">
            <p:oleObj spid="_x0000_s23557" name="Equation" r:id="rId6" imgW="507960" imgH="253800" progId="Equation.3">
              <p:embed/>
            </p:oleObj>
          </a:graphicData>
        </a:graphic>
      </p:graphicFrame>
      <p:graphicFrame>
        <p:nvGraphicFramePr>
          <p:cNvPr id="23558" name="Object 7"/>
          <p:cNvGraphicFramePr>
            <a:graphicFrameLocks noChangeAspect="1"/>
          </p:cNvGraphicFramePr>
          <p:nvPr/>
        </p:nvGraphicFramePr>
        <p:xfrm>
          <a:off x="4932040" y="1268760"/>
          <a:ext cx="1854200" cy="1103313"/>
        </p:xfrm>
        <a:graphic>
          <a:graphicData uri="http://schemas.openxmlformats.org/presentationml/2006/ole">
            <p:oleObj spid="_x0000_s23558" name="Equation" r:id="rId7" imgW="469800" imgH="279360" progId="Equation.3">
              <p:embed/>
            </p:oleObj>
          </a:graphicData>
        </a:graphic>
      </p:graphicFrame>
      <p:graphicFrame>
        <p:nvGraphicFramePr>
          <p:cNvPr id="23559" name="Object 12"/>
          <p:cNvGraphicFramePr>
            <a:graphicFrameLocks noChangeAspect="1"/>
          </p:cNvGraphicFramePr>
          <p:nvPr/>
        </p:nvGraphicFramePr>
        <p:xfrm>
          <a:off x="4876006" y="2187451"/>
          <a:ext cx="2000250" cy="1025525"/>
        </p:xfrm>
        <a:graphic>
          <a:graphicData uri="http://schemas.openxmlformats.org/presentationml/2006/ole">
            <p:oleObj spid="_x0000_s23559" name="Формула" r:id="rId8" imgW="495000" imgH="253800" progId="Equation.3">
              <p:embed/>
            </p:oleObj>
          </a:graphicData>
        </a:graphic>
      </p:graphicFrame>
      <p:graphicFrame>
        <p:nvGraphicFramePr>
          <p:cNvPr id="23560" name="Object 9"/>
          <p:cNvGraphicFramePr>
            <a:graphicFrameLocks noChangeAspect="1"/>
          </p:cNvGraphicFramePr>
          <p:nvPr/>
        </p:nvGraphicFramePr>
        <p:xfrm>
          <a:off x="4913982" y="3080122"/>
          <a:ext cx="1746250" cy="996950"/>
        </p:xfrm>
        <a:graphic>
          <a:graphicData uri="http://schemas.openxmlformats.org/presentationml/2006/ole">
            <p:oleObj spid="_x0000_s23560" name="Формула" r:id="rId9" imgW="444240" imgH="25380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5041552" y="4075534"/>
          <a:ext cx="1690688" cy="1009650"/>
        </p:xfrm>
        <a:graphic>
          <a:graphicData uri="http://schemas.openxmlformats.org/presentationml/2006/ole">
            <p:oleObj spid="_x0000_s23561" name="Формула" r:id="rId10" imgW="469800" imgH="279360" progId="Equation.3">
              <p:embed/>
            </p:oleObj>
          </a:graphicData>
        </a:graphic>
      </p:graphicFrame>
      <p:graphicFrame>
        <p:nvGraphicFramePr>
          <p:cNvPr id="23562" name="Object 16"/>
          <p:cNvGraphicFramePr>
            <a:graphicFrameLocks noChangeAspect="1"/>
          </p:cNvGraphicFramePr>
          <p:nvPr/>
        </p:nvGraphicFramePr>
        <p:xfrm>
          <a:off x="5086003" y="5072063"/>
          <a:ext cx="1646237" cy="996950"/>
        </p:xfrm>
        <a:graphic>
          <a:graphicData uri="http://schemas.openxmlformats.org/presentationml/2006/ole">
            <p:oleObj spid="_x0000_s23562" name="Формула" r:id="rId11" imgW="419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555776" y="1556792"/>
          <a:ext cx="3241675" cy="1465262"/>
        </p:xfrm>
        <a:graphic>
          <a:graphicData uri="http://schemas.openxmlformats.org/presentationml/2006/ole">
            <p:oleObj spid="_x0000_s53250" name="Формула" r:id="rId4" imgW="1497950" imgH="672808" progId="Equation.3">
              <p:embed/>
            </p:oleObj>
          </a:graphicData>
        </a:graphic>
      </p:graphicFrame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12846" y="188640"/>
            <a:ext cx="6766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Немного   истории: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12474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latin typeface="Bookman Old Style" pitchFamily="18" charset="0"/>
              </a:rPr>
              <a:t>1. Найдите   значение   выражения: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83568" y="3556173"/>
            <a:ext cx="828092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just"/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	Какую    латинскую    букву  европейские   математики,   начиная  с  13  века ,   использовали   для   обозначения    корня?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299695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latin typeface="Bookman Old Style" pitchFamily="18" charset="0"/>
              </a:rPr>
              <a:t>и  ответьте на следующий  вопрос: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123729" y="5306144"/>
          <a:ext cx="684075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N,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потом</a:t>
                      </a:r>
                      <a:r>
                        <a:rPr lang="ru-RU" sz="28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ru-RU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K,</a:t>
                      </a:r>
                      <a:r>
                        <a:rPr lang="ru-RU" sz="2400" b="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потом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2800" b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ru-RU" sz="2800" b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R,</a:t>
                      </a:r>
                      <a:r>
                        <a:rPr lang="ru-RU" sz="2400" b="0" i="1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потом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en-US" sz="28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ru-RU" sz="2800" b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5,8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-5,8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774571"/>
            <a:ext cx="69127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Средневековые </a:t>
            </a:r>
            <a:r>
              <a:rPr lang="en-US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математики, например, итальянский ученый </a:t>
            </a:r>
            <a:r>
              <a:rPr lang="ru-RU" sz="2400" b="1" i="1" dirty="0" err="1" smtClean="0">
                <a:solidFill>
                  <a:prstClr val="black"/>
                </a:solidFill>
                <a:latin typeface="Bookman Old Style" pitchFamily="18" charset="0"/>
              </a:rPr>
              <a:t>Джероламо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   </a:t>
            </a:r>
            <a:r>
              <a:rPr lang="ru-RU" sz="2400" b="1" i="1" dirty="0" err="1" smtClean="0">
                <a:solidFill>
                  <a:prstClr val="black"/>
                </a:solidFill>
                <a:latin typeface="Bookman Old Style" pitchFamily="18" charset="0"/>
              </a:rPr>
              <a:t>Кардано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,  </a:t>
            </a:r>
            <a:endParaRPr lang="en-US" sz="2400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обозначали </a:t>
            </a:r>
            <a:r>
              <a:rPr lang="en-US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квадратный корень символом </a:t>
            </a:r>
            <a:r>
              <a:rPr lang="ru-RU" sz="3200" b="1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3200" b="1" i="1" dirty="0" smtClean="0">
                <a:solidFill>
                  <a:prstClr val="black"/>
                </a:solidFill>
                <a:latin typeface="Bookman Old Style" pitchFamily="18" charset="0"/>
              </a:rPr>
              <a:t>R</a:t>
            </a:r>
            <a:r>
              <a:rPr lang="ru-RU" sz="3200" b="1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или стилизованной</a:t>
            </a:r>
            <a:endParaRPr lang="en-US" sz="2400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комбинацией    </a:t>
            </a:r>
            <a:r>
              <a:rPr lang="en-US" sz="3200" b="1" i="1" dirty="0" smtClean="0">
                <a:solidFill>
                  <a:prstClr val="black"/>
                </a:solidFill>
                <a:latin typeface="Bookman Old Style" pitchFamily="18" charset="0"/>
              </a:rPr>
              <a:t>R</a:t>
            </a:r>
            <a:r>
              <a:rPr lang="en-US" sz="3200" b="1" i="1" baseline="-25000" dirty="0" smtClean="0">
                <a:solidFill>
                  <a:prstClr val="black"/>
                </a:solidFill>
                <a:latin typeface="Bookman Old Style" pitchFamily="18" charset="0"/>
              </a:rPr>
              <a:t>x</a:t>
            </a:r>
            <a:r>
              <a:rPr lang="ru-RU" sz="3200" b="1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(от латинского </a:t>
            </a:r>
            <a:r>
              <a:rPr lang="ru-RU" sz="2400" b="1" i="1" dirty="0" err="1" smtClean="0">
                <a:solidFill>
                  <a:prstClr val="black"/>
                </a:solidFill>
                <a:latin typeface="Bookman Old Style" pitchFamily="18" charset="0"/>
              </a:rPr>
              <a:t>Radix</a:t>
            </a:r>
            <a:r>
              <a:rPr lang="en-US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- 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корень). </a:t>
            </a:r>
            <a:endParaRPr lang="en-US" sz="2400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На рисунке показано, как в 1585</a:t>
            </a:r>
          </a:p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году </a:t>
            </a:r>
            <a:r>
              <a:rPr lang="ru-RU" sz="2400" b="1" i="1" dirty="0" err="1" smtClean="0">
                <a:solidFill>
                  <a:prstClr val="black"/>
                </a:solidFill>
                <a:latin typeface="Bookman Old Style" pitchFamily="18" charset="0"/>
              </a:rPr>
              <a:t>Кардано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записал равенство:</a:t>
            </a:r>
            <a:endParaRPr lang="ru-RU" dirty="0"/>
          </a:p>
        </p:txBody>
      </p:sp>
      <p:pic>
        <p:nvPicPr>
          <p:cNvPr id="6" name="Picture 7" descr="https://upload.wikimedia.org/wikipedia/ru/7/73/Cardano_no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941168"/>
            <a:ext cx="5970903" cy="1800200"/>
          </a:xfrm>
          <a:prstGeom prst="rect">
            <a:avLst/>
          </a:prstGeom>
          <a:noFill/>
        </p:spPr>
      </p:pic>
      <p:pic>
        <p:nvPicPr>
          <p:cNvPr id="7" name="Picture 5" descr="(5+\sqrt{-15})(5-\sqrt{-15}) = 25-(-15) =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258" y="4437112"/>
            <a:ext cx="6875198" cy="43204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12846" y="44624"/>
            <a:ext cx="6766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Немного   истории: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9330" name="Picture 2" descr="https://upload.wikimedia.org/wikipedia/commons/2/23/GirolamoCardano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8666" y="1052736"/>
            <a:ext cx="2197790" cy="261488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804248" y="3645024"/>
            <a:ext cx="179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prstClr val="black"/>
                </a:solidFill>
                <a:latin typeface="Bookman Old Style" pitchFamily="18" charset="0"/>
              </a:rPr>
              <a:t>Д. </a:t>
            </a:r>
            <a:r>
              <a:rPr lang="ru-RU" sz="2000" b="1" i="1" dirty="0" err="1" smtClean="0">
                <a:solidFill>
                  <a:prstClr val="black"/>
                </a:solidFill>
                <a:latin typeface="Bookman Old Style" pitchFamily="18" charset="0"/>
              </a:rPr>
              <a:t>Кардано</a:t>
            </a:r>
            <a:endParaRPr lang="en-US" sz="2000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/>
            <a:r>
              <a:rPr lang="ru-RU" sz="2000" b="1" i="1" dirty="0" smtClean="0">
                <a:solidFill>
                  <a:prstClr val="black"/>
                </a:solidFill>
                <a:latin typeface="Bookman Old Style" pitchFamily="18" charset="0"/>
              </a:rPr>
              <a:t>1501-1576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12846" y="44624"/>
            <a:ext cx="6766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Немного   истории: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980728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latin typeface="Bookman Old Style" pitchFamily="18" charset="0"/>
              </a:rPr>
              <a:t>2. Упростите: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83568" y="2708920"/>
            <a:ext cx="7992888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Какой   математик   в   1626   году   ввел </a:t>
            </a:r>
          </a:p>
          <a:p>
            <a:pPr marL="800100" lvl="1" indent="-342900"/>
            <a:endParaRPr lang="ru-RU" sz="2400" b="1" i="1" dirty="0" smtClean="0">
              <a:solidFill>
                <a:srgbClr val="435422"/>
              </a:solidFill>
              <a:latin typeface="Bookman Old Style" pitchFamily="18" charset="0"/>
            </a:endParaRPr>
          </a:p>
          <a:p>
            <a:pPr marL="800100" lvl="1" indent="-342900"/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обозначение  корня              ,  которое</a:t>
            </a:r>
          </a:p>
          <a:p>
            <a:pPr marL="800100" lvl="1" indent="-342900"/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 напоминает   современную запись?</a:t>
            </a:r>
            <a:r>
              <a:rPr lang="ru-RU" sz="2400" dirty="0" smtClean="0"/>
              <a:t> </a:t>
            </a:r>
            <a:endParaRPr lang="ru-RU" sz="2400" b="1" i="1" dirty="0" smtClean="0">
              <a:solidFill>
                <a:srgbClr val="435422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227687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latin typeface="Bookman Old Style" pitchFamily="18" charset="0"/>
              </a:rPr>
              <a:t>и  узнаете ответ   на следующий  вопрос: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123729" y="4509121"/>
          <a:ext cx="6840759" cy="2081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735980">
                <a:tc>
                  <a:txBody>
                    <a:bodyPr/>
                    <a:lstStyle/>
                    <a:p>
                      <a:pPr algn="ctr"/>
                      <a:r>
                        <a:rPr lang="vi-VN" sz="2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Кри́стоф 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vi-VN" sz="2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Ру́дольф</a:t>
                      </a:r>
                      <a:endParaRPr lang="ru-RU" sz="2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ль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берт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Жирар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vi-VN" sz="2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Си́мон Сте́вин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36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4787901" y="3213100"/>
          <a:ext cx="1224260" cy="857250"/>
        </p:xfrm>
        <a:graphic>
          <a:graphicData uri="http://schemas.openxmlformats.org/presentationml/2006/ole">
            <p:oleObj spid="_x0000_s51206" name="Формула" r:id="rId3" imgW="279360" imgH="304560" progId="Equation.3">
              <p:embed/>
            </p:oleObj>
          </a:graphicData>
        </a:graphic>
      </p:graphicFrame>
      <p:graphicFrame>
        <p:nvGraphicFramePr>
          <p:cNvPr id="2" name="Object 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3923928" y="836712"/>
          <a:ext cx="1656184" cy="1482601"/>
        </p:xfrm>
        <a:graphic>
          <a:graphicData uri="http://schemas.openxmlformats.org/presentationml/2006/ole">
            <p:oleObj spid="_x0000_s51207" name="Формула" r:id="rId5" imgW="545863" imgH="482391" progId="Equation.3">
              <p:embed/>
            </p:oleObj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4867275" y="5583386"/>
          <a:ext cx="949325" cy="869950"/>
        </p:xfrm>
        <a:graphic>
          <a:graphicData uri="http://schemas.openxmlformats.org/presentationml/2006/ole">
            <p:oleObj spid="_x0000_s51208" name="Формула" r:id="rId6" imgW="241200" imgH="228600" progId="Equation.3">
              <p:embed/>
            </p:oleObj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7380312" y="5583386"/>
          <a:ext cx="949325" cy="869950"/>
        </p:xfrm>
        <a:graphic>
          <a:graphicData uri="http://schemas.openxmlformats.org/presentationml/2006/ole">
            <p:oleObj spid="_x0000_s51209" name="Формула" r:id="rId7" imgW="241200" imgH="228600" progId="Equation.3">
              <p:embed/>
            </p:oleObj>
          </a:graphicData>
        </a:graphic>
      </p:graphicFrame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2755900" y="5511378"/>
          <a:ext cx="998538" cy="869950"/>
        </p:xfrm>
        <a:graphic>
          <a:graphicData uri="http://schemas.openxmlformats.org/presentationml/2006/ole">
            <p:oleObj spid="_x0000_s51210" name="Формула" r:id="rId8" imgW="253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1196752"/>
            <a:ext cx="5760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  В 1626  году французский математик , живший в   Нидерландах,     Альберт </a:t>
            </a:r>
            <a:r>
              <a:rPr lang="ru-RU" sz="2400" b="1" i="1" dirty="0" err="1" smtClean="0">
                <a:solidFill>
                  <a:prstClr val="black"/>
                </a:solidFill>
                <a:latin typeface="Bookman Old Style" pitchFamily="18" charset="0"/>
              </a:rPr>
              <a:t>Жирар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ввёл в использование 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u="sng" dirty="0" smtClean="0">
                <a:solidFill>
                  <a:prstClr val="black"/>
                </a:solidFill>
                <a:latin typeface="Bookman Old Style" pitchFamily="18" charset="0"/>
              </a:rPr>
              <a:t>символ корня произвольной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r>
              <a:rPr lang="ru-RU" sz="2400" b="1" i="1" u="sng" dirty="0" smtClean="0">
                <a:solidFill>
                  <a:prstClr val="black"/>
                </a:solidFill>
                <a:latin typeface="Bookman Old Style" pitchFamily="18" charset="0"/>
              </a:rPr>
              <a:t>степени 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            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(до него символ радикала использовался только для квадратного корня). 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Это обозначение стало вытеснять знак </a:t>
            </a:r>
            <a:r>
              <a:rPr lang="en-US" sz="2400" b="1" i="1" dirty="0" smtClean="0">
                <a:solidFill>
                  <a:prstClr val="black"/>
                </a:solidFill>
                <a:latin typeface="Bookman Old Style" pitchFamily="18" charset="0"/>
              </a:rPr>
              <a:t>R.</a:t>
            </a:r>
            <a:endParaRPr lang="ru-RU" sz="2400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endParaRPr lang="ru-RU" sz="2400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u="sng" dirty="0" smtClean="0">
                <a:solidFill>
                  <a:prstClr val="black"/>
                </a:solidFill>
                <a:latin typeface="Bookman Old Style" pitchFamily="18" charset="0"/>
              </a:rPr>
              <a:t>знак плюс-минус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</a:p>
        </p:txBody>
      </p:sp>
      <p:pic>
        <p:nvPicPr>
          <p:cNvPr id="3" name="Picture 12" descr="Жирар Альберт - его биография и жизнеопис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1955626" cy="2607501"/>
          </a:xfrm>
          <a:prstGeom prst="rect">
            <a:avLst/>
          </a:prstGeom>
          <a:noFill/>
        </p:spPr>
      </p:pic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5004048" y="3068960"/>
          <a:ext cx="1223963" cy="857250"/>
        </p:xfrm>
        <a:graphic>
          <a:graphicData uri="http://schemas.openxmlformats.org/presentationml/2006/ole">
            <p:oleObj spid="_x0000_s100354" name="Формула" r:id="rId4" imgW="279360" imgH="30456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12846" y="44624"/>
            <a:ext cx="6766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Немного   истории: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573016"/>
            <a:ext cx="1556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prstClr val="black"/>
                </a:solidFill>
                <a:latin typeface="Bookman Old Style" pitchFamily="18" charset="0"/>
              </a:rPr>
              <a:t>А. </a:t>
            </a:r>
            <a:r>
              <a:rPr lang="ru-RU" b="1" i="1" dirty="0" err="1" smtClean="0">
                <a:solidFill>
                  <a:prstClr val="black"/>
                </a:solidFill>
                <a:latin typeface="Bookman Old Style" pitchFamily="18" charset="0"/>
              </a:rPr>
              <a:t>Жирар</a:t>
            </a:r>
            <a:endParaRPr lang="ru-RU" b="1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r>
              <a:rPr lang="ru-RU" b="1" i="1" dirty="0" smtClean="0">
                <a:solidFill>
                  <a:prstClr val="black"/>
                </a:solidFill>
                <a:latin typeface="Bookman Old Style" pitchFamily="18" charset="0"/>
              </a:rPr>
              <a:t>1595–1632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3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555776" y="1340768"/>
          <a:ext cx="4985028" cy="648072"/>
        </p:xfrm>
        <a:graphic>
          <a:graphicData uri="http://schemas.openxmlformats.org/presentationml/2006/ole">
            <p:oleObj spid="_x0000_s3078" name="Формула" r:id="rId4" imgW="1981080" imgH="25380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412846" y="188640"/>
            <a:ext cx="6766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Немного   истории: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980728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en-US" sz="2400" b="1" i="1" dirty="0" smtClean="0">
                <a:latin typeface="Bookman Old Style" pitchFamily="18" charset="0"/>
              </a:rPr>
              <a:t>3</a:t>
            </a:r>
            <a:r>
              <a:rPr lang="ru-RU" sz="2400" b="1" i="1" dirty="0" smtClean="0">
                <a:latin typeface="Bookman Old Style" pitchFamily="18" charset="0"/>
              </a:rPr>
              <a:t>. Упростите выражение</a:t>
            </a:r>
            <a:r>
              <a:rPr lang="en-US" sz="2400" b="1" i="1" dirty="0" smtClean="0">
                <a:latin typeface="Bookman Old Style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2751311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latin typeface="Bookman Old Style" pitchFamily="18" charset="0"/>
              </a:rPr>
              <a:t>Решив   задание , вы  узнаете ответ   на </a:t>
            </a:r>
          </a:p>
          <a:p>
            <a:pPr marL="800100" lvl="1" indent="-342900"/>
            <a:r>
              <a:rPr lang="ru-RU" sz="2400" b="1" i="1" dirty="0" smtClean="0">
                <a:latin typeface="Bookman Old Style" pitchFamily="18" charset="0"/>
              </a:rPr>
              <a:t>следующий  вопрос: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877923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latin typeface="Bookman Old Style" pitchFamily="18" charset="0"/>
              </a:rPr>
              <a:t> и найдите  его значение </a:t>
            </a:r>
            <a:r>
              <a:rPr lang="en-US" sz="2400" b="1" i="1" dirty="0" smtClean="0">
                <a:latin typeface="Bookman Old Style" pitchFamily="18" charset="0"/>
              </a:rPr>
              <a:t> </a:t>
            </a:r>
            <a:r>
              <a:rPr lang="ru-RU" sz="2400" b="1" i="1" dirty="0" smtClean="0">
                <a:latin typeface="Bookman Old Style" pitchFamily="18" charset="0"/>
              </a:rPr>
              <a:t>при </a:t>
            </a:r>
            <a:r>
              <a:rPr lang="en-US" sz="2400" b="1" i="1" dirty="0" smtClean="0">
                <a:latin typeface="Bookman Old Style" pitchFamily="18" charset="0"/>
              </a:rPr>
              <a:t> x = 0,20</a:t>
            </a:r>
            <a:r>
              <a:rPr lang="ru-RU" sz="2400" b="1" i="1" dirty="0" smtClean="0">
                <a:latin typeface="Bookman Old Style" pitchFamily="18" charset="0"/>
              </a:rPr>
              <a:t>14</a:t>
            </a:r>
            <a:r>
              <a:rPr lang="en-US" sz="2400" b="1" i="1" dirty="0" smtClean="0">
                <a:latin typeface="Bookman Old Style" pitchFamily="18" charset="0"/>
              </a:rPr>
              <a:t>.</a:t>
            </a:r>
            <a:endParaRPr lang="ru-RU" sz="2400" b="1" i="1" dirty="0" smtClean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827584" y="3750131"/>
            <a:ext cx="799288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Кто   впервые стал использовать   черту   </a:t>
            </a:r>
          </a:p>
          <a:p>
            <a:pPr marL="800100" lvl="1" indent="-342900"/>
            <a:r>
              <a:rPr lang="ru-RU" sz="2400" b="1" i="1" dirty="0" smtClean="0">
                <a:solidFill>
                  <a:srgbClr val="435422"/>
                </a:solidFill>
                <a:latin typeface="Bookman Old Style" pitchFamily="18" charset="0"/>
              </a:rPr>
              <a:t>над   подкоренным   выражением?</a:t>
            </a:r>
            <a:r>
              <a:rPr lang="ru-RU" sz="2400" dirty="0" smtClean="0"/>
              <a:t> </a:t>
            </a:r>
            <a:endParaRPr lang="ru-RU" sz="2400" b="1" i="1" dirty="0" smtClean="0">
              <a:solidFill>
                <a:srgbClr val="435422"/>
              </a:solidFill>
              <a:latin typeface="Bookman Old Style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23729" y="4869160"/>
          <a:ext cx="684075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Рене 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Декарт</a:t>
                      </a:r>
                      <a:endParaRPr lang="ru-RU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Франсуа Виет</a:t>
                      </a:r>
                      <a:endParaRPr lang="ru-RU" sz="2800" b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Томас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Хэрриот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14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0,4028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14,4028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12846" y="188640"/>
            <a:ext cx="6766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Немного   истории: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1052736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    Черта над  подкоренным   выражением вначале   отсутствовала;   её    позже ввёл  Рене  Декарт  вместо   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скобок.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	Лишь в1637 году 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Р. Декарт    соединил 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знак   корня</a:t>
            </a:r>
            <a:r>
              <a:rPr lang="ru-RU" dirty="0" smtClean="0"/>
              <a:t>  </a:t>
            </a:r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с   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горизонтальной   чертой.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  Современный знак 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корня окончательно  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вошел во всеобщее</a:t>
            </a:r>
          </a:p>
          <a:p>
            <a:pPr algn="just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  употребление только</a:t>
            </a:r>
          </a:p>
          <a:p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              в начале 18 века.</a:t>
            </a:r>
          </a:p>
        </p:txBody>
      </p:sp>
      <p:pic>
        <p:nvPicPr>
          <p:cNvPr id="52230" name="Picture 6" descr="Электронный справочник студента \ Students.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060848"/>
            <a:ext cx="3031416" cy="3696986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012160" y="5733256"/>
            <a:ext cx="2972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Р. Декарт</a:t>
            </a:r>
          </a:p>
          <a:p>
            <a:pPr algn="ctr"/>
            <a:r>
              <a:rPr lang="ru-RU" sz="2400" b="1" i="1" dirty="0" smtClean="0">
                <a:solidFill>
                  <a:prstClr val="black"/>
                </a:solidFill>
                <a:latin typeface="Bookman Old Style" pitchFamily="18" charset="0"/>
              </a:rPr>
              <a:t>1596 - 1650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735013" y="2255143"/>
          <a:ext cx="2108200" cy="885825"/>
        </p:xfrm>
        <a:graphic>
          <a:graphicData uri="http://schemas.openxmlformats.org/presentationml/2006/ole">
            <p:oleObj spid="_x0000_s2050" name="Формула" r:id="rId3" imgW="482400" imgH="203040" progId="Equation.3">
              <p:embed/>
            </p:oleObj>
          </a:graphicData>
        </a:graphic>
      </p:graphicFrame>
      <p:sp>
        <p:nvSpPr>
          <p:cNvPr id="2061" name="TextBox 3"/>
          <p:cNvSpPr txBox="1">
            <a:spLocks noChangeArrowheads="1"/>
          </p:cNvSpPr>
          <p:nvPr/>
        </p:nvSpPr>
        <p:spPr bwMode="auto">
          <a:xfrm>
            <a:off x="1475656" y="600869"/>
            <a:ext cx="703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Степень   с   рациональным   показателем</a:t>
            </a:r>
          </a:p>
        </p:txBody>
      </p:sp>
      <p:sp>
        <p:nvSpPr>
          <p:cNvPr id="2062" name="TextBox 4"/>
          <p:cNvSpPr txBox="1">
            <a:spLocks noChangeArrowheads="1"/>
          </p:cNvSpPr>
          <p:nvPr/>
        </p:nvSpPr>
        <p:spPr bwMode="auto">
          <a:xfrm>
            <a:off x="899592" y="1116033"/>
            <a:ext cx="171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Опр.:</a:t>
            </a:r>
            <a:endParaRPr lang="ru-RU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627784" y="882353"/>
          <a:ext cx="1831975" cy="1106487"/>
        </p:xfrm>
        <a:graphic>
          <a:graphicData uri="http://schemas.openxmlformats.org/presentationml/2006/ole">
            <p:oleObj spid="_x0000_s2051" name="Формула" r:id="rId4" imgW="419040" imgH="25380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4551363" y="2034480"/>
          <a:ext cx="2108200" cy="1106488"/>
        </p:xfrm>
        <a:graphic>
          <a:graphicData uri="http://schemas.openxmlformats.org/presentationml/2006/ole">
            <p:oleObj spid="_x0000_s2052" name="Формула" r:id="rId5" imgW="482400" imgH="253800" progId="Equation.3">
              <p:embed/>
            </p:oleObj>
          </a:graphicData>
        </a:graphic>
      </p:graphicFrame>
      <p:sp>
        <p:nvSpPr>
          <p:cNvPr id="2063" name="TextBox 7"/>
          <p:cNvSpPr txBox="1">
            <a:spLocks noChangeArrowheads="1"/>
          </p:cNvSpPr>
          <p:nvPr/>
        </p:nvSpPr>
        <p:spPr bwMode="auto">
          <a:xfrm>
            <a:off x="899592" y="3204265"/>
            <a:ext cx="4500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Свойства   </a:t>
            </a: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степеней:</a:t>
            </a:r>
            <a:endParaRPr lang="ru-RU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906289" y="3695303"/>
          <a:ext cx="2441575" cy="885825"/>
        </p:xfrm>
        <a:graphic>
          <a:graphicData uri="http://schemas.openxmlformats.org/presentationml/2006/ole">
            <p:oleObj spid="_x0000_s2053" name="Формула" r:id="rId6" imgW="558720" imgH="203040" progId="Equation.3">
              <p:embed/>
            </p:oleObj>
          </a:graphicData>
        </a:graphic>
      </p:graphicFrame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911870" y="4572000"/>
          <a:ext cx="2940050" cy="885825"/>
        </p:xfrm>
        <a:graphic>
          <a:graphicData uri="http://schemas.openxmlformats.org/presentationml/2006/ole">
            <p:oleObj spid="_x0000_s2054" name="Формула" r:id="rId7" imgW="672840" imgH="203040" progId="Equation.3">
              <p:embed/>
            </p:oleObj>
          </a:graphicData>
        </a:graphic>
      </p:graphicFrame>
      <p:graphicFrame>
        <p:nvGraphicFramePr>
          <p:cNvPr id="2055" name="Object 10"/>
          <p:cNvGraphicFramePr>
            <a:graphicFrameLocks noChangeAspect="1"/>
          </p:cNvGraphicFramePr>
          <p:nvPr/>
        </p:nvGraphicFramePr>
        <p:xfrm>
          <a:off x="1836167" y="5429250"/>
          <a:ext cx="2663825" cy="996950"/>
        </p:xfrm>
        <a:graphic>
          <a:graphicData uri="http://schemas.openxmlformats.org/presentationml/2006/ole">
            <p:oleObj spid="_x0000_s2055" name="Формула" r:id="rId8" imgW="609480" imgH="228600" progId="Equation.3">
              <p:embed/>
            </p:oleObj>
          </a:graphicData>
        </a:graphic>
      </p:graphicFrame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6834188" y="1068536"/>
          <a:ext cx="1554162" cy="776288"/>
        </p:xfrm>
        <a:graphic>
          <a:graphicData uri="http://schemas.openxmlformats.org/presentationml/2006/ole">
            <p:oleObj spid="_x0000_s2056" name="Формула" r:id="rId9" imgW="355320" imgH="177480" progId="Equation.3">
              <p:embed/>
            </p:oleObj>
          </a:graphicData>
        </a:graphic>
      </p:graphicFrame>
      <p:graphicFrame>
        <p:nvGraphicFramePr>
          <p:cNvPr id="2057" name="Object 12"/>
          <p:cNvGraphicFramePr>
            <a:graphicFrameLocks noChangeAspect="1"/>
          </p:cNvGraphicFramePr>
          <p:nvPr/>
        </p:nvGraphicFramePr>
        <p:xfrm>
          <a:off x="7269484" y="2420888"/>
          <a:ext cx="1550988" cy="774700"/>
        </p:xfrm>
        <a:graphic>
          <a:graphicData uri="http://schemas.openxmlformats.org/presentationml/2006/ole">
            <p:oleObj spid="_x0000_s2057" name="Формула" r:id="rId10" imgW="355320" imgH="177480" progId="Equation.3">
              <p:embed/>
            </p:oleObj>
          </a:graphicData>
        </a:graphic>
      </p:graphicFrame>
      <p:graphicFrame>
        <p:nvGraphicFramePr>
          <p:cNvPr id="2058" name="Object 13"/>
          <p:cNvGraphicFramePr>
            <a:graphicFrameLocks noChangeAspect="1"/>
          </p:cNvGraphicFramePr>
          <p:nvPr/>
        </p:nvGraphicFramePr>
        <p:xfrm>
          <a:off x="5403676" y="3672632"/>
          <a:ext cx="2552700" cy="1052512"/>
        </p:xfrm>
        <a:graphic>
          <a:graphicData uri="http://schemas.openxmlformats.org/presentationml/2006/ole">
            <p:oleObj spid="_x0000_s2058" name="Формула" r:id="rId11" imgW="583920" imgH="241200" progId="Equation.3">
              <p:embed/>
            </p:oleObj>
          </a:graphicData>
        </a:graphic>
      </p:graphicFrame>
      <p:graphicFrame>
        <p:nvGraphicFramePr>
          <p:cNvPr id="2059" name="Object 14"/>
          <p:cNvGraphicFramePr>
            <a:graphicFrameLocks noChangeAspect="1"/>
          </p:cNvGraphicFramePr>
          <p:nvPr/>
        </p:nvGraphicFramePr>
        <p:xfrm>
          <a:off x="5494338" y="4691906"/>
          <a:ext cx="2606675" cy="2049462"/>
        </p:xfrm>
        <a:graphic>
          <a:graphicData uri="http://schemas.openxmlformats.org/presentationml/2006/ole">
            <p:oleObj spid="_x0000_s2059" name="Формула" r:id="rId12" imgW="596880" imgH="46980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506565" y="-171400"/>
            <a:ext cx="6467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rgbClr val="666633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Изучаем   теорию:</a:t>
            </a:r>
            <a:endParaRPr lang="ru-RU" sz="5400" b="1" cap="none" spc="0" dirty="0">
              <a:ln w="19050">
                <a:solidFill>
                  <a:srgbClr val="666633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408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Equation</vt:lpstr>
      <vt:lpstr>Формула</vt:lpstr>
      <vt:lpstr>Степень   с   рациональным   показателем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Работаем   самостоятельно</vt:lpstr>
      <vt:lpstr>Применяем   теорию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93</cp:revision>
  <dcterms:modified xsi:type="dcterms:W3CDTF">2014-11-15T19:49:05Z</dcterms:modified>
</cp:coreProperties>
</file>