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9" r:id="rId3"/>
    <p:sldId id="260" r:id="rId4"/>
    <p:sldId id="261" r:id="rId5"/>
    <p:sldId id="280" r:id="rId6"/>
    <p:sldId id="283" r:id="rId7"/>
    <p:sldId id="266" r:id="rId8"/>
    <p:sldId id="274" r:id="rId9"/>
    <p:sldId id="276" r:id="rId10"/>
    <p:sldId id="285" r:id="rId11"/>
    <p:sldId id="286" r:id="rId12"/>
    <p:sldId id="270" r:id="rId13"/>
    <p:sldId id="269" r:id="rId14"/>
    <p:sldId id="268" r:id="rId15"/>
    <p:sldId id="273" r:id="rId16"/>
    <p:sldId id="281" r:id="rId17"/>
    <p:sldId id="282" r:id="rId18"/>
    <p:sldId id="275" r:id="rId19"/>
    <p:sldId id="284" r:id="rId20"/>
    <p:sldId id="288" r:id="rId21"/>
    <p:sldId id="278" r:id="rId22"/>
    <p:sldId id="289" r:id="rId23"/>
    <p:sldId id="287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edg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Заполнить таблицу 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85720" y="1357298"/>
          <a:ext cx="8501122" cy="53964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000528"/>
                <a:gridCol w="2500330"/>
                <a:gridCol w="2000264"/>
              </a:tblGrid>
              <a:tr h="79296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Представители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Среда обитания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Рацион </a:t>
                      </a:r>
                      <a:endParaRPr lang="ru-RU" sz="2800" dirty="0"/>
                    </a:p>
                  </a:txBody>
                  <a:tcPr/>
                </a:tc>
              </a:tr>
              <a:tr h="792960">
                <a:tc>
                  <a:txBody>
                    <a:bodyPr/>
                    <a:lstStyle/>
                    <a:p>
                      <a:r>
                        <a:rPr lang="ru-RU" sz="3100" b="1" dirty="0" smtClean="0"/>
                        <a:t>Сумчатый крот </a:t>
                      </a:r>
                      <a:endParaRPr lang="ru-RU" sz="3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2960">
                <a:tc>
                  <a:txBody>
                    <a:bodyPr/>
                    <a:lstStyle/>
                    <a:p>
                      <a:r>
                        <a:rPr lang="ru-RU" sz="3100" b="1" dirty="0" smtClean="0"/>
                        <a:t>Сумчатая кошка </a:t>
                      </a:r>
                      <a:endParaRPr lang="ru-RU" sz="3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2960">
                <a:tc>
                  <a:txBody>
                    <a:bodyPr/>
                    <a:lstStyle/>
                    <a:p>
                      <a:r>
                        <a:rPr lang="ru-RU" sz="3100" b="1" dirty="0" smtClean="0"/>
                        <a:t>Сумчатый медведь </a:t>
                      </a:r>
                      <a:endParaRPr lang="ru-RU" sz="3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2960">
                <a:tc>
                  <a:txBody>
                    <a:bodyPr/>
                    <a:lstStyle/>
                    <a:p>
                      <a:r>
                        <a:rPr lang="ru-RU" sz="3100" b="1" dirty="0" smtClean="0"/>
                        <a:t>Североамериканский опоссум </a:t>
                      </a:r>
                      <a:endParaRPr lang="ru-RU" sz="3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2960">
                <a:tc>
                  <a:txBody>
                    <a:bodyPr/>
                    <a:lstStyle/>
                    <a:p>
                      <a:r>
                        <a:rPr lang="ru-RU" sz="3100" b="1" dirty="0" smtClean="0"/>
                        <a:t>Водяной опоссум </a:t>
                      </a:r>
                      <a:endParaRPr lang="ru-RU" sz="31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"/>
            <a:ext cx="7929586" cy="6833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i="1" dirty="0" smtClean="0"/>
              <a:t>Голова с широкой ротовой щелью, маленькими глазами и крупными, иногда сложно устроенными ушными раковинами с кожным выростом (</a:t>
            </a:r>
            <a:r>
              <a:rPr lang="ru-RU" sz="2500" b="1" i="1" dirty="0" err="1" smtClean="0"/>
              <a:t>козелком</a:t>
            </a:r>
            <a:r>
              <a:rPr lang="ru-RU" sz="2500" b="1" i="1" dirty="0" smtClean="0"/>
              <a:t>) у основания слухового прохода</a:t>
            </a:r>
          </a:p>
          <a:p>
            <a:r>
              <a:rPr lang="ru-RU" sz="2500" b="1" dirty="0" smtClean="0">
                <a:solidFill>
                  <a:schemeClr val="bg1"/>
                </a:solidFill>
              </a:rPr>
              <a:t>Грудина имеет небольшой </a:t>
            </a:r>
            <a:r>
              <a:rPr lang="ru-RU" sz="2500" b="1" u="sng" dirty="0" smtClean="0">
                <a:solidFill>
                  <a:schemeClr val="bg1"/>
                </a:solidFill>
              </a:rPr>
              <a:t>киль</a:t>
            </a:r>
            <a:endParaRPr lang="ru-RU" sz="2500" b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00628" cy="5825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5042118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Для ориентации в пространстве рукокрылые используют </a:t>
            </a:r>
            <a:r>
              <a:rPr lang="ru-RU" sz="2800" b="1" i="1" u="sng" dirty="0" err="1" smtClean="0"/>
              <a:t>эхолокацию</a:t>
            </a:r>
            <a:r>
              <a:rPr lang="ru-RU" sz="2800" b="1" i="1" u="sng" dirty="0" smtClean="0"/>
              <a:t>: </a:t>
            </a:r>
            <a:r>
              <a:rPr lang="ru-RU" sz="2800" b="1" dirty="0" smtClean="0"/>
              <a:t>издаваемые ими ультразвуковые импульсы отражаются от предметов и улавливаются ушными раковинами</a:t>
            </a:r>
            <a:endParaRPr lang="ru-RU" sz="2800" b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357166"/>
            <a:ext cx="4572000" cy="507831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/>
              <a:t>Скелет крыла летучей мыши состоит из сильно удлиненных костей предплечья и пальцев, поддерживающих и натягивающих тонкую эластичную перепонку крыла.</a:t>
            </a:r>
            <a:endParaRPr lang="ru-RU" sz="3600" b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71538" y="285728"/>
            <a:ext cx="67151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Многие рукокрылые — ночные или сумеречные животные. Некоторые виды зимой впадают в спячку, другие мигрируют.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2585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143372" y="285728"/>
            <a:ext cx="50006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Питаются рукокрылые насекомыми, фруктами или рыбой, разные виды специализируются на разной пище. Встречаются и хищники, питающиеся в основном мелкими позвоночными (птицами, грызунами, земноводными, рептилиями и рукокрылыми)</a:t>
            </a:r>
            <a:endParaRPr lang="ru-RU" sz="2800" b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71982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572000" y="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err="1" smtClean="0">
                <a:solidFill>
                  <a:srgbClr val="C00000"/>
                </a:solidFill>
              </a:rPr>
              <a:t>Вампировые</a:t>
            </a:r>
            <a:r>
              <a:rPr lang="ru-RU" sz="3600" b="1" dirty="0" smtClean="0">
                <a:solidFill>
                  <a:srgbClr val="C00000"/>
                </a:solidFill>
              </a:rPr>
              <a:t> летучие мыши - подсемейство млекопитающих, питающихся кровью.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4572000" cy="618630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/>
              <a:t>Питаются </a:t>
            </a:r>
            <a:r>
              <a:rPr lang="ru-RU" sz="3600" b="1" dirty="0" err="1" smtClean="0"/>
              <a:t>вампировые</a:t>
            </a:r>
            <a:r>
              <a:rPr lang="ru-RU" sz="3600" b="1" dirty="0" smtClean="0"/>
              <a:t> исключительно свежей кровью млекопитающих , птиц, изредка нападают на спящих людей. </a:t>
            </a:r>
          </a:p>
          <a:p>
            <a:r>
              <a:rPr lang="ru-RU" sz="3600" b="1" dirty="0" smtClean="0"/>
              <a:t>На охоту вылетают с наступлением полной темноты.</a:t>
            </a:r>
            <a:endParaRPr lang="ru-RU" sz="3600" b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00438"/>
            <a:ext cx="8229600" cy="1143000"/>
          </a:xfrm>
        </p:spPr>
        <p:txBody>
          <a:bodyPr>
            <a:normAutofit/>
          </a:bodyPr>
          <a:lstStyle/>
          <a:p>
            <a:r>
              <a:rPr lang="ru-RU" sz="6600" i="1" dirty="0" smtClean="0">
                <a:solidFill>
                  <a:srgbClr val="002060"/>
                </a:solidFill>
              </a:rPr>
              <a:t>Разновидности</a:t>
            </a:r>
            <a:r>
              <a:rPr lang="ru-RU" sz="6600" i="1" dirty="0" smtClean="0"/>
              <a:t> </a:t>
            </a:r>
            <a:endParaRPr lang="ru-RU" sz="66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641080" y="1600201"/>
            <a:ext cx="45719" cy="114288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5715016"/>
            <a:ext cx="85725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Рыжая вече</a:t>
            </a:r>
            <a:r>
              <a:rPr lang="ru-RU" sz="2800" b="1" dirty="0" smtClean="0"/>
              <a:t>рница — вид вечерниц, обычный и </a:t>
            </a:r>
            <a:r>
              <a:rPr lang="ru-RU" sz="2800" b="1" dirty="0" smtClean="0">
                <a:solidFill>
                  <a:schemeClr val="bg1"/>
                </a:solidFill>
              </a:rPr>
              <a:t>распростра</a:t>
            </a:r>
            <a:r>
              <a:rPr lang="ru-RU" sz="2800" b="1" dirty="0" smtClean="0"/>
              <a:t>нённый в России.</a:t>
            </a:r>
            <a:endParaRPr lang="ru-RU" sz="2800" b="1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68043" y="0"/>
            <a:ext cx="4275957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274638"/>
            <a:ext cx="4043362" cy="114300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rgbClr val="002060"/>
                </a:solidFill>
              </a:rPr>
              <a:t>Виды вампиров 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3915" cy="4357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85786" y="4429132"/>
            <a:ext cx="27146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C00000"/>
                </a:solidFill>
              </a:rPr>
              <a:t>Десмод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28992" y="1214422"/>
            <a:ext cx="57150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Десмоды</a:t>
            </a:r>
            <a:r>
              <a:rPr lang="ru-RU" sz="2400" b="1" dirty="0" smtClean="0"/>
              <a:t> переносят бешенство и чуму.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Паразитируют вампиры и на животных, домашних и диких, обескровливая их. Был случай, когда одну корову за ночь укусило около тридцати вампиров. Животные, регулярно теряющие столько крови, слабеют или гибнут. 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5214950"/>
            <a:ext cx="87868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 smtClean="0"/>
              <a:t>На основе содержащегося в слюне вампиров антикоагулянта было создано лекарство, разжижающее тромбы.</a:t>
            </a:r>
            <a:endParaRPr lang="ru-RU" sz="2800" b="1" i="1" u="sng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9826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285728"/>
            <a:ext cx="177221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Ушан</a:t>
            </a:r>
            <a:endParaRPr lang="ru-RU" sz="4800" b="1" dirty="0">
              <a:solidFill>
                <a:schemeClr val="bg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4429140"/>
            <a:ext cx="2428860" cy="2428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54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Показатели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785794"/>
          <a:ext cx="8258204" cy="607220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8258204"/>
              </a:tblGrid>
              <a:tr h="2677988">
                <a:tc>
                  <a:txBody>
                    <a:bodyPr/>
                    <a:lstStyle/>
                    <a:p>
                      <a:r>
                        <a:rPr lang="ru-RU" sz="2800" i="1" dirty="0" smtClean="0"/>
                        <a:t>Среда обитания:</a:t>
                      </a:r>
                      <a:r>
                        <a:rPr lang="ru-RU" sz="2800" i="1" baseline="0" dirty="0" smtClean="0"/>
                        <a:t> </a:t>
                      </a:r>
                    </a:p>
                    <a:p>
                      <a:r>
                        <a:rPr lang="ru-RU" sz="2800" i="1" baseline="0" dirty="0" smtClean="0"/>
                        <a:t>А) живет на деревьях </a:t>
                      </a:r>
                    </a:p>
                    <a:p>
                      <a:r>
                        <a:rPr lang="ru-RU" sz="2800" i="1" baseline="0" dirty="0" smtClean="0"/>
                        <a:t>Б) живет на эвкалиптовых деревьях</a:t>
                      </a:r>
                    </a:p>
                    <a:p>
                      <a:r>
                        <a:rPr lang="ru-RU" sz="2800" i="1" baseline="0" dirty="0" smtClean="0"/>
                        <a:t>В) </a:t>
                      </a:r>
                      <a:r>
                        <a:rPr lang="ru-RU" sz="2800" i="1" baseline="0" dirty="0" err="1" smtClean="0"/>
                        <a:t>в</a:t>
                      </a:r>
                      <a:r>
                        <a:rPr lang="ru-RU" sz="2800" i="1" baseline="0" dirty="0" smtClean="0"/>
                        <a:t> почве, роет норы.</a:t>
                      </a:r>
                    </a:p>
                    <a:p>
                      <a:r>
                        <a:rPr lang="ru-RU" sz="2800" i="1" baseline="0" dirty="0" smtClean="0"/>
                        <a:t>Г) вблизи ручьев и речек </a:t>
                      </a:r>
                      <a:endParaRPr lang="ru-RU" sz="2800" i="1" dirty="0"/>
                    </a:p>
                  </a:txBody>
                  <a:tcPr/>
                </a:tc>
              </a:tr>
              <a:tr h="3394218">
                <a:tc>
                  <a:txBody>
                    <a:bodyPr/>
                    <a:lstStyle/>
                    <a:p>
                      <a:r>
                        <a:rPr lang="ru-RU" sz="2800" b="1" i="1" dirty="0" smtClean="0"/>
                        <a:t>Рацион</a:t>
                      </a:r>
                      <a:r>
                        <a:rPr lang="ru-RU" sz="2800" b="1" i="1" baseline="0" dirty="0" smtClean="0"/>
                        <a:t>: </a:t>
                      </a:r>
                    </a:p>
                    <a:p>
                      <a:r>
                        <a:rPr lang="ru-RU" sz="2800" b="1" i="1" baseline="0" dirty="0" smtClean="0"/>
                        <a:t>А) питается мелкой рыбой и водными беспозвоночными </a:t>
                      </a:r>
                    </a:p>
                    <a:p>
                      <a:r>
                        <a:rPr lang="ru-RU" sz="2800" b="1" i="1" baseline="0" dirty="0" smtClean="0"/>
                        <a:t>Б) насекомыми, личинками, червями </a:t>
                      </a:r>
                    </a:p>
                    <a:p>
                      <a:r>
                        <a:rPr lang="ru-RU" sz="2800" b="1" i="1" baseline="0" dirty="0" smtClean="0"/>
                        <a:t>В) листьями эвкалипта </a:t>
                      </a:r>
                    </a:p>
                    <a:p>
                      <a:r>
                        <a:rPr lang="ru-RU" sz="2800" b="1" i="1" baseline="0" dirty="0" smtClean="0"/>
                        <a:t>Г) птицами и грызунами </a:t>
                      </a:r>
                    </a:p>
                    <a:p>
                      <a:r>
                        <a:rPr lang="ru-RU" sz="2800" b="1" i="1" baseline="0" dirty="0" smtClean="0"/>
                        <a:t>Д) растительной и  животной пищей</a:t>
                      </a:r>
                      <a:endParaRPr lang="ru-RU" sz="2800" b="1" i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08874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42910" y="5929330"/>
            <a:ext cx="18848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i="1" dirty="0" smtClean="0"/>
              <a:t>кожан</a:t>
            </a:r>
            <a:endParaRPr lang="ru-RU" sz="4400" b="1" i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6286512" cy="6866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286000" y="2274838"/>
            <a:ext cx="6858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Самка раз в год приносит 1 (реже 2) детёнышей. У крупных видов беременность длится до полугода. Новорожденные чаще всего беспомощны; пока детёныш не научится летать, самка носит его с собой. В возрасте 3 месяцев молодняк переходит на питание плодами. В неволе некоторые крыланы доживали до 17—20 лет.</a:t>
            </a:r>
            <a:endParaRPr lang="ru-RU" sz="2800" b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детеныши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1857" y="214290"/>
            <a:ext cx="4362143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64282"/>
            <a:ext cx="4143372" cy="3093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slow">
    <p:wedg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7025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2000240"/>
            <a:ext cx="48172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Роль летучих мышей 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21495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Но известно, что они также являются переносчиками опасных для человека вирусов, в том числе и бешенства</a:t>
            </a:r>
            <a:endParaRPr lang="ru-RU" sz="2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4297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в основном положительна, так как они в большом количестве потребляют насекомых-вредителей сельского хозяйства и возбудителей опасных болезней (малярия, лейшманиоз и др.).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053950" cy="51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57158" y="357166"/>
            <a:ext cx="503528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 smtClean="0">
                <a:solidFill>
                  <a:schemeClr val="bg1"/>
                </a:solidFill>
              </a:rPr>
              <a:t>Рукокрылые </a:t>
            </a:r>
            <a:endParaRPr lang="ru-RU" sz="6600" b="1" dirty="0">
              <a:solidFill>
                <a:schemeClr val="bg1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42" y="4071942"/>
            <a:ext cx="2786058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714884"/>
            <a:ext cx="2209398" cy="2143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667151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643306" y="2857496"/>
            <a:ext cx="51435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Класс: 	Млекопитающие</a:t>
            </a:r>
          </a:p>
          <a:p>
            <a:r>
              <a:rPr lang="ru-RU" sz="3600" b="1" dirty="0" smtClean="0"/>
              <a:t>Отряд: 	Рукокрылые</a:t>
            </a:r>
            <a:endParaRPr lang="ru-RU" sz="3600" b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33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0" y="285728"/>
            <a:ext cx="87868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 smtClean="0">
                <a:solidFill>
                  <a:schemeClr val="bg1"/>
                </a:solidFill>
              </a:rPr>
              <a:t>Рукокры́лые</a:t>
            </a:r>
            <a:r>
              <a:rPr lang="ru-RU" sz="2800" dirty="0" smtClean="0">
                <a:solidFill>
                  <a:schemeClr val="bg1"/>
                </a:solidFill>
              </a:rPr>
              <a:t> — отряд млекопитающих, единственный, представители которого способны к активному полёту. 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Их исследованию посвящена наука </a:t>
            </a:r>
            <a:r>
              <a:rPr lang="ru-RU" sz="2800" b="1" i="1" u="sng" dirty="0" err="1" smtClean="0">
                <a:solidFill>
                  <a:schemeClr val="bg1"/>
                </a:solidFill>
              </a:rPr>
              <a:t>хироптерология</a:t>
            </a:r>
            <a:endParaRPr lang="ru-RU" sz="2800" b="1" i="1" u="sng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457200"/>
            <a:ext cx="6991368" cy="8382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1882"/>
            <a:ext cx="8215338" cy="6846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785794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Рукокрылые распространены очень широко.</a:t>
            </a:r>
          </a:p>
          <a:p>
            <a:r>
              <a:rPr lang="ru-RU" sz="2400" b="1" dirty="0" smtClean="0"/>
              <a:t>В Москве летучие мыши регулярно встречаются не только в окраинных лесопарках, </a:t>
            </a:r>
            <a:r>
              <a:rPr lang="ru-RU" sz="2400" b="1" dirty="0" smtClean="0">
                <a:solidFill>
                  <a:srgbClr val="FFFF00"/>
                </a:solidFill>
              </a:rPr>
              <a:t>но даже зимуют </a:t>
            </a:r>
            <a:r>
              <a:rPr lang="ru-RU" sz="2400" b="1" dirty="0" smtClean="0"/>
              <a:t>в здании </a:t>
            </a:r>
            <a:r>
              <a:rPr lang="ru-RU" sz="2400" b="1" dirty="0" smtClean="0">
                <a:solidFill>
                  <a:srgbClr val="FFFF00"/>
                </a:solidFill>
              </a:rPr>
              <a:t>университета на </a:t>
            </a:r>
            <a:r>
              <a:rPr lang="ru-RU" sz="2400" b="1" dirty="0" smtClean="0"/>
              <a:t>Ленинских горах.</a:t>
            </a:r>
          </a:p>
          <a:p>
            <a:endParaRPr lang="ru-RU" sz="2400" b="1" dirty="0" smtClean="0">
              <a:solidFill>
                <a:srgbClr val="FFFF00"/>
              </a:solidFill>
            </a:endParaRPr>
          </a:p>
          <a:p>
            <a:r>
              <a:rPr lang="ru-RU" sz="2400" b="1" dirty="0" smtClean="0"/>
              <a:t>В фауне России насчитывается около 40 видов рукокрылых.</a:t>
            </a:r>
            <a:endParaRPr lang="ru-RU" sz="2400" b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457200"/>
            <a:ext cx="7277120" cy="5429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22846"/>
            <a:ext cx="7143768" cy="6835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000100" y="285728"/>
            <a:ext cx="717658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 </a:t>
            </a:r>
            <a:r>
              <a:rPr lang="ru-RU" sz="5400" b="1" dirty="0" smtClean="0"/>
              <a:t>общая характеристика</a:t>
            </a:r>
            <a:endParaRPr lang="ru-RU" sz="5400" b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0" y="1285860"/>
            <a:ext cx="485772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300" b="1" dirty="0" smtClean="0"/>
              <a:t>Основной способ передвижения — машущий полёт, особенность, которая позволяет им пользоваться ресурсами, недоступными другим млекопитающим</a:t>
            </a:r>
            <a:endParaRPr lang="ru-RU" sz="3300" b="1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071802" y="3571876"/>
            <a:ext cx="578644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</a:rPr>
              <a:t>Размеры рукокрылых — мелкие и средние: 2,5—40 см. Передние конечности превращены в крылья, кожная  перепонка образует  крыло.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100</TotalTime>
  <Words>511</Words>
  <PresentationFormat>Экран (4:3)</PresentationFormat>
  <Paragraphs>57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Трек</vt:lpstr>
      <vt:lpstr>Заполнить таблицу </vt:lpstr>
      <vt:lpstr>Показатели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Разновидности </vt:lpstr>
      <vt:lpstr>Слайд 17</vt:lpstr>
      <vt:lpstr>Виды вампиров </vt:lpstr>
      <vt:lpstr>Слайд 19</vt:lpstr>
      <vt:lpstr>Слайд 20</vt:lpstr>
      <vt:lpstr>Слайд 21</vt:lpstr>
      <vt:lpstr>детеныши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Заполнить таблицу </dc:title>
  <dc:creator>ТАНЮХА</dc:creator>
  <cp:lastModifiedBy>ТАНЮХА</cp:lastModifiedBy>
  <cp:revision>17</cp:revision>
  <dcterms:created xsi:type="dcterms:W3CDTF">2012-01-22T16:58:39Z</dcterms:created>
  <dcterms:modified xsi:type="dcterms:W3CDTF">2014-01-19T06:52:55Z</dcterms:modified>
</cp:coreProperties>
</file>