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9" r:id="rId5"/>
    <p:sldId id="270" r:id="rId6"/>
    <p:sldId id="258" r:id="rId7"/>
    <p:sldId id="265" r:id="rId8"/>
    <p:sldId id="284" r:id="rId9"/>
    <p:sldId id="267" r:id="rId10"/>
    <p:sldId id="266" r:id="rId11"/>
    <p:sldId id="259" r:id="rId12"/>
    <p:sldId id="276" r:id="rId13"/>
    <p:sldId id="277" r:id="rId14"/>
    <p:sldId id="279" r:id="rId15"/>
    <p:sldId id="272" r:id="rId16"/>
    <p:sldId id="280" r:id="rId17"/>
    <p:sldId id="283" r:id="rId18"/>
    <p:sldId id="281" r:id="rId19"/>
    <p:sldId id="282" r:id="rId20"/>
    <p:sldId id="271" r:id="rId21"/>
    <p:sldId id="261" r:id="rId22"/>
    <p:sldId id="262" r:id="rId23"/>
    <p:sldId id="263" r:id="rId24"/>
    <p:sldId id="26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12.11.2013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12.11.2013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12.11.2013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12.11.2013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tulainpast.ru/userfiles/image/stories/Schools/39school/Valya_Parshutin.jpg"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tulainpast.ru/userfiles/image/stories/Schools/39school/Valya_Parshutin_1.jp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ru-RU" sz="8800" dirty="0" smtClean="0">
                <a:latin typeface="Monotype Corsiva" pitchFamily="66" charset="0"/>
              </a:rPr>
              <a:t>Герои - земляки</a:t>
            </a:r>
            <a:endParaRPr lang="ru-RU" sz="8800" dirty="0">
              <a:latin typeface="Monotype Corsiva" pitchFamily="66" charset="0"/>
            </a:endParaRPr>
          </a:p>
        </p:txBody>
      </p:sp>
      <p:sp>
        <p:nvSpPr>
          <p:cNvPr id="3" name="Подзаголовок 2"/>
          <p:cNvSpPr>
            <a:spLocks noGrp="1"/>
          </p:cNvSpPr>
          <p:nvPr>
            <p:ph type="subTitle" idx="1"/>
          </p:nvPr>
        </p:nvSpPr>
        <p:spPr/>
        <p:txBody>
          <a:bodyPr/>
          <a:lstStyle/>
          <a:p>
            <a:endParaRPr lang="ru-RU" dirty="0"/>
          </a:p>
        </p:txBody>
      </p:sp>
      <p:pic>
        <p:nvPicPr>
          <p:cNvPr id="1026" name="Picture 2" descr="J:\6 мая\IMG_3835.jpg"/>
          <p:cNvPicPr>
            <a:picLocks noChangeAspect="1" noChangeArrowheads="1"/>
          </p:cNvPicPr>
          <p:nvPr/>
        </p:nvPicPr>
        <p:blipFill>
          <a:blip r:embed="rId2"/>
          <a:srcRect/>
          <a:stretch>
            <a:fillRect/>
          </a:stretch>
        </p:blipFill>
        <p:spPr bwMode="auto">
          <a:xfrm>
            <a:off x="5038725" y="2143092"/>
            <a:ext cx="4105275" cy="4714908"/>
          </a:xfrm>
          <a:prstGeom prst="rect">
            <a:avLst/>
          </a:prstGeom>
          <a:noFill/>
        </p:spPr>
      </p:pic>
      <p:pic>
        <p:nvPicPr>
          <p:cNvPr id="2050" name="Picture 2" descr="J:\_20101014_1958786978.jpg"/>
          <p:cNvPicPr>
            <a:picLocks noChangeAspect="1" noChangeArrowheads="1"/>
          </p:cNvPicPr>
          <p:nvPr/>
        </p:nvPicPr>
        <p:blipFill>
          <a:blip r:embed="rId3"/>
          <a:srcRect/>
          <a:stretch>
            <a:fillRect/>
          </a:stretch>
        </p:blipFill>
        <p:spPr bwMode="auto">
          <a:xfrm>
            <a:off x="1071538" y="1643050"/>
            <a:ext cx="5429288" cy="4714908"/>
          </a:xfrm>
          <a:prstGeom prst="rect">
            <a:avLst/>
          </a:prstGeom>
          <a:noFill/>
        </p:spPr>
      </p:pic>
      <p:pic>
        <p:nvPicPr>
          <p:cNvPr id="6" name="Picture 2" descr="J:\_20101014_1958786978.jpg"/>
          <p:cNvPicPr>
            <a:picLocks noChangeAspect="1" noChangeArrowheads="1"/>
          </p:cNvPicPr>
          <p:nvPr/>
        </p:nvPicPr>
        <p:blipFill>
          <a:blip r:embed="rId3"/>
          <a:srcRect/>
          <a:stretch>
            <a:fillRect/>
          </a:stretch>
        </p:blipFill>
        <p:spPr bwMode="auto">
          <a:xfrm>
            <a:off x="1223938" y="1795450"/>
            <a:ext cx="5429288" cy="47149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47500" lnSpcReduction="20000"/>
          </a:bodyPr>
          <a:lstStyle/>
          <a:p>
            <a:pPr algn="ctr">
              <a:buNone/>
            </a:pPr>
            <a:r>
              <a:rPr lang="ru-RU" sz="3300" dirty="0" smtClean="0">
                <a:solidFill>
                  <a:srgbClr val="0070C0"/>
                </a:solidFill>
                <a:latin typeface="Times New Roman" pitchFamily="18" charset="0"/>
                <a:cs typeface="Times New Roman" pitchFamily="18" charset="0"/>
              </a:rPr>
              <a:t> </a:t>
            </a:r>
            <a:endParaRPr lang="ru-RU" sz="3300" dirty="0" smtClean="0">
              <a:solidFill>
                <a:srgbClr val="0070C0"/>
              </a:solidFill>
              <a:latin typeface="Times New Roman" pitchFamily="18" charset="0"/>
              <a:cs typeface="Times New Roman" pitchFamily="18" charset="0"/>
            </a:endParaRPr>
          </a:p>
          <a:p>
            <a:pPr algn="ctr">
              <a:buNone/>
            </a:pPr>
            <a:r>
              <a:rPr lang="ru-RU" sz="4000" dirty="0" smtClean="0">
                <a:solidFill>
                  <a:srgbClr val="0070C0"/>
                </a:solidFill>
                <a:latin typeface="Times New Roman" pitchFamily="18" charset="0"/>
                <a:cs typeface="Times New Roman" pitchFamily="18" charset="0"/>
              </a:rPr>
              <a:t>Герой </a:t>
            </a:r>
            <a:r>
              <a:rPr lang="ru-RU" sz="4000" dirty="0" smtClean="0">
                <a:solidFill>
                  <a:srgbClr val="0070C0"/>
                </a:solidFill>
                <a:latin typeface="Times New Roman" pitchFamily="18" charset="0"/>
                <a:cs typeface="Times New Roman" pitchFamily="18" charset="0"/>
              </a:rPr>
              <a:t>получил высокую награду Родины за несколько дней до гибели... В апреле 1945 года в предместьях Берлина гвардии лейтенант Ерофеев со своими пулемётчиками и группой автоматчиков захватили небольшой населённый пункт в районе германского канала </a:t>
            </a:r>
            <a:r>
              <a:rPr lang="ru-RU" sz="4000" dirty="0" err="1" smtClean="0">
                <a:solidFill>
                  <a:srgbClr val="0070C0"/>
                </a:solidFill>
                <a:latin typeface="Times New Roman" pitchFamily="18" charset="0"/>
                <a:cs typeface="Times New Roman" pitchFamily="18" charset="0"/>
              </a:rPr>
              <a:t>Тельтов</a:t>
            </a:r>
            <a:r>
              <a:rPr lang="ru-RU" sz="4000" dirty="0" smtClean="0">
                <a:solidFill>
                  <a:srgbClr val="0070C0"/>
                </a:solidFill>
                <a:latin typeface="Times New Roman" pitchFamily="18" charset="0"/>
                <a:cs typeface="Times New Roman" pitchFamily="18" charset="0"/>
              </a:rPr>
              <a:t>, который фашисты подготовили для долговременной обороны. Отборные отряды СС предпринимали неоднократные попытки контратаковать, но гвардии лейтенант Ерофеев сумел так организовать своих бойцов, что они успешно отразили контратаки превосходящих сил противника. Благодаря стойкости пулемётчиков наши части стремительно ворвались на окраину Берлина. </a:t>
            </a:r>
          </a:p>
          <a:p>
            <a:pPr algn="ctr">
              <a:buNone/>
            </a:pPr>
            <a:r>
              <a:rPr lang="ru-RU" sz="4000" dirty="0" smtClean="0">
                <a:solidFill>
                  <a:srgbClr val="0070C0"/>
                </a:solidFill>
                <a:latin typeface="Times New Roman" pitchFamily="18" charset="0"/>
                <a:cs typeface="Times New Roman" pitchFamily="18" charset="0"/>
              </a:rPr>
              <a:t> В бою гвардии лейтенант А.В.Ерофеев получил тяжёлое ранение и был доставлен в полевой госпиталь. Но врачи оказались бессильны. 28 апреля 1945 года Ерофеев от полученных ран скончался. Похоронен Герой в городе </a:t>
            </a:r>
            <a:r>
              <a:rPr lang="ru-RU" sz="4000" dirty="0" err="1" smtClean="0">
                <a:solidFill>
                  <a:srgbClr val="0070C0"/>
                </a:solidFill>
                <a:latin typeface="Times New Roman" pitchFamily="18" charset="0"/>
                <a:cs typeface="Times New Roman" pitchFamily="18" charset="0"/>
              </a:rPr>
              <a:t>Луккенвальде</a:t>
            </a:r>
            <a:r>
              <a:rPr lang="ru-RU" sz="4000" dirty="0" smtClean="0">
                <a:solidFill>
                  <a:srgbClr val="0070C0"/>
                </a:solidFill>
                <a:latin typeface="Times New Roman" pitchFamily="18" charset="0"/>
                <a:cs typeface="Times New Roman" pitchFamily="18" charset="0"/>
              </a:rPr>
              <a:t> (Германия). </a:t>
            </a:r>
          </a:p>
          <a:p>
            <a:endParaRPr lang="ru-RU" dirty="0"/>
          </a:p>
        </p:txBody>
      </p:sp>
      <p:pic>
        <p:nvPicPr>
          <p:cNvPr id="2050" name="Picture 2" descr="C:\Documents and Settings\Admin.MICROSOF-72C40D\Рабочий стол\logo.jpg"/>
          <p:cNvPicPr>
            <a:picLocks noChangeAspect="1" noChangeArrowheads="1"/>
          </p:cNvPicPr>
          <p:nvPr/>
        </p:nvPicPr>
        <p:blipFill>
          <a:blip r:embed="rId2"/>
          <a:srcRect/>
          <a:stretch>
            <a:fillRect/>
          </a:stretch>
        </p:blipFill>
        <p:spPr bwMode="auto">
          <a:xfrm>
            <a:off x="3714744" y="0"/>
            <a:ext cx="2071702" cy="17859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14290"/>
            <a:ext cx="7498080" cy="1143000"/>
          </a:xfrm>
        </p:spPr>
        <p:txBody>
          <a:bodyPr>
            <a:normAutofit fontScale="90000"/>
          </a:bodyPr>
          <a:lstStyle/>
          <a:p>
            <a:r>
              <a:rPr lang="ru-RU" sz="4900" b="1" dirty="0" smtClean="0">
                <a:solidFill>
                  <a:srgbClr val="00B050"/>
                </a:solidFill>
                <a:latin typeface="Monotype Corsiva" pitchFamily="66" charset="0"/>
              </a:rPr>
              <a:t/>
            </a:r>
            <a:br>
              <a:rPr lang="ru-RU" sz="4900" b="1" dirty="0" smtClean="0">
                <a:solidFill>
                  <a:srgbClr val="00B050"/>
                </a:solidFill>
                <a:latin typeface="Monotype Corsiva" pitchFamily="66" charset="0"/>
              </a:rPr>
            </a:br>
            <a:r>
              <a:rPr lang="ru-RU" sz="4900" b="1" dirty="0" smtClean="0">
                <a:solidFill>
                  <a:srgbClr val="00B050"/>
                </a:solidFill>
                <a:latin typeface="Monotype Corsiva" pitchFamily="66" charset="0"/>
              </a:rPr>
              <a:t>Агеев Григорий Антонович</a:t>
            </a:r>
            <a:r>
              <a:rPr lang="ru-RU" dirty="0" smtClean="0"/>
              <a:t/>
            </a:r>
            <a:br>
              <a:rPr lang="ru-RU" dirty="0" smtClean="0"/>
            </a:br>
            <a:endParaRPr lang="ru-RU" dirty="0"/>
          </a:p>
        </p:txBody>
      </p:sp>
      <p:pic>
        <p:nvPicPr>
          <p:cNvPr id="1026" name="Picture 2" descr="C:\Documents and Settings\Admin\Рабочий стол\Агеев_Григорий_Антонович.jpg"/>
          <p:cNvPicPr>
            <a:picLocks noGrp="1" noChangeAspect="1" noChangeArrowheads="1"/>
          </p:cNvPicPr>
          <p:nvPr>
            <p:ph idx="1"/>
          </p:nvPr>
        </p:nvPicPr>
        <p:blipFill>
          <a:blip r:embed="rId2"/>
          <a:srcRect/>
          <a:stretch>
            <a:fillRect/>
          </a:stretch>
        </p:blipFill>
        <p:spPr bwMode="auto">
          <a:xfrm>
            <a:off x="1285853" y="1071546"/>
            <a:ext cx="4572032" cy="557216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lgn="ctr">
              <a:buNone/>
            </a:pPr>
            <a:endParaRPr lang="ru-RU" sz="2600" dirty="0" smtClean="0">
              <a:solidFill>
                <a:srgbClr val="0070C0"/>
              </a:solidFill>
              <a:latin typeface="Times New Roman" pitchFamily="18" charset="0"/>
              <a:cs typeface="Times New Roman" pitchFamily="18" charset="0"/>
            </a:endParaRPr>
          </a:p>
          <a:p>
            <a:pPr algn="ctr">
              <a:buNone/>
            </a:pPr>
            <a:endParaRPr lang="ru-RU" sz="2600" dirty="0" smtClean="0">
              <a:solidFill>
                <a:srgbClr val="0070C0"/>
              </a:solidFill>
              <a:latin typeface="Times New Roman" pitchFamily="18" charset="0"/>
              <a:cs typeface="Times New Roman" pitchFamily="18" charset="0"/>
            </a:endParaRPr>
          </a:p>
          <a:p>
            <a:pPr algn="ctr">
              <a:buNone/>
            </a:pPr>
            <a:endParaRPr lang="ru-RU" sz="2600" dirty="0" smtClean="0">
              <a:solidFill>
                <a:srgbClr val="0070C0"/>
              </a:solidFill>
              <a:latin typeface="Times New Roman" pitchFamily="18" charset="0"/>
              <a:cs typeface="Times New Roman" pitchFamily="18" charset="0"/>
            </a:endParaRPr>
          </a:p>
          <a:p>
            <a:pPr algn="ctr">
              <a:buNone/>
            </a:pPr>
            <a:r>
              <a:rPr lang="ru-RU" sz="2600" dirty="0" smtClean="0">
                <a:solidFill>
                  <a:srgbClr val="0070C0"/>
                </a:solidFill>
                <a:latin typeface="Times New Roman" pitchFamily="18" charset="0"/>
                <a:cs typeface="Times New Roman" pitchFamily="18" charset="0"/>
              </a:rPr>
              <a:t>Агеев Григорий Антонович - один из создателей народного ополчения Тулы, комиссар Тульского рабочего полка.</a:t>
            </a:r>
            <a:br>
              <a:rPr lang="ru-RU" sz="2600" dirty="0" smtClean="0">
                <a:solidFill>
                  <a:srgbClr val="0070C0"/>
                </a:solidFill>
                <a:latin typeface="Times New Roman" pitchFamily="18" charset="0"/>
                <a:cs typeface="Times New Roman" pitchFamily="18" charset="0"/>
              </a:rPr>
            </a:br>
            <a:r>
              <a:rPr lang="ru-RU" sz="2600" dirty="0" smtClean="0">
                <a:solidFill>
                  <a:srgbClr val="0070C0"/>
                </a:solidFill>
                <a:latin typeface="Times New Roman" pitchFamily="18" charset="0"/>
                <a:cs typeface="Times New Roman" pitchFamily="18" charset="0"/>
              </a:rPr>
              <a:t>Родился 17 марта 1902 года в городе Вильно, ныне Вильнюс – столица Литвы в семье рабочего. Русский. Член ВКП(б) с 1918 года. В 1912 году окончил городское училище. Работал разнорабочим на местных предприятиях.</a:t>
            </a:r>
            <a:endParaRPr lang="ru-RU" sz="2600" dirty="0">
              <a:solidFill>
                <a:srgbClr val="0070C0"/>
              </a:solidFill>
              <a:latin typeface="Times New Roman" pitchFamily="18" charset="0"/>
              <a:cs typeface="Times New Roman" pitchFamily="18" charset="0"/>
            </a:endParaRPr>
          </a:p>
        </p:txBody>
      </p:sp>
      <p:pic>
        <p:nvPicPr>
          <p:cNvPr id="5122" name="Picture 2" descr="J:\6 мая\index.jpeg"/>
          <p:cNvPicPr>
            <a:picLocks noChangeAspect="1" noChangeArrowheads="1"/>
          </p:cNvPicPr>
          <p:nvPr/>
        </p:nvPicPr>
        <p:blipFill>
          <a:blip r:embed="rId2"/>
          <a:srcRect/>
          <a:stretch>
            <a:fillRect/>
          </a:stretch>
        </p:blipFill>
        <p:spPr bwMode="auto">
          <a:xfrm>
            <a:off x="1428728" y="285728"/>
            <a:ext cx="1771650" cy="2590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lgn="ctr">
              <a:buNone/>
            </a:pPr>
            <a:endParaRPr lang="ru-RU" sz="2400" dirty="0" smtClean="0">
              <a:solidFill>
                <a:srgbClr val="0070C0"/>
              </a:solidFill>
              <a:latin typeface="Times New Roman" pitchFamily="18" charset="0"/>
              <a:cs typeface="Times New Roman" pitchFamily="18" charset="0"/>
            </a:endParaRPr>
          </a:p>
          <a:p>
            <a:pPr algn="ctr">
              <a:buNone/>
            </a:pPr>
            <a:endParaRPr lang="ru-RU" sz="2400" dirty="0" smtClean="0">
              <a:solidFill>
                <a:srgbClr val="0070C0"/>
              </a:solidFill>
              <a:latin typeface="Times New Roman" pitchFamily="18" charset="0"/>
              <a:cs typeface="Times New Roman" pitchFamily="18" charset="0"/>
            </a:endParaRPr>
          </a:p>
          <a:p>
            <a:pPr algn="ctr">
              <a:buNone/>
            </a:pPr>
            <a:endParaRPr lang="ru-RU" sz="2400" dirty="0" smtClean="0">
              <a:solidFill>
                <a:srgbClr val="0070C0"/>
              </a:solidFill>
              <a:latin typeface="Times New Roman" pitchFamily="18" charset="0"/>
              <a:cs typeface="Times New Roman" pitchFamily="18" charset="0"/>
            </a:endParaRPr>
          </a:p>
          <a:p>
            <a:pPr algn="ctr">
              <a:buNone/>
            </a:pPr>
            <a:endParaRPr lang="ru-RU" sz="2200" dirty="0" smtClean="0">
              <a:solidFill>
                <a:srgbClr val="0070C0"/>
              </a:solidFill>
              <a:latin typeface="Times New Roman" pitchFamily="18" charset="0"/>
              <a:cs typeface="Times New Roman" pitchFamily="18" charset="0"/>
            </a:endParaRPr>
          </a:p>
          <a:p>
            <a:pPr algn="ctr">
              <a:buNone/>
            </a:pPr>
            <a:endParaRPr lang="ru-RU" sz="2200" dirty="0" smtClean="0">
              <a:solidFill>
                <a:srgbClr val="0070C0"/>
              </a:solidFill>
              <a:latin typeface="Times New Roman" pitchFamily="18" charset="0"/>
              <a:cs typeface="Times New Roman" pitchFamily="18" charset="0"/>
            </a:endParaRPr>
          </a:p>
          <a:p>
            <a:pPr algn="ctr">
              <a:buNone/>
            </a:pPr>
            <a:r>
              <a:rPr lang="ru-RU" sz="2200" dirty="0" smtClean="0">
                <a:solidFill>
                  <a:srgbClr val="0070C0"/>
                </a:solidFill>
                <a:latin typeface="Times New Roman" pitchFamily="18" charset="0"/>
                <a:cs typeface="Times New Roman" pitchFamily="18" charset="0"/>
              </a:rPr>
              <a:t>В первые дни Великой Отечественной войны Г.А. Агеев начал создавать из шахтеров народное ополчение, в цели которого входила борьба с вражескими диверсантами, ракетчиками, работа по обезвреживанию вражеских авиационных бомб, уничтожение фашистских листовок. Истребительные батальоны возникли и на других предприятиях района.</a:t>
            </a:r>
          </a:p>
          <a:p>
            <a:pPr algn="ctr">
              <a:buNone/>
            </a:pPr>
            <a:endParaRPr lang="ru-RU" sz="2400" dirty="0">
              <a:solidFill>
                <a:srgbClr val="0070C0"/>
              </a:solidFill>
              <a:latin typeface="Times New Roman" pitchFamily="18" charset="0"/>
              <a:cs typeface="Times New Roman" pitchFamily="18" charset="0"/>
            </a:endParaRPr>
          </a:p>
        </p:txBody>
      </p:sp>
      <p:pic>
        <p:nvPicPr>
          <p:cNvPr id="4098" name="Picture 2" descr="J:\6 мая\220px-Солдаты_Тульского_рабочего_полка._Оборона_Тулы_(Рогожинский_поселок)._1941.jpg"/>
          <p:cNvPicPr>
            <a:picLocks noChangeAspect="1" noChangeArrowheads="1"/>
          </p:cNvPicPr>
          <p:nvPr/>
        </p:nvPicPr>
        <p:blipFill>
          <a:blip r:embed="rId2"/>
          <a:srcRect/>
          <a:stretch>
            <a:fillRect/>
          </a:stretch>
        </p:blipFill>
        <p:spPr bwMode="auto">
          <a:xfrm>
            <a:off x="2857488" y="214290"/>
            <a:ext cx="4143404" cy="34290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6 мая\220px-Grigorij_Ageev_memorial_(Tula).jpg"/>
          <p:cNvPicPr>
            <a:picLocks noChangeAspect="1" noChangeArrowheads="1"/>
          </p:cNvPicPr>
          <p:nvPr/>
        </p:nvPicPr>
        <p:blipFill>
          <a:blip r:embed="rId2"/>
          <a:srcRect/>
          <a:stretch>
            <a:fillRect/>
          </a:stretch>
        </p:blipFill>
        <p:spPr bwMode="auto">
          <a:xfrm>
            <a:off x="1071538" y="0"/>
            <a:ext cx="2794000" cy="20955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lgn="ctr">
              <a:buNone/>
            </a:pPr>
            <a:r>
              <a:rPr lang="ru-RU" sz="2000" dirty="0" smtClean="0">
                <a:solidFill>
                  <a:srgbClr val="0070C0"/>
                </a:solidFill>
                <a:latin typeface="Times New Roman" pitchFamily="18" charset="0"/>
                <a:cs typeface="Times New Roman" pitchFamily="18" charset="0"/>
              </a:rPr>
              <a:t>30 октября началось наступление немецких танков на оборонительную линию рабочего полка. Около 3 часов дня, когда враг очередной раз усилил натиск, Агеев заметил, что под угрозой оказался медицинский пункт, в котором находились раненые. Комиссар с группой воинов под непрестанным обстрелом лично выносил и выводил раненых с поля боя, не смотря на приказ командира полка Горшкова оставить раненых на поле боя до темноты. Семь раз ходил комиссар Г.А. Агеев в пекло, спасая жизнь своим боевым товарищам, пополз за восьмым.</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Враги, пристрелявшись, насмерть сразили отважного комиссара пулеметной очередью. Тело комиссара Агеева вынесли с поля боя, как только стало возможно... Похоронен бесстрашный комиссар с воинскими почестями в городе Туле на </a:t>
            </a:r>
            <a:r>
              <a:rPr lang="ru-RU" sz="2000" dirty="0" err="1" smtClean="0">
                <a:solidFill>
                  <a:srgbClr val="0070C0"/>
                </a:solidFill>
                <a:latin typeface="Times New Roman" pitchFamily="18" charset="0"/>
                <a:cs typeface="Times New Roman" pitchFamily="18" charset="0"/>
              </a:rPr>
              <a:t>Всехсвятском</a:t>
            </a:r>
            <a:r>
              <a:rPr lang="ru-RU" sz="2000" dirty="0" smtClean="0">
                <a:solidFill>
                  <a:srgbClr val="0070C0"/>
                </a:solidFill>
                <a:latin typeface="Times New Roman" pitchFamily="18" charset="0"/>
                <a:cs typeface="Times New Roman" pitchFamily="18" charset="0"/>
              </a:rPr>
              <a:t> кладбище.</a:t>
            </a:r>
            <a:endParaRPr lang="ru-RU" sz="20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85728"/>
            <a:ext cx="7498080" cy="1143000"/>
          </a:xfrm>
        </p:spPr>
        <p:txBody>
          <a:bodyPr/>
          <a:lstStyle/>
          <a:p>
            <a:r>
              <a:rPr lang="ru-RU" sz="4400" b="1" dirty="0" smtClean="0">
                <a:solidFill>
                  <a:srgbClr val="00B050"/>
                </a:solidFill>
                <a:latin typeface="Monotype Corsiva" pitchFamily="66" charset="0"/>
              </a:rPr>
              <a:t>Саша Чекалин</a:t>
            </a:r>
            <a:endParaRPr lang="ru-RU" dirty="0"/>
          </a:p>
        </p:txBody>
      </p:sp>
      <p:pic>
        <p:nvPicPr>
          <p:cNvPr id="2051" name="Picture 3" descr="J:\6 мая\0254308766.jpg"/>
          <p:cNvPicPr>
            <a:picLocks noGrp="1" noChangeAspect="1" noChangeArrowheads="1"/>
          </p:cNvPicPr>
          <p:nvPr>
            <p:ph idx="1"/>
          </p:nvPr>
        </p:nvPicPr>
        <p:blipFill>
          <a:blip r:embed="rId2"/>
          <a:srcRect/>
          <a:stretch>
            <a:fillRect/>
          </a:stretch>
        </p:blipFill>
        <p:spPr bwMode="auto">
          <a:xfrm>
            <a:off x="1214414" y="1285860"/>
            <a:ext cx="4214842" cy="53578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395536" y="764704"/>
            <a:ext cx="4040188" cy="639762"/>
          </a:xfrm>
        </p:spPr>
        <p:txBody>
          <a:bodyPr>
            <a:noAutofit/>
          </a:bodyPr>
          <a:lstStyle/>
          <a:p>
            <a:pPr algn="ctr"/>
            <a:r>
              <a:rPr lang="ru-RU" sz="2000" dirty="0" smtClean="0">
                <a:solidFill>
                  <a:schemeClr val="accent3">
                    <a:lumMod val="75000"/>
                  </a:schemeClr>
                </a:solidFill>
              </a:rPr>
              <a:t>Заметка о Саше Чекалине из газеты «За Родину!» за март 1942 г. </a:t>
            </a:r>
            <a:endParaRPr lang="ru-RU" sz="2000" dirty="0">
              <a:solidFill>
                <a:schemeClr val="accent3">
                  <a:lumMod val="75000"/>
                </a:schemeClr>
              </a:solidFill>
            </a:endParaRPr>
          </a:p>
        </p:txBody>
      </p:sp>
      <p:pic>
        <p:nvPicPr>
          <p:cNvPr id="7" name="Содержимое 6" descr="1.jpg"/>
          <p:cNvPicPr>
            <a:picLocks noGrp="1" noChangeAspect="1"/>
          </p:cNvPicPr>
          <p:nvPr>
            <p:ph sz="half" idx="2"/>
          </p:nvPr>
        </p:nvPicPr>
        <p:blipFill>
          <a:blip r:embed="rId2" cstate="print"/>
          <a:stretch>
            <a:fillRect/>
          </a:stretch>
        </p:blipFill>
        <p:spPr>
          <a:xfrm>
            <a:off x="467544" y="1484784"/>
            <a:ext cx="3888432" cy="5040560"/>
          </a:xfrm>
        </p:spPr>
      </p:pic>
      <p:sp>
        <p:nvSpPr>
          <p:cNvPr id="5" name="Текст 4"/>
          <p:cNvSpPr>
            <a:spLocks noGrp="1"/>
          </p:cNvSpPr>
          <p:nvPr>
            <p:ph type="body" sz="quarter" idx="3"/>
          </p:nvPr>
        </p:nvSpPr>
        <p:spPr>
          <a:xfrm>
            <a:off x="4644008" y="764704"/>
            <a:ext cx="4041775" cy="639762"/>
          </a:xfrm>
        </p:spPr>
        <p:txBody>
          <a:bodyPr>
            <a:normAutofit/>
          </a:bodyPr>
          <a:lstStyle/>
          <a:p>
            <a:pPr algn="ctr"/>
            <a:r>
              <a:rPr lang="ru-RU" dirty="0" smtClean="0">
                <a:solidFill>
                  <a:schemeClr val="accent3">
                    <a:lumMod val="75000"/>
                  </a:schemeClr>
                </a:solidFill>
              </a:rPr>
              <a:t>Школа, где учился Саша Чекалин</a:t>
            </a:r>
            <a:endParaRPr lang="ru-RU" dirty="0">
              <a:solidFill>
                <a:schemeClr val="accent3">
                  <a:lumMod val="75000"/>
                </a:schemeClr>
              </a:solidFill>
            </a:endParaRPr>
          </a:p>
        </p:txBody>
      </p:sp>
      <p:pic>
        <p:nvPicPr>
          <p:cNvPr id="8" name="Содержимое 7" descr="800PX-~1.JPG"/>
          <p:cNvPicPr>
            <a:picLocks noGrp="1" noChangeAspect="1"/>
          </p:cNvPicPr>
          <p:nvPr>
            <p:ph sz="quarter" idx="4"/>
          </p:nvPr>
        </p:nvPicPr>
        <p:blipFill>
          <a:blip r:embed="rId3" cstate="print"/>
          <a:stretch>
            <a:fillRect/>
          </a:stretch>
        </p:blipFill>
        <p:spPr>
          <a:xfrm>
            <a:off x="4499993" y="1484784"/>
            <a:ext cx="4186808" cy="496855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92500"/>
          </a:bodyPr>
          <a:lstStyle/>
          <a:p>
            <a:pPr algn="ctr">
              <a:buNone/>
            </a:pPr>
            <a:r>
              <a:rPr lang="ru-RU" b="1" dirty="0" smtClean="0">
                <a:solidFill>
                  <a:srgbClr val="0070C0"/>
                </a:solidFill>
                <a:latin typeface="Times New Roman" pitchFamily="18" charset="0"/>
                <a:cs typeface="Times New Roman" pitchFamily="18" charset="0"/>
              </a:rPr>
              <a:t>З</a:t>
            </a:r>
            <a:r>
              <a:rPr lang="ru-RU" dirty="0" smtClean="0">
                <a:solidFill>
                  <a:srgbClr val="0070C0"/>
                </a:solidFill>
                <a:latin typeface="Times New Roman" pitchFamily="18" charset="0"/>
                <a:cs typeface="Times New Roman" pitchFamily="18" charset="0"/>
              </a:rPr>
              <a:t>вание Героя Советского Союза Чекалину Александру Павловичу присвоено посмертно 4 февраля 1942.</a:t>
            </a:r>
            <a:br>
              <a:rPr lang="ru-RU" dirty="0" smtClean="0">
                <a:solidFill>
                  <a:srgbClr val="0070C0"/>
                </a:solidFill>
                <a:latin typeface="Times New Roman" pitchFamily="18" charset="0"/>
                <a:cs typeface="Times New Roman" pitchFamily="18" charset="0"/>
              </a:rPr>
            </a:br>
            <a:r>
              <a:rPr lang="ru-RU" dirty="0" smtClean="0">
                <a:solidFill>
                  <a:srgbClr val="0070C0"/>
                </a:solidFill>
                <a:latin typeface="Times New Roman" pitchFamily="18" charset="0"/>
                <a:cs typeface="Times New Roman" pitchFamily="18" charset="0"/>
              </a:rPr>
              <a:t>В настоящее время </a:t>
            </a:r>
            <a:r>
              <a:rPr lang="ru-RU" dirty="0" err="1" smtClean="0">
                <a:solidFill>
                  <a:srgbClr val="0070C0"/>
                </a:solidFill>
                <a:latin typeface="Times New Roman" pitchFamily="18" charset="0"/>
                <a:cs typeface="Times New Roman" pitchFamily="18" charset="0"/>
              </a:rPr>
              <a:t>Лихвин</a:t>
            </a:r>
            <a:r>
              <a:rPr lang="ru-RU" dirty="0" smtClean="0">
                <a:solidFill>
                  <a:srgbClr val="0070C0"/>
                </a:solidFill>
                <a:latin typeface="Times New Roman" pitchFamily="18" charset="0"/>
                <a:cs typeface="Times New Roman" pitchFamily="18" charset="0"/>
              </a:rPr>
              <a:t> переименован в город Чекалин. На могиле Чекалина - памятник, на родине, в селе </a:t>
            </a:r>
            <a:r>
              <a:rPr lang="ru-RU" dirty="0" err="1" smtClean="0">
                <a:solidFill>
                  <a:srgbClr val="0070C0"/>
                </a:solidFill>
                <a:latin typeface="Times New Roman" pitchFamily="18" charset="0"/>
                <a:cs typeface="Times New Roman" pitchFamily="18" charset="0"/>
              </a:rPr>
              <a:t>Песковатское</a:t>
            </a:r>
            <a:r>
              <a:rPr lang="ru-RU" dirty="0" smtClean="0">
                <a:solidFill>
                  <a:srgbClr val="0070C0"/>
                </a:solidFill>
                <a:latin typeface="Times New Roman" pitchFamily="18" charset="0"/>
                <a:cs typeface="Times New Roman" pitchFamily="18" charset="0"/>
              </a:rPr>
              <a:t> установлен мемориал. Его именем названа улица в городе Туле, на одном из домов установлена мемориальная доска.</a:t>
            </a:r>
          </a:p>
          <a:p>
            <a:endParaRPr lang="ru-RU" dirty="0"/>
          </a:p>
        </p:txBody>
      </p:sp>
      <p:pic>
        <p:nvPicPr>
          <p:cNvPr id="2050" name="Picture 2" descr="J:\6 мая\40px-Order_of_Lenin_ribbon_bar.png"/>
          <p:cNvPicPr>
            <a:picLocks noChangeAspect="1" noChangeArrowheads="1"/>
          </p:cNvPicPr>
          <p:nvPr/>
        </p:nvPicPr>
        <p:blipFill>
          <a:blip r:embed="rId2"/>
          <a:srcRect/>
          <a:stretch>
            <a:fillRect/>
          </a:stretch>
        </p:blipFill>
        <p:spPr bwMode="auto">
          <a:xfrm>
            <a:off x="4857752" y="785794"/>
            <a:ext cx="2286016" cy="571504"/>
          </a:xfrm>
          <a:prstGeom prst="rect">
            <a:avLst/>
          </a:prstGeom>
          <a:noFill/>
        </p:spPr>
      </p:pic>
      <p:pic>
        <p:nvPicPr>
          <p:cNvPr id="2051" name="Picture 3" descr="J:\6 мая\20px-Золотая_Звезда_Героя_Советского_Союза.png"/>
          <p:cNvPicPr>
            <a:picLocks noChangeAspect="1" noChangeArrowheads="1"/>
          </p:cNvPicPr>
          <p:nvPr/>
        </p:nvPicPr>
        <p:blipFill>
          <a:blip r:embed="rId3"/>
          <a:srcRect/>
          <a:stretch>
            <a:fillRect/>
          </a:stretch>
        </p:blipFill>
        <p:spPr bwMode="auto">
          <a:xfrm>
            <a:off x="3428992" y="285728"/>
            <a:ext cx="714380" cy="11430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467544" y="764704"/>
            <a:ext cx="4040188" cy="639762"/>
          </a:xfrm>
        </p:spPr>
        <p:txBody>
          <a:bodyPr>
            <a:normAutofit/>
          </a:bodyPr>
          <a:lstStyle/>
          <a:p>
            <a:r>
              <a:rPr lang="ru-RU" dirty="0" smtClean="0">
                <a:solidFill>
                  <a:schemeClr val="accent6">
                    <a:lumMod val="50000"/>
                  </a:schemeClr>
                </a:solidFill>
              </a:rPr>
              <a:t>Памятник  в городе Чекалин</a:t>
            </a:r>
            <a:endParaRPr lang="ru-RU" dirty="0">
              <a:solidFill>
                <a:schemeClr val="accent6">
                  <a:lumMod val="50000"/>
                </a:schemeClr>
              </a:solidFill>
            </a:endParaRPr>
          </a:p>
        </p:txBody>
      </p:sp>
      <p:pic>
        <p:nvPicPr>
          <p:cNvPr id="7" name="Содержимое 6" descr="337PX-~1.JPG"/>
          <p:cNvPicPr>
            <a:picLocks noGrp="1" noChangeAspect="1"/>
          </p:cNvPicPr>
          <p:nvPr>
            <p:ph sz="half" idx="2"/>
          </p:nvPr>
        </p:nvPicPr>
        <p:blipFill>
          <a:blip r:embed="rId2" cstate="print"/>
          <a:stretch>
            <a:fillRect/>
          </a:stretch>
        </p:blipFill>
        <p:spPr>
          <a:xfrm>
            <a:off x="467544" y="1484784"/>
            <a:ext cx="4032448" cy="5112568"/>
          </a:xfrm>
        </p:spPr>
      </p:pic>
      <p:sp>
        <p:nvSpPr>
          <p:cNvPr id="5" name="Текст 4"/>
          <p:cNvSpPr>
            <a:spLocks noGrp="1"/>
          </p:cNvSpPr>
          <p:nvPr>
            <p:ph type="body" sz="quarter" idx="3"/>
          </p:nvPr>
        </p:nvSpPr>
        <p:spPr>
          <a:xfrm>
            <a:off x="4644008" y="764704"/>
            <a:ext cx="4041775" cy="639762"/>
          </a:xfrm>
        </p:spPr>
        <p:txBody>
          <a:bodyPr/>
          <a:lstStyle/>
          <a:p>
            <a:r>
              <a:rPr lang="ru-RU" dirty="0" smtClean="0">
                <a:solidFill>
                  <a:schemeClr val="accent6">
                    <a:lumMod val="50000"/>
                  </a:schemeClr>
                </a:solidFill>
              </a:rPr>
              <a:t>Могила  в городе Чекалин</a:t>
            </a:r>
            <a:endParaRPr lang="ru-RU" dirty="0">
              <a:solidFill>
                <a:schemeClr val="accent6">
                  <a:lumMod val="50000"/>
                </a:schemeClr>
              </a:solidFill>
            </a:endParaRPr>
          </a:p>
        </p:txBody>
      </p:sp>
      <p:pic>
        <p:nvPicPr>
          <p:cNvPr id="8" name="Содержимое 7" descr="____2_~1.JPG"/>
          <p:cNvPicPr>
            <a:picLocks noGrp="1" noChangeAspect="1"/>
          </p:cNvPicPr>
          <p:nvPr>
            <p:ph sz="quarter" idx="4"/>
          </p:nvPr>
        </p:nvPicPr>
        <p:blipFill>
          <a:blip r:embed="rId3" cstate="print"/>
          <a:stretch>
            <a:fillRect/>
          </a:stretch>
        </p:blipFill>
        <p:spPr>
          <a:xfrm>
            <a:off x="4644008" y="1412776"/>
            <a:ext cx="4032448" cy="518457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b="1" dirty="0" smtClean="0">
                <a:solidFill>
                  <a:schemeClr val="accent2">
                    <a:lumMod val="50000"/>
                  </a:schemeClr>
                </a:solidFill>
              </a:rPr>
              <a:t>Обложка с книги Василия Смирнова «Саша Чекалин»</a:t>
            </a:r>
            <a:endParaRPr lang="ru-RU" b="1" dirty="0">
              <a:solidFill>
                <a:schemeClr val="accent2">
                  <a:lumMod val="50000"/>
                </a:schemeClr>
              </a:solidFill>
            </a:endParaRPr>
          </a:p>
        </p:txBody>
      </p:sp>
      <p:pic>
        <p:nvPicPr>
          <p:cNvPr id="9" name="Содержимое 8" descr="91821.jpg"/>
          <p:cNvPicPr>
            <a:picLocks noGrp="1" noChangeAspect="1"/>
          </p:cNvPicPr>
          <p:nvPr>
            <p:ph idx="1"/>
          </p:nvPr>
        </p:nvPicPr>
        <p:blipFill>
          <a:blip r:embed="rId2" cstate="print"/>
          <a:stretch>
            <a:fillRect/>
          </a:stretch>
        </p:blipFill>
        <p:spPr>
          <a:xfrm>
            <a:off x="1571604" y="1428736"/>
            <a:ext cx="5000660" cy="514353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14290"/>
            <a:ext cx="7498080" cy="1143000"/>
          </a:xfrm>
        </p:spPr>
        <p:txBody>
          <a:bodyPr/>
          <a:lstStyle/>
          <a:p>
            <a:r>
              <a:rPr lang="ru-RU" sz="4400" b="1" dirty="0" smtClean="0">
                <a:solidFill>
                  <a:srgbClr val="00B050"/>
                </a:solidFill>
                <a:latin typeface="Monotype Corsiva" pitchFamily="66" charset="0"/>
              </a:rPr>
              <a:t>Тарасов</a:t>
            </a:r>
            <a:r>
              <a:rPr lang="ru-RU" b="1" dirty="0" smtClean="0">
                <a:solidFill>
                  <a:srgbClr val="00B050"/>
                </a:solidFill>
                <a:latin typeface="Monotype Corsiva" pitchFamily="66" charset="0"/>
              </a:rPr>
              <a:t> Евгений Петрович</a:t>
            </a:r>
            <a:r>
              <a:rPr lang="ru-RU" dirty="0" smtClean="0">
                <a:solidFill>
                  <a:srgbClr val="00B050"/>
                </a:solidFill>
                <a:latin typeface="Monotype Corsiva" pitchFamily="66" charset="0"/>
              </a:rPr>
              <a:t> </a:t>
            </a:r>
            <a:endParaRPr lang="ru-RU" dirty="0">
              <a:solidFill>
                <a:srgbClr val="00B050"/>
              </a:solidFill>
              <a:latin typeface="Monotype Corsiva" pitchFamily="66" charset="0"/>
            </a:endParaRPr>
          </a:p>
        </p:txBody>
      </p:sp>
      <p:pic>
        <p:nvPicPr>
          <p:cNvPr id="4" name="Содержимое 3" descr="Тарасов Евгений Петрович"/>
          <p:cNvPicPr>
            <a:picLocks noGrp="1"/>
          </p:cNvPicPr>
          <p:nvPr>
            <p:ph idx="1"/>
          </p:nvPr>
        </p:nvPicPr>
        <p:blipFill>
          <a:blip r:embed="rId2" cstate="print"/>
          <a:srcRect/>
          <a:stretch>
            <a:fillRect/>
          </a:stretch>
        </p:blipFill>
        <p:spPr bwMode="auto">
          <a:xfrm>
            <a:off x="1428728" y="1000108"/>
            <a:ext cx="5299618"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14290"/>
            <a:ext cx="7498080" cy="1143000"/>
          </a:xfrm>
        </p:spPr>
        <p:txBody>
          <a:bodyPr/>
          <a:lstStyle/>
          <a:p>
            <a:r>
              <a:rPr lang="ru-RU" sz="4400" b="1" dirty="0" smtClean="0">
                <a:solidFill>
                  <a:srgbClr val="00B050"/>
                </a:solidFill>
                <a:latin typeface="Monotype Corsiva" pitchFamily="66" charset="0"/>
              </a:rPr>
              <a:t>Валя Паршутин</a:t>
            </a:r>
            <a:endParaRPr lang="ru-RU" dirty="0"/>
          </a:p>
        </p:txBody>
      </p:sp>
      <p:pic>
        <p:nvPicPr>
          <p:cNvPr id="1026" name="Picture 2" descr="J:\6 мая\gavrosh-300x296.jpg"/>
          <p:cNvPicPr>
            <a:picLocks noGrp="1" noChangeAspect="1" noChangeArrowheads="1"/>
          </p:cNvPicPr>
          <p:nvPr>
            <p:ph idx="1"/>
          </p:nvPr>
        </p:nvPicPr>
        <p:blipFill>
          <a:blip r:embed="rId2"/>
          <a:srcRect/>
          <a:stretch>
            <a:fillRect/>
          </a:stretch>
        </p:blipFill>
        <p:spPr bwMode="auto">
          <a:xfrm>
            <a:off x="1071538" y="1285860"/>
            <a:ext cx="6188783" cy="514353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772400" cy="1470025"/>
          </a:xfrm>
        </p:spPr>
        <p:txBody>
          <a:bodyPr/>
          <a:lstStyle/>
          <a:p>
            <a:endParaRPr lang="ru-RU" dirty="0"/>
          </a:p>
        </p:txBody>
      </p:sp>
      <p:sp>
        <p:nvSpPr>
          <p:cNvPr id="3" name="Subtitle 2"/>
          <p:cNvSpPr>
            <a:spLocks noGrp="1"/>
          </p:cNvSpPr>
          <p:nvPr>
            <p:ph type="subTitle" idx="1"/>
          </p:nvPr>
        </p:nvSpPr>
        <p:spPr>
          <a:xfrm>
            <a:off x="1142976" y="2357430"/>
            <a:ext cx="6553200" cy="3276600"/>
          </a:xfrm>
        </p:spPr>
        <p:txBody>
          <a:bodyPr>
            <a:normAutofit fontScale="25000" lnSpcReduction="20000"/>
          </a:bodyPr>
          <a:lstStyle/>
          <a:p>
            <a:r>
              <a:rPr lang="ru-RU" sz="6400" dirty="0" smtClean="0">
                <a:solidFill>
                  <a:srgbClr val="0070C0"/>
                </a:solidFill>
                <a:latin typeface="Times New Roman" pitchFamily="18" charset="0"/>
                <a:cs typeface="Times New Roman" pitchFamily="18" charset="0"/>
              </a:rPr>
              <a:t>Семья</a:t>
            </a:r>
            <a:r>
              <a:rPr lang="ru-RU" sz="6400" b="1" dirty="0" smtClean="0">
                <a:solidFill>
                  <a:srgbClr val="0070C0"/>
                </a:solidFill>
                <a:latin typeface="Times New Roman" pitchFamily="18" charset="0"/>
                <a:cs typeface="Times New Roman" pitchFamily="18" charset="0"/>
              </a:rPr>
              <a:t> </a:t>
            </a:r>
            <a:r>
              <a:rPr lang="ru-RU" sz="6400" dirty="0" smtClean="0">
                <a:solidFill>
                  <a:srgbClr val="0070C0"/>
                </a:solidFill>
                <a:latin typeface="Times New Roman" pitchFamily="18" charset="0"/>
                <a:cs typeface="Times New Roman" pitchFamily="18" charset="0"/>
              </a:rPr>
              <a:t>Паршутиных жила на окраине </a:t>
            </a:r>
            <a:r>
              <a:rPr lang="ru-RU" sz="6400" dirty="0" err="1" smtClean="0">
                <a:solidFill>
                  <a:srgbClr val="0070C0"/>
                </a:solidFill>
                <a:latin typeface="Times New Roman" pitchFamily="18" charset="0"/>
                <a:cs typeface="Times New Roman" pitchFamily="18" charset="0"/>
              </a:rPr>
              <a:t>Рогожинского</a:t>
            </a:r>
            <a:r>
              <a:rPr lang="ru-RU" sz="6400" dirty="0" smtClean="0">
                <a:solidFill>
                  <a:srgbClr val="0070C0"/>
                </a:solidFill>
                <a:latin typeface="Times New Roman" pitchFamily="18" charset="0"/>
                <a:cs typeface="Times New Roman" pitchFamily="18" charset="0"/>
              </a:rPr>
              <a:t> поселка. Сын, 11-летний Валя, учился в школе №39. Валя был красивым мальчиком с большими синими глазами и шапкой белокурых волос на голове. Многие находили, что Валя внешне похож на поэта Сергея Есенина. Мальчик ходил на спектакли в ТЮЗ, любил читать книги и играть с ребятами в Чапая. Василием Ивановичем всегда был он, Валя.</a:t>
            </a:r>
          </a:p>
          <a:p>
            <a:r>
              <a:rPr lang="ru-RU" sz="6400" dirty="0" smtClean="0">
                <a:solidFill>
                  <a:srgbClr val="0070C0"/>
                </a:solidFill>
                <a:latin typeface="Times New Roman" pitchFamily="18" charset="0"/>
                <a:cs typeface="Times New Roman" pitchFamily="18" charset="0"/>
              </a:rPr>
              <a:t>«Вырасту, буду Чапаевым или Валерием Чкаловым, - всегда говорил Валя друзьям. - Стану летать выше и лучше всех, чтобы враги боялись!»</a:t>
            </a:r>
          </a:p>
          <a:p>
            <a:r>
              <a:rPr lang="ru-RU" sz="6400" dirty="0" smtClean="0">
                <a:solidFill>
                  <a:srgbClr val="0070C0"/>
                </a:solidFill>
                <a:latin typeface="Times New Roman" pitchFamily="18" charset="0"/>
                <a:cs typeface="Times New Roman" pitchFamily="18" charset="0"/>
              </a:rPr>
              <a:t>Началась война, в сентябре школьные занятия отменили. Старшеклассников мобилизовали на трудовой фронт. Жить в Туле с каждым днем становилось опаснее. Мама Вали, Елизавета Петровна, настояла, чтобы дети уехали в деревню </a:t>
            </a:r>
            <a:r>
              <a:rPr lang="ru-RU" sz="6400" dirty="0" err="1" smtClean="0">
                <a:solidFill>
                  <a:srgbClr val="0070C0"/>
                </a:solidFill>
                <a:latin typeface="Times New Roman" pitchFamily="18" charset="0"/>
                <a:cs typeface="Times New Roman" pitchFamily="18" charset="0"/>
              </a:rPr>
              <a:t>Письменку</a:t>
            </a:r>
            <a:r>
              <a:rPr lang="ru-RU" sz="6400" dirty="0" smtClean="0">
                <a:solidFill>
                  <a:srgbClr val="0070C0"/>
                </a:solidFill>
                <a:latin typeface="Times New Roman" pitchFamily="18" charset="0"/>
                <a:cs typeface="Times New Roman" pitchFamily="18" charset="0"/>
              </a:rPr>
              <a:t> Суворовского района, к ее брату. Но в конце октября Валя не утерпел и сбежал от дяди обратно в Тулу. «Буду помогать нашим бойцам, - сказал Валя рыдающей матери. - Патроны подносить. Может, стрелять фрицев. В разведку сгожусь!» «Мальчишки не воюют», - попыталась вразумить его мать. «Это почему же? А помнишь, я тебе как-то про </a:t>
            </a:r>
            <a:r>
              <a:rPr lang="ru-RU" sz="6400" dirty="0" err="1" smtClean="0">
                <a:solidFill>
                  <a:srgbClr val="0070C0"/>
                </a:solidFill>
                <a:latin typeface="Times New Roman" pitchFamily="18" charset="0"/>
                <a:cs typeface="Times New Roman" pitchFamily="18" charset="0"/>
              </a:rPr>
              <a:t>Гавроша</a:t>
            </a:r>
            <a:r>
              <a:rPr lang="ru-RU" sz="6400" dirty="0" smtClean="0">
                <a:solidFill>
                  <a:srgbClr val="0070C0"/>
                </a:solidFill>
                <a:latin typeface="Times New Roman" pitchFamily="18" charset="0"/>
                <a:cs typeface="Times New Roman" pitchFamily="18" charset="0"/>
              </a:rPr>
              <a:t> читал? Он-то воевал». Через несколько дней Валя пришел домой в сапогах, ватнике и новой армейской пилотке со звездой.</a:t>
            </a:r>
          </a:p>
          <a:p>
            <a:endParaRPr lang="ru-RU" dirty="0"/>
          </a:p>
        </p:txBody>
      </p:sp>
      <p:pic>
        <p:nvPicPr>
          <p:cNvPr id="4" name="Рисунок 1" descr="Валя Паршутин с семьей накануне войны">
            <a:hlinkClick r:id="rId2" tooltip="&quot;Валя Паршутин с семьей накануне войны&quot;"/>
          </p:cNvPr>
          <p:cNvPicPr/>
          <p:nvPr/>
        </p:nvPicPr>
        <p:blipFill>
          <a:blip r:embed="rId3" cstate="print"/>
          <a:srcRect/>
          <a:stretch>
            <a:fillRect/>
          </a:stretch>
        </p:blipFill>
        <p:spPr bwMode="auto">
          <a:xfrm>
            <a:off x="2667000" y="0"/>
            <a:ext cx="28575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1470025"/>
          </a:xfrm>
        </p:spPr>
        <p:txBody>
          <a:bodyPr/>
          <a:lstStyle/>
          <a:p>
            <a:endParaRPr lang="ru-RU" dirty="0"/>
          </a:p>
        </p:txBody>
      </p:sp>
      <p:sp>
        <p:nvSpPr>
          <p:cNvPr id="3" name="Subtitle 2"/>
          <p:cNvSpPr>
            <a:spLocks noGrp="1"/>
          </p:cNvSpPr>
          <p:nvPr>
            <p:ph type="subTitle" idx="1"/>
          </p:nvPr>
        </p:nvSpPr>
        <p:spPr>
          <a:xfrm>
            <a:off x="1142976" y="2714620"/>
            <a:ext cx="6858000" cy="3429000"/>
          </a:xfrm>
        </p:spPr>
        <p:txBody>
          <a:bodyPr>
            <a:normAutofit fontScale="25000" lnSpcReduction="20000"/>
          </a:bodyPr>
          <a:lstStyle/>
          <a:p>
            <a:pPr>
              <a:spcBef>
                <a:spcPts val="0"/>
              </a:spcBef>
            </a:pPr>
            <a:r>
              <a:rPr lang="ru-RU" sz="6400" dirty="0" smtClean="0">
                <a:solidFill>
                  <a:srgbClr val="0070C0"/>
                </a:solidFill>
                <a:latin typeface="Times New Roman" pitchFamily="18" charset="0"/>
                <a:cs typeface="Times New Roman" pitchFamily="18" charset="0"/>
              </a:rPr>
              <a:t>В самые тяжелые дни боев за Тулу совершил свой подвиг 11-летний ученик школы Валентин Паршутин. С приближением немцев к Туле мама отправила Валю в деревню </a:t>
            </a:r>
            <a:r>
              <a:rPr lang="ru-RU" sz="6400" dirty="0" err="1" smtClean="0">
                <a:solidFill>
                  <a:srgbClr val="0070C0"/>
                </a:solidFill>
                <a:latin typeface="Times New Roman" pitchFamily="18" charset="0"/>
                <a:cs typeface="Times New Roman" pitchFamily="18" charset="0"/>
              </a:rPr>
              <a:t>Письменка</a:t>
            </a:r>
            <a:r>
              <a:rPr lang="ru-RU" sz="6400" dirty="0" smtClean="0">
                <a:solidFill>
                  <a:srgbClr val="0070C0"/>
                </a:solidFill>
                <a:latin typeface="Times New Roman" pitchFamily="18" charset="0"/>
                <a:cs typeface="Times New Roman" pitchFamily="18" charset="0"/>
              </a:rPr>
              <a:t>, к родственникам. Ей казалось, что там было не так опасно. Однако мальчик тайком вернулся в город, но не домой, а на линию обороны, которая проходила всего в нескольких метрах от барака, где жила семья Вали. </a:t>
            </a:r>
            <a:br>
              <a:rPr lang="ru-RU" sz="6400" dirty="0" smtClean="0">
                <a:solidFill>
                  <a:srgbClr val="0070C0"/>
                </a:solidFill>
                <a:latin typeface="Times New Roman" pitchFamily="18" charset="0"/>
                <a:cs typeface="Times New Roman" pitchFamily="18" charset="0"/>
              </a:rPr>
            </a:br>
            <a:r>
              <a:rPr lang="ru-RU" sz="6400" dirty="0" smtClean="0">
                <a:solidFill>
                  <a:srgbClr val="0070C0"/>
                </a:solidFill>
                <a:latin typeface="Times New Roman" pitchFamily="18" charset="0"/>
                <a:cs typeface="Times New Roman" pitchFamily="18" charset="0"/>
              </a:rPr>
              <a:t>Смышленый, юркий мальчонка быстро подружился с солдатами, занявшими позицию в Пионерском парке (сейчас это парк 250-летия </a:t>
            </a:r>
            <a:r>
              <a:rPr lang="ru-RU" sz="6400" dirty="0" err="1" smtClean="0">
                <a:solidFill>
                  <a:srgbClr val="0070C0"/>
                </a:solidFill>
                <a:latin typeface="Times New Roman" pitchFamily="18" charset="0"/>
                <a:cs typeface="Times New Roman" pitchFamily="18" charset="0"/>
              </a:rPr>
              <a:t>ТОЗа</a:t>
            </a:r>
            <a:r>
              <a:rPr lang="ru-RU" sz="6400" dirty="0" smtClean="0">
                <a:solidFill>
                  <a:srgbClr val="0070C0"/>
                </a:solidFill>
                <a:latin typeface="Times New Roman" pitchFamily="18" charset="0"/>
                <a:cs typeface="Times New Roman" pitchFamily="18" charset="0"/>
              </a:rPr>
              <a:t>). Валя помогал бойцам налаживать связь, а когда немцы заняли </a:t>
            </a:r>
            <a:r>
              <a:rPr lang="ru-RU" sz="6400" dirty="0" err="1" smtClean="0">
                <a:solidFill>
                  <a:srgbClr val="0070C0"/>
                </a:solidFill>
                <a:latin typeface="Times New Roman" pitchFamily="18" charset="0"/>
                <a:cs typeface="Times New Roman" pitchFamily="18" charset="0"/>
              </a:rPr>
              <a:t>Рогожинский</a:t>
            </a:r>
            <a:r>
              <a:rPr lang="ru-RU" sz="6400" dirty="0" smtClean="0">
                <a:solidFill>
                  <a:srgbClr val="0070C0"/>
                </a:solidFill>
                <a:latin typeface="Times New Roman" pitchFamily="18" charset="0"/>
                <a:cs typeface="Times New Roman" pitchFamily="18" charset="0"/>
              </a:rPr>
              <a:t> поселок, и начался первый бой за город, мальчик не ушел из подразделения. </a:t>
            </a:r>
            <a:br>
              <a:rPr lang="ru-RU" sz="6400" dirty="0" smtClean="0">
                <a:solidFill>
                  <a:srgbClr val="0070C0"/>
                </a:solidFill>
                <a:latin typeface="Times New Roman" pitchFamily="18" charset="0"/>
                <a:cs typeface="Times New Roman" pitchFamily="18" charset="0"/>
              </a:rPr>
            </a:br>
            <a:r>
              <a:rPr lang="ru-RU" sz="6400" dirty="0" smtClean="0">
                <a:solidFill>
                  <a:srgbClr val="0070C0"/>
                </a:solidFill>
                <a:latin typeface="Times New Roman" pitchFamily="18" charset="0"/>
                <a:cs typeface="Times New Roman" pitchFamily="18" charset="0"/>
              </a:rPr>
              <a:t>«29 октября 1941 года бой был особенно жестоким. На пулеметной точке, далеко выдвинутой на фланг, кончились боеприпасы. Лейтенант Нефедов, командир подразделения, уже два раза посылал к ним бойцов с патронами, но оба солдата погибли, не достигнув цели. Местность хорошо просматривалась противником, и фашисты держали её под непрерывным огнем</a:t>
            </a:r>
          </a:p>
          <a:p>
            <a:endParaRPr lang="ru-RU" dirty="0"/>
          </a:p>
        </p:txBody>
      </p:sp>
      <p:pic>
        <p:nvPicPr>
          <p:cNvPr id="2050" name="Picture 2" descr="C:\Documents and Settings\Admin\Рабочий стол\flag.jpg"/>
          <p:cNvPicPr>
            <a:picLocks noChangeAspect="1" noChangeArrowheads="1"/>
          </p:cNvPicPr>
          <p:nvPr/>
        </p:nvPicPr>
        <p:blipFill>
          <a:blip r:embed="rId2" cstate="print"/>
          <a:srcRect/>
          <a:stretch>
            <a:fillRect/>
          </a:stretch>
        </p:blipFill>
        <p:spPr bwMode="auto">
          <a:xfrm>
            <a:off x="2514600" y="0"/>
            <a:ext cx="3657600" cy="2667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endParaRPr lang="ru-RU" dirty="0"/>
          </a:p>
        </p:txBody>
      </p:sp>
      <p:sp>
        <p:nvSpPr>
          <p:cNvPr id="3" name="Subtitle 2"/>
          <p:cNvSpPr>
            <a:spLocks noGrp="1"/>
          </p:cNvSpPr>
          <p:nvPr>
            <p:ph type="subTitle" idx="1"/>
          </p:nvPr>
        </p:nvSpPr>
        <p:spPr>
          <a:xfrm>
            <a:off x="1214414" y="2214554"/>
            <a:ext cx="6934200" cy="3581400"/>
          </a:xfrm>
        </p:spPr>
        <p:txBody>
          <a:bodyPr>
            <a:normAutofit fontScale="25000" lnSpcReduction="20000"/>
          </a:bodyPr>
          <a:lstStyle/>
          <a:p>
            <a:r>
              <a:rPr lang="ru-RU" sz="6400" dirty="0" smtClean="0">
                <a:solidFill>
                  <a:srgbClr val="0070C0"/>
                </a:solidFill>
                <a:latin typeface="Times New Roman" pitchFamily="18" charset="0"/>
                <a:cs typeface="Times New Roman" pitchFamily="18" charset="0"/>
              </a:rPr>
              <a:t>На подступах к Туле шли ожесточенные бои. На окраине </a:t>
            </a:r>
            <a:r>
              <a:rPr lang="ru-RU" sz="6400" dirty="0" err="1" smtClean="0">
                <a:solidFill>
                  <a:srgbClr val="0070C0"/>
                </a:solidFill>
                <a:latin typeface="Times New Roman" pitchFamily="18" charset="0"/>
                <a:cs typeface="Times New Roman" pitchFamily="18" charset="0"/>
              </a:rPr>
              <a:t>Рогожинского</a:t>
            </a:r>
            <a:r>
              <a:rPr lang="ru-RU" sz="6400" dirty="0" smtClean="0">
                <a:solidFill>
                  <a:srgbClr val="0070C0"/>
                </a:solidFill>
                <a:latin typeface="Times New Roman" pitchFamily="18" charset="0"/>
                <a:cs typeface="Times New Roman" pitchFamily="18" charset="0"/>
              </a:rPr>
              <a:t> поселка стоял сформированный отряд Тульского Рабочего полка. Валя подносил бойцам снаряды, сумки с пулеметными лентами, был связным между батальонами. Бойцы сразу же полюбили шустрого парня, называли его «сыном полка».</a:t>
            </a:r>
          </a:p>
          <a:p>
            <a:r>
              <a:rPr lang="ru-RU" sz="6400" dirty="0" smtClean="0">
                <a:solidFill>
                  <a:srgbClr val="0070C0"/>
                </a:solidFill>
                <a:latin typeface="Times New Roman" pitchFamily="18" charset="0"/>
                <a:cs typeface="Times New Roman" pitchFamily="18" charset="0"/>
              </a:rPr>
              <a:t>29 октября 1941 года Вале исполнилось 12 лет. В тот день, холодный и пасмурный, Валя ходил в разведку в </a:t>
            </a:r>
            <a:r>
              <a:rPr lang="ru-RU" sz="6400" dirty="0" err="1" smtClean="0">
                <a:solidFill>
                  <a:srgbClr val="0070C0"/>
                </a:solidFill>
                <a:latin typeface="Times New Roman" pitchFamily="18" charset="0"/>
                <a:cs typeface="Times New Roman" pitchFamily="18" charset="0"/>
              </a:rPr>
              <a:t>Рогожинский</a:t>
            </a:r>
            <a:r>
              <a:rPr lang="ru-RU" sz="6400" dirty="0" smtClean="0">
                <a:solidFill>
                  <a:srgbClr val="0070C0"/>
                </a:solidFill>
                <a:latin typeface="Times New Roman" pitchFamily="18" charset="0"/>
                <a:cs typeface="Times New Roman" pitchFamily="18" charset="0"/>
              </a:rPr>
              <a:t> поселок, принес важные сведения о противнике. С колокольни церкви, стоящей на горе, строчил крупнокалиберный немецкий пулемет - обстреливал Красный Перекоп. У нашего же пулеметчика кончились патроны, их надо было срочно доставить. Два бойца Рабочего полка пошли, да не вернулись... Тогда вызвался Валя: «Я пойду! Я маленький, немцы меня не заметят!»</a:t>
            </a:r>
          </a:p>
          <a:p>
            <a:r>
              <a:rPr lang="ru-RU" sz="6400" dirty="0" smtClean="0">
                <a:solidFill>
                  <a:srgbClr val="0070C0"/>
                </a:solidFill>
                <a:latin typeface="Times New Roman" pitchFamily="18" charset="0"/>
                <a:cs typeface="Times New Roman" pitchFamily="18" charset="0"/>
              </a:rPr>
              <a:t>Несколько раз Валя Паршутин приносил патроны. В один момент ему показалось, что он ползет слишком медленно. Мальчуган выпрямился во весь рост, забыв об опасности, и тут же был сражен пулей немецкого снайпера.</a:t>
            </a:r>
          </a:p>
          <a:p>
            <a:r>
              <a:rPr lang="ru-RU" sz="6400" dirty="0" smtClean="0">
                <a:solidFill>
                  <a:srgbClr val="0070C0"/>
                </a:solidFill>
                <a:latin typeface="Times New Roman" pitchFamily="18" charset="0"/>
                <a:cs typeface="Times New Roman" pitchFamily="18" charset="0"/>
              </a:rPr>
              <a:t>Истекающего кровью Валю тут же уложили на плащ-палатку и понесли к убежищу - там в тот день от возможной бомбежки пряталось много народа. Была там и мама Вали. «Не плачь, не надо, - успел прошептать ей мальчик. - Фашисты не возьмут Тулу, мы победим!»</a:t>
            </a:r>
          </a:p>
          <a:p>
            <a:r>
              <a:rPr lang="ru-RU" sz="6400" dirty="0" smtClean="0">
                <a:solidFill>
                  <a:srgbClr val="0070C0"/>
                </a:solidFill>
                <a:latin typeface="Times New Roman" pitchFamily="18" charset="0"/>
                <a:cs typeface="Times New Roman" pitchFamily="18" charset="0"/>
              </a:rPr>
              <a:t>Врача поблизости не оказалось. Через пять часов Валя Паршутин умер. </a:t>
            </a:r>
          </a:p>
          <a:p>
            <a:endParaRPr lang="ru-RU" dirty="0">
              <a:solidFill>
                <a:srgbClr val="0070C0"/>
              </a:solidFill>
            </a:endParaRPr>
          </a:p>
        </p:txBody>
      </p:sp>
      <p:pic>
        <p:nvPicPr>
          <p:cNvPr id="1026" name="Picture 2" descr="C:\Documents and Settings\Admin\Рабочий стол\ссп.jpg"/>
          <p:cNvPicPr>
            <a:picLocks noChangeAspect="1" noChangeArrowheads="1"/>
          </p:cNvPicPr>
          <p:nvPr/>
        </p:nvPicPr>
        <p:blipFill>
          <a:blip r:embed="rId2" cstate="print"/>
          <a:srcRect/>
          <a:stretch>
            <a:fillRect/>
          </a:stretch>
        </p:blipFill>
        <p:spPr bwMode="auto">
          <a:xfrm>
            <a:off x="3200400" y="228600"/>
            <a:ext cx="1771650" cy="19716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9600"/>
            <a:ext cx="7772400" cy="1470025"/>
          </a:xfrm>
        </p:spPr>
        <p:txBody>
          <a:bodyPr/>
          <a:lstStyle/>
          <a:p>
            <a:endParaRPr lang="ru-RU" dirty="0"/>
          </a:p>
        </p:txBody>
      </p:sp>
      <p:sp>
        <p:nvSpPr>
          <p:cNvPr id="3" name="Subtitle 2"/>
          <p:cNvSpPr>
            <a:spLocks noGrp="1"/>
          </p:cNvSpPr>
          <p:nvPr>
            <p:ph type="subTitle" idx="1"/>
          </p:nvPr>
        </p:nvSpPr>
        <p:spPr>
          <a:xfrm>
            <a:off x="990600" y="2971800"/>
            <a:ext cx="6781800" cy="3200400"/>
          </a:xfrm>
        </p:spPr>
        <p:txBody>
          <a:bodyPr>
            <a:noAutofit/>
          </a:bodyPr>
          <a:lstStyle/>
          <a:p>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2400" dirty="0" smtClean="0">
                <a:solidFill>
                  <a:srgbClr val="0070C0"/>
                </a:solidFill>
                <a:latin typeface="Times New Roman" pitchFamily="18" charset="0"/>
                <a:cs typeface="Times New Roman" pitchFamily="18" charset="0"/>
              </a:rPr>
              <a:t>Валю похоронили сначала недалеко от того барака, где он жил, а позднее могилу перенесли на </a:t>
            </a:r>
            <a:r>
              <a:rPr lang="ru-RU" sz="2400" dirty="0" err="1" smtClean="0">
                <a:solidFill>
                  <a:srgbClr val="0070C0"/>
                </a:solidFill>
                <a:latin typeface="Times New Roman" pitchFamily="18" charset="0"/>
                <a:cs typeface="Times New Roman" pitchFamily="18" charset="0"/>
              </a:rPr>
              <a:t>Всехсвятское</a:t>
            </a:r>
            <a:r>
              <a:rPr lang="ru-RU" sz="2400" dirty="0" smtClean="0">
                <a:solidFill>
                  <a:srgbClr val="0070C0"/>
                </a:solidFill>
                <a:latin typeface="Times New Roman" pitchFamily="18" charset="0"/>
                <a:cs typeface="Times New Roman" pitchFamily="18" charset="0"/>
              </a:rPr>
              <a:t> кладбище. На протяжении многих лет ученики школы №39 ухаживают за могилой Валентина Паршутина. В школьном музее собраны и хранятся материалы о юном герое.</a:t>
            </a:r>
          </a:p>
          <a:p>
            <a:endParaRPr lang="ru-RU" sz="1400" dirty="0"/>
          </a:p>
        </p:txBody>
      </p:sp>
      <p:pic>
        <p:nvPicPr>
          <p:cNvPr id="4" name="Рисунок 2" descr="Могила Вали Паршутина на Всехсвятском кладбище">
            <a:hlinkClick r:id="rId2" tooltip="&quot;Могила Вали Паршутина на Всехсвятском кладбище&quot;"/>
          </p:cNvPr>
          <p:cNvPicPr/>
          <p:nvPr/>
        </p:nvPicPr>
        <p:blipFill>
          <a:blip r:embed="rId3" cstate="print"/>
          <a:srcRect/>
          <a:stretch>
            <a:fillRect/>
          </a:stretch>
        </p:blipFill>
        <p:spPr bwMode="auto">
          <a:xfrm>
            <a:off x="2895600" y="0"/>
            <a:ext cx="36576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algn="ctr">
              <a:buNone/>
            </a:pPr>
            <a:r>
              <a:rPr lang="ru-RU" dirty="0" smtClean="0">
                <a:solidFill>
                  <a:srgbClr val="0070C0"/>
                </a:solidFill>
                <a:latin typeface="Times New Roman" pitchFamily="18" charset="0"/>
                <a:cs typeface="Times New Roman" pitchFamily="18" charset="0"/>
              </a:rPr>
              <a:t>Родился 24 марта 1924 года в селе </a:t>
            </a:r>
            <a:r>
              <a:rPr lang="ru-RU" dirty="0" err="1" smtClean="0">
                <a:solidFill>
                  <a:srgbClr val="0070C0"/>
                </a:solidFill>
                <a:latin typeface="Times New Roman" pitchFamily="18" charset="0"/>
                <a:cs typeface="Times New Roman" pitchFamily="18" charset="0"/>
              </a:rPr>
              <a:t>Кулешово</a:t>
            </a:r>
            <a:r>
              <a:rPr lang="ru-RU" dirty="0" smtClean="0">
                <a:solidFill>
                  <a:srgbClr val="0070C0"/>
                </a:solidFill>
                <a:latin typeface="Times New Roman" pitchFamily="18" charset="0"/>
                <a:cs typeface="Times New Roman" pitchFamily="18" charset="0"/>
              </a:rPr>
              <a:t> </a:t>
            </a:r>
            <a:r>
              <a:rPr lang="ru-RU" dirty="0" err="1" smtClean="0">
                <a:solidFill>
                  <a:srgbClr val="0070C0"/>
                </a:solidFill>
                <a:latin typeface="Times New Roman" pitchFamily="18" charset="0"/>
                <a:cs typeface="Times New Roman" pitchFamily="18" charset="0"/>
              </a:rPr>
              <a:t>Ливхинского</a:t>
            </a:r>
            <a:r>
              <a:rPr lang="ru-RU" dirty="0" smtClean="0">
                <a:solidFill>
                  <a:srgbClr val="0070C0"/>
                </a:solidFill>
                <a:latin typeface="Times New Roman" pitchFamily="18" charset="0"/>
                <a:cs typeface="Times New Roman" pitchFamily="18" charset="0"/>
              </a:rPr>
              <a:t> (ныне Суворовского) района Тульской области в семье крестьянина. Русский. С 1925 года жил в селе Липицы Серпуховского района Московской области. Окончил 7 классов. Учился в архитектурно-строительном техникуме в Москве. С 4-го курса призван в армию Серпуховским РВК.</a:t>
            </a:r>
          </a:p>
          <a:p>
            <a:pPr algn="ctr">
              <a:buNone/>
            </a:pPr>
            <a:r>
              <a:rPr lang="ru-RU" dirty="0" smtClean="0">
                <a:solidFill>
                  <a:srgbClr val="0070C0"/>
                </a:solidFill>
                <a:latin typeface="Times New Roman" pitchFamily="18" charset="0"/>
                <a:cs typeface="Times New Roman" pitchFamily="18" charset="0"/>
              </a:rPr>
              <a:t>В Красной Армии с сентября 1942 года. В 1943 году окончил Пушкинское танковое училище.</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pPr algn="ctr">
              <a:buNone/>
            </a:pPr>
            <a:r>
              <a:rPr lang="ru-RU" dirty="0" smtClean="0">
                <a:solidFill>
                  <a:srgbClr val="0070C0"/>
                </a:solidFill>
                <a:latin typeface="Times New Roman" pitchFamily="18" charset="0"/>
                <a:cs typeface="Times New Roman" pitchFamily="18" charset="0"/>
              </a:rPr>
              <a:t>Командир взвода 23-го танкового полка комсомолец гвардии лейтенант Тарасов в боях в районе города Тата (Венгрия) 18 - 24 марта 1945 года с экипажем уничтожил 3 танка, 5 орудий, около сотни гитлеровцев.</a:t>
            </a:r>
          </a:p>
          <a:p>
            <a:pPr algn="ctr">
              <a:buNone/>
            </a:pPr>
            <a:r>
              <a:rPr lang="ru-RU" dirty="0" smtClean="0">
                <a:solidFill>
                  <a:srgbClr val="0070C0"/>
                </a:solidFill>
                <a:latin typeface="Times New Roman" pitchFamily="18" charset="0"/>
                <a:cs typeface="Times New Roman" pitchFamily="18" charset="0"/>
              </a:rPr>
              <a:t>24 марта 1945 года взвод Тарасова у города </a:t>
            </a:r>
            <a:r>
              <a:rPr lang="ru-RU" dirty="0" err="1" smtClean="0">
                <a:solidFill>
                  <a:srgbClr val="0070C0"/>
                </a:solidFill>
                <a:latin typeface="Times New Roman" pitchFamily="18" charset="0"/>
                <a:cs typeface="Times New Roman" pitchFamily="18" charset="0"/>
              </a:rPr>
              <a:t>Товарош</a:t>
            </a:r>
            <a:r>
              <a:rPr lang="ru-RU" dirty="0" smtClean="0">
                <a:solidFill>
                  <a:srgbClr val="0070C0"/>
                </a:solidFill>
                <a:latin typeface="Times New Roman" pitchFamily="18" charset="0"/>
                <a:cs typeface="Times New Roman" pitchFamily="18" charset="0"/>
              </a:rPr>
              <a:t> вступил в бой с большой колонной немцев. Атака фашистов была отбита с большими для врага потерями в живой силе и технике. Но вражеский снаряд попал в танк Тарасова, который скончался на руках товарищей.</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algn="ctr">
              <a:buNone/>
            </a:pPr>
            <a:r>
              <a:rPr lang="ru-RU" dirty="0" smtClean="0">
                <a:solidFill>
                  <a:srgbClr val="0070C0"/>
                </a:solidFill>
                <a:latin typeface="Times New Roman" pitchFamily="18" charset="0"/>
                <a:cs typeface="Times New Roman" pitchFamily="18" charset="0"/>
              </a:rPr>
              <a:t>Указом Президиума Верховного Совета СССР от 15 мая 1946 года за образцовое выполнение боевых заданий командования на фронте борьбы с немецко-фашистским захватчиками и проявленные при этом мужество и героизм гвардии лейтенанту Тарасову Евгению Петровичу присвоено звание Героя Советского Союза (посмертно).</a:t>
            </a:r>
          </a:p>
          <a:p>
            <a:pPr algn="ctr">
              <a:buNone/>
            </a:pPr>
            <a:r>
              <a:rPr lang="ru-RU" dirty="0" smtClean="0">
                <a:solidFill>
                  <a:srgbClr val="0070C0"/>
                </a:solidFill>
                <a:latin typeface="Times New Roman" pitchFamily="18" charset="0"/>
                <a:cs typeface="Times New Roman" pitchFamily="18" charset="0"/>
              </a:rPr>
              <a:t>Похоронен в братской могиле в городе Тата (Венгрия).</a:t>
            </a:r>
            <a:endParaRPr lang="ru-RU"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85728"/>
            <a:ext cx="7498080" cy="1143000"/>
          </a:xfrm>
        </p:spPr>
        <p:txBody>
          <a:bodyPr>
            <a:normAutofit fontScale="90000"/>
          </a:bodyPr>
          <a:lstStyle/>
          <a:p>
            <a:r>
              <a:rPr lang="ru-RU" dirty="0" smtClean="0">
                <a:solidFill>
                  <a:srgbClr val="00B050"/>
                </a:solidFill>
                <a:latin typeface="Monotype Corsiva" pitchFamily="66" charset="0"/>
              </a:rPr>
              <a:t/>
            </a:r>
            <a:br>
              <a:rPr lang="ru-RU" dirty="0" smtClean="0">
                <a:solidFill>
                  <a:srgbClr val="00B050"/>
                </a:solidFill>
                <a:latin typeface="Monotype Corsiva" pitchFamily="66" charset="0"/>
              </a:rPr>
            </a:br>
            <a:r>
              <a:rPr lang="ru-RU" sz="4900" b="1" dirty="0" smtClean="0">
                <a:solidFill>
                  <a:srgbClr val="00B050"/>
                </a:solidFill>
                <a:latin typeface="Monotype Corsiva" pitchFamily="66" charset="0"/>
              </a:rPr>
              <a:t>Ерофеев Алексей Васильевич </a:t>
            </a:r>
            <a:r>
              <a:rPr lang="ru-RU" dirty="0" smtClean="0"/>
              <a:t/>
            </a:r>
            <a:br>
              <a:rPr lang="ru-RU" dirty="0" smtClean="0"/>
            </a:br>
            <a:endParaRPr lang="ru-RU" dirty="0"/>
          </a:p>
        </p:txBody>
      </p:sp>
      <p:pic>
        <p:nvPicPr>
          <p:cNvPr id="4" name="Содержимое 3"/>
          <p:cNvPicPr>
            <a:picLocks noGrp="1"/>
          </p:cNvPicPr>
          <p:nvPr>
            <p:ph idx="1"/>
          </p:nvPr>
        </p:nvPicPr>
        <p:blipFill>
          <a:blip r:embed="rId2"/>
          <a:srcRect/>
          <a:stretch>
            <a:fillRect/>
          </a:stretch>
        </p:blipFill>
        <p:spPr bwMode="auto">
          <a:xfrm>
            <a:off x="1357290" y="1142984"/>
            <a:ext cx="4714908"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MICROSOF-72C40D\Рабочий стол\foto_16.jpg"/>
          <p:cNvPicPr>
            <a:picLocks noChangeAspect="1" noChangeArrowheads="1"/>
          </p:cNvPicPr>
          <p:nvPr/>
        </p:nvPicPr>
        <p:blipFill>
          <a:blip r:embed="rId2"/>
          <a:srcRect/>
          <a:stretch>
            <a:fillRect/>
          </a:stretch>
        </p:blipFill>
        <p:spPr bwMode="auto">
          <a:xfrm>
            <a:off x="1142977" y="0"/>
            <a:ext cx="3357586" cy="2643182"/>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000496" y="285728"/>
            <a:ext cx="4933192" cy="5534044"/>
          </a:xfrm>
        </p:spPr>
        <p:txBody>
          <a:bodyPr>
            <a:normAutofit fontScale="92500"/>
          </a:bodyPr>
          <a:lstStyle/>
          <a:p>
            <a:pPr algn="ctr">
              <a:buNone/>
            </a:pPr>
            <a:endParaRPr lang="ru-RU" sz="2400" dirty="0" smtClean="0">
              <a:solidFill>
                <a:srgbClr val="0070C0"/>
              </a:solidFill>
              <a:latin typeface="Times New Roman" pitchFamily="18" charset="0"/>
              <a:cs typeface="Times New Roman" pitchFamily="18" charset="0"/>
            </a:endParaRPr>
          </a:p>
          <a:p>
            <a:pPr algn="ctr">
              <a:buNone/>
            </a:pPr>
            <a:r>
              <a:rPr lang="ru-RU" sz="2400" dirty="0" smtClean="0">
                <a:solidFill>
                  <a:srgbClr val="0070C0"/>
                </a:solidFill>
                <a:latin typeface="Times New Roman" pitchFamily="18" charset="0"/>
                <a:cs typeface="Times New Roman" pitchFamily="18" charset="0"/>
              </a:rPr>
              <a:t>Ерофеев Алексей Васильевич - командир пулемётного взвода моторизованного батальона автоматчиков 62-й гвардейской танковой бригады 10-го гвардейского танкового корпуса 4-й танковой армии 1-го Украинского фронта, гвардии лейтенант. </a:t>
            </a:r>
          </a:p>
          <a:p>
            <a:pPr algn="ctr">
              <a:buNone/>
            </a:pPr>
            <a:r>
              <a:rPr lang="ru-RU" sz="2400" dirty="0" smtClean="0">
                <a:solidFill>
                  <a:srgbClr val="0070C0"/>
                </a:solidFill>
                <a:latin typeface="Times New Roman" pitchFamily="18" charset="0"/>
                <a:cs typeface="Times New Roman" pitchFamily="18" charset="0"/>
              </a:rPr>
              <a:t> Родился 2 июня 1923 года в селе Ханино Суворовского района Тульской области в семье крестьянина. Русский. Член КПСС с 1944 года. Образование неполное среднее. Работал в колхозе. </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MICROSOF-72C40D\Рабочий стол\01m.jpg"/>
          <p:cNvPicPr>
            <a:picLocks noChangeAspect="1" noChangeArrowheads="1"/>
          </p:cNvPicPr>
          <p:nvPr/>
        </p:nvPicPr>
        <p:blipFill>
          <a:blip r:embed="rId2"/>
          <a:srcRect/>
          <a:stretch>
            <a:fillRect/>
          </a:stretch>
        </p:blipFill>
        <p:spPr bwMode="auto">
          <a:xfrm>
            <a:off x="0" y="0"/>
            <a:ext cx="4000496" cy="3000372"/>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071934" y="214290"/>
            <a:ext cx="4790316" cy="4800600"/>
          </a:xfrm>
        </p:spPr>
        <p:txBody>
          <a:bodyPr>
            <a:noAutofit/>
          </a:bodyPr>
          <a:lstStyle/>
          <a:p>
            <a:pPr marL="0" indent="283464">
              <a:buNone/>
            </a:pPr>
            <a:endParaRPr lang="ru-RU" sz="2000" dirty="0" smtClean="0">
              <a:solidFill>
                <a:srgbClr val="0070C0"/>
              </a:solidFill>
              <a:latin typeface="Times New Roman" pitchFamily="18" charset="0"/>
              <a:cs typeface="Times New Roman" pitchFamily="18" charset="0"/>
            </a:endParaRPr>
          </a:p>
          <a:p>
            <a:pPr marL="0" indent="283464">
              <a:buNone/>
            </a:pPr>
            <a:endParaRPr lang="ru-RU" sz="2000" dirty="0" smtClean="0">
              <a:solidFill>
                <a:srgbClr val="0070C0"/>
              </a:solidFill>
              <a:latin typeface="Times New Roman" pitchFamily="18" charset="0"/>
              <a:cs typeface="Times New Roman" pitchFamily="18" charset="0"/>
            </a:endParaRPr>
          </a:p>
          <a:p>
            <a:pPr marL="0" indent="283464">
              <a:buNone/>
            </a:pPr>
            <a:r>
              <a:rPr lang="ru-RU" sz="2000" dirty="0" smtClean="0">
                <a:solidFill>
                  <a:srgbClr val="0070C0"/>
                </a:solidFill>
                <a:latin typeface="Times New Roman" pitchFamily="18" charset="0"/>
                <a:cs typeface="Times New Roman" pitchFamily="18" charset="0"/>
              </a:rPr>
              <a:t>На </a:t>
            </a:r>
            <a:r>
              <a:rPr lang="ru-RU" sz="2000" dirty="0" smtClean="0">
                <a:solidFill>
                  <a:srgbClr val="0070C0"/>
                </a:solidFill>
                <a:latin typeface="Times New Roman" pitchFamily="18" charset="0"/>
                <a:cs typeface="Times New Roman" pitchFamily="18" charset="0"/>
              </a:rPr>
              <a:t>фронте с июня 1942 года. Боевое крещение пулемётчик Ерофеев получил под городом Ливны Курской области на Брянском фронте. Вместе со своими товарищами он отражал атаки фашистов на высоту, которая господствовала над местностью. Во время боя Ерофеев был первый раз ранен, но высоту не оставил. </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После госпиталя Ерофеева направили на курсы младших лейтенантов, которые он окончил в 1943 году. По окончании курсов Ерофеев был назначен в моторизованный батальон автоматчиков 10-го гвардейского танкового корпуса.</a:t>
            </a:r>
            <a:br>
              <a:rPr lang="ru-RU" sz="2000" dirty="0" smtClean="0">
                <a:solidFill>
                  <a:srgbClr val="0070C0"/>
                </a:solidFill>
                <a:latin typeface="Times New Roman" pitchFamily="18" charset="0"/>
                <a:cs typeface="Times New Roman" pitchFamily="18" charset="0"/>
              </a:rPr>
            </a:br>
            <a:r>
              <a:rPr lang="ru-RU" sz="2000" dirty="0" smtClean="0">
                <a:solidFill>
                  <a:srgbClr val="0070C0"/>
                </a:solidFill>
                <a:latin typeface="Times New Roman" pitchFamily="18" charset="0"/>
                <a:cs typeface="Times New Roman" pitchFamily="18" charset="0"/>
              </a:rPr>
              <a:t>Гвардии лейтенант Ерофеев участвовал в боях на Днепре</a:t>
            </a:r>
            <a:r>
              <a:rPr lang="ru-RU" sz="2400" dirty="0" smtClean="0">
                <a:solidFill>
                  <a:srgbClr val="0070C0"/>
                </a:solidFill>
                <a:latin typeface="Times New Roman" pitchFamily="18" charset="0"/>
                <a:cs typeface="Times New Roman" pitchFamily="18" charset="0"/>
              </a:rPr>
              <a:t>.</a:t>
            </a:r>
            <a:endParaRPr lang="ru-RU" sz="24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lgn="ctr">
              <a:buNone/>
            </a:pPr>
            <a:r>
              <a:rPr lang="ru-RU" sz="2800" dirty="0" smtClean="0">
                <a:solidFill>
                  <a:srgbClr val="0070C0"/>
                </a:solidFill>
                <a:latin typeface="Times New Roman" pitchFamily="18" charset="0"/>
                <a:cs typeface="Times New Roman" pitchFamily="18" charset="0"/>
              </a:rPr>
              <a:t>Указом Президиума Верховного Совета СССР от 10 апреля 1945 года за образцовое выполнение боевых заданий командования на фронте борьбы с немецко-фашистскими захватчиками и проявленные при этом отвагу и геройство гвардии лейтенанту Ерофееву Алексею Васильевичу было присвоено звание Героя Советского Союза с вручением ордена Ленина и медали "Золотая Звезда" </a:t>
            </a:r>
            <a:endParaRPr lang="ru-RU" sz="2800" dirty="0">
              <a:solidFill>
                <a:srgbClr val="0070C0"/>
              </a:solidFill>
              <a:latin typeface="Times New Roman" pitchFamily="18" charset="0"/>
              <a:cs typeface="Times New Roman" pitchFamily="18" charset="0"/>
            </a:endParaRPr>
          </a:p>
        </p:txBody>
      </p:sp>
      <p:pic>
        <p:nvPicPr>
          <p:cNvPr id="2051" name="Picture 3" descr="C:\Documents and Settings\Admin.MICROSOF-72C40D\Рабочий стол\20px-Золотая_Звезда_Героя_Советского_Союза.png"/>
          <p:cNvPicPr>
            <a:picLocks noChangeAspect="1" noChangeArrowheads="1"/>
          </p:cNvPicPr>
          <p:nvPr/>
        </p:nvPicPr>
        <p:blipFill>
          <a:blip r:embed="rId2"/>
          <a:srcRect/>
          <a:stretch>
            <a:fillRect/>
          </a:stretch>
        </p:blipFill>
        <p:spPr bwMode="auto">
          <a:xfrm>
            <a:off x="1071538" y="214290"/>
            <a:ext cx="1119194" cy="1785950"/>
          </a:xfrm>
          <a:prstGeom prst="rect">
            <a:avLst/>
          </a:prstGeom>
          <a:noFill/>
        </p:spPr>
      </p:pic>
      <p:pic>
        <p:nvPicPr>
          <p:cNvPr id="2052" name="Picture 4" descr="C:\Documents and Settings\Admin.MICROSOF-72C40D\Рабочий стол\40px-Order_of_Lenin_ribbon_bar.png"/>
          <p:cNvPicPr>
            <a:picLocks noChangeAspect="1" noChangeArrowheads="1"/>
          </p:cNvPicPr>
          <p:nvPr/>
        </p:nvPicPr>
        <p:blipFill>
          <a:blip r:embed="rId3"/>
          <a:srcRect/>
          <a:stretch>
            <a:fillRect/>
          </a:stretch>
        </p:blipFill>
        <p:spPr bwMode="auto">
          <a:xfrm flipV="1">
            <a:off x="2285984" y="285728"/>
            <a:ext cx="1071570" cy="428628"/>
          </a:xfrm>
          <a:prstGeom prst="rect">
            <a:avLst/>
          </a:prstGeom>
          <a:noFill/>
        </p:spPr>
      </p:pic>
      <p:pic>
        <p:nvPicPr>
          <p:cNvPr id="2053" name="Picture 5" descr="C:\Documents and Settings\Admin.MICROSOF-72C40D\Рабочий стол\40px-Order_of_Red_Banner_ribbon_bar.png"/>
          <p:cNvPicPr>
            <a:picLocks noChangeAspect="1" noChangeArrowheads="1"/>
          </p:cNvPicPr>
          <p:nvPr/>
        </p:nvPicPr>
        <p:blipFill>
          <a:blip r:embed="rId4"/>
          <a:srcRect/>
          <a:stretch>
            <a:fillRect/>
          </a:stretch>
        </p:blipFill>
        <p:spPr bwMode="auto">
          <a:xfrm>
            <a:off x="3500430" y="285728"/>
            <a:ext cx="1214446" cy="425062"/>
          </a:xfrm>
          <a:prstGeom prst="rect">
            <a:avLst/>
          </a:prstGeom>
          <a:noFill/>
        </p:spPr>
      </p:pic>
      <p:pic>
        <p:nvPicPr>
          <p:cNvPr id="2054" name="Picture 6" descr="C:\Documents and Settings\Admin.MICROSOF-72C40D\Рабочий стол\40px-Order_gpw1_rib.png"/>
          <p:cNvPicPr>
            <a:picLocks noChangeAspect="1" noChangeArrowheads="1"/>
          </p:cNvPicPr>
          <p:nvPr/>
        </p:nvPicPr>
        <p:blipFill>
          <a:blip r:embed="rId5"/>
          <a:srcRect/>
          <a:stretch>
            <a:fillRect/>
          </a:stretch>
        </p:blipFill>
        <p:spPr bwMode="auto">
          <a:xfrm>
            <a:off x="4929190" y="285728"/>
            <a:ext cx="1166818" cy="428628"/>
          </a:xfrm>
          <a:prstGeom prst="rect">
            <a:avLst/>
          </a:prstGeom>
          <a:noFill/>
        </p:spPr>
      </p:pic>
      <p:pic>
        <p:nvPicPr>
          <p:cNvPr id="2055" name="Picture 7" descr="C:\Documents and Settings\Admin.MICROSOF-72C40D\Рабочий стол\40px-Order_redstar_rib.png"/>
          <p:cNvPicPr>
            <a:picLocks noChangeAspect="1" noChangeArrowheads="1"/>
          </p:cNvPicPr>
          <p:nvPr/>
        </p:nvPicPr>
        <p:blipFill>
          <a:blip r:embed="rId6"/>
          <a:srcRect/>
          <a:stretch>
            <a:fillRect/>
          </a:stretch>
        </p:blipFill>
        <p:spPr bwMode="auto">
          <a:xfrm>
            <a:off x="6357950" y="285728"/>
            <a:ext cx="1166818" cy="42862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TotalTime>
  <Words>1011</Words>
  <PresentationFormat>Экран (4:3)</PresentationFormat>
  <Paragraphs>49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Солнцестояние</vt:lpstr>
      <vt:lpstr>Герои - земляки</vt:lpstr>
      <vt:lpstr>Тарасов Евгений Петрович </vt:lpstr>
      <vt:lpstr>Слайд 3</vt:lpstr>
      <vt:lpstr>Слайд 4</vt:lpstr>
      <vt:lpstr>Слайд 5</vt:lpstr>
      <vt:lpstr> Ерофеев Алексей Васильевич  </vt:lpstr>
      <vt:lpstr>Слайд 7</vt:lpstr>
      <vt:lpstr>Слайд 8</vt:lpstr>
      <vt:lpstr>Слайд 9</vt:lpstr>
      <vt:lpstr>Слайд 10</vt:lpstr>
      <vt:lpstr> Агеев Григорий Антонович </vt:lpstr>
      <vt:lpstr>Слайд 12</vt:lpstr>
      <vt:lpstr>Слайд 13</vt:lpstr>
      <vt:lpstr>Слайд 14</vt:lpstr>
      <vt:lpstr>Саша Чекалин</vt:lpstr>
      <vt:lpstr>Слайд 16</vt:lpstr>
      <vt:lpstr>Слайд 17</vt:lpstr>
      <vt:lpstr>Слайд 18</vt:lpstr>
      <vt:lpstr>Обложка с книги Василия Смирнова «Саша Чекалин»</vt:lpstr>
      <vt:lpstr>Валя Паршутин</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Герои - земляки</dc:title>
  <cp:lastModifiedBy>Петровские</cp:lastModifiedBy>
  <cp:revision>14</cp:revision>
  <dcterms:modified xsi:type="dcterms:W3CDTF">2013-11-12T17:17:09Z</dcterms:modified>
</cp:coreProperties>
</file>