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73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2" r:id="rId14"/>
    <p:sldId id="268" r:id="rId15"/>
    <p:sldId id="270" r:id="rId16"/>
    <p:sldId id="269" r:id="rId17"/>
    <p:sldId id="271" r:id="rId1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62F2-EB14-41EF-90E2-F4040185362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BD03415-984F-4405-9648-4E367E04C6D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62F2-EB14-41EF-90E2-F4040185362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3415-984F-4405-9648-4E367E04C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62F2-EB14-41EF-90E2-F4040185362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3415-984F-4405-9648-4E367E04C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62F2-EB14-41EF-90E2-F4040185362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3415-984F-4405-9648-4E367E04C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62F2-EB14-41EF-90E2-F4040185362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3415-984F-4405-9648-4E367E04C6D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62F2-EB14-41EF-90E2-F4040185362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3415-984F-4405-9648-4E367E04C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62F2-EB14-41EF-90E2-F4040185362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3415-984F-4405-9648-4E367E04C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62F2-EB14-41EF-90E2-F4040185362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3415-984F-4405-9648-4E367E04C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62F2-EB14-41EF-90E2-F4040185362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3415-984F-4405-9648-4E367E04C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62F2-EB14-41EF-90E2-F4040185362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3415-984F-4405-9648-4E367E04C6D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62F2-EB14-41EF-90E2-F4040185362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3415-984F-4405-9648-4E367E04C6D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1B562F2-EB14-41EF-90E2-F4040185362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BD03415-984F-4405-9648-4E367E04C6D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700808"/>
            <a:ext cx="8620712" cy="2623603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ВРЕДНЫЕ ПРИВЫЧКИ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96944" cy="12961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4000" dirty="0" smtClean="0"/>
              <a:t>  Внеклассное     мероприятие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5942622"/>
            <a:ext cx="8783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 учитель начальных классов: Зимина Лариса Николаевна  ГБОУ СОШ № 180(отд. 2 )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66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5417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 </a:t>
            </a:r>
            <a:r>
              <a:rPr lang="ru-RU" b="1" dirty="0"/>
              <a:t> </a:t>
            </a:r>
            <a:r>
              <a:rPr lang="ru-RU" b="1" dirty="0" smtClean="0"/>
              <a:t>      </a:t>
            </a:r>
            <a:r>
              <a:rPr lang="ru-RU" sz="2800" b="1" dirty="0" smtClean="0">
                <a:solidFill>
                  <a:srgbClr val="FF0000"/>
                </a:solidFill>
              </a:rPr>
              <a:t>ХИМИЧЕСКИЙ          СОСТАВ              ДЫМА</a:t>
            </a:r>
          </a:p>
          <a:p>
            <a:r>
              <a:rPr lang="ru-RU" sz="4000" b="1" dirty="0" smtClean="0">
                <a:solidFill>
                  <a:srgbClr val="0070C0"/>
                </a:solidFill>
                <a:latin typeface="+mj-lt"/>
              </a:rPr>
              <a:t>Никотин </a:t>
            </a:r>
            <a:r>
              <a:rPr lang="ru-RU" sz="4000" b="1" dirty="0">
                <a:solidFill>
                  <a:srgbClr val="0070C0"/>
                </a:solidFill>
                <a:latin typeface="+mj-lt"/>
              </a:rPr>
              <a:t>– смола</a:t>
            </a:r>
            <a:r>
              <a:rPr lang="ru-RU" sz="3200" dirty="0">
                <a:solidFill>
                  <a:srgbClr val="0070C0"/>
                </a:solidFill>
                <a:latin typeface="+mj-lt"/>
              </a:rPr>
              <a:t>. Смолы загрязняют </a:t>
            </a:r>
            <a:endParaRPr lang="ru-RU" sz="3200" dirty="0" smtClean="0">
              <a:solidFill>
                <a:srgbClr val="0070C0"/>
              </a:solidFill>
              <a:latin typeface="+mj-lt"/>
            </a:endParaRPr>
          </a:p>
          <a:p>
            <a:r>
              <a:rPr lang="ru-RU" sz="3200" dirty="0" smtClean="0">
                <a:solidFill>
                  <a:srgbClr val="0070C0"/>
                </a:solidFill>
                <a:latin typeface="+mj-lt"/>
              </a:rPr>
              <a:t>лёгкие </a:t>
            </a:r>
            <a:r>
              <a:rPr lang="ru-RU" sz="3200" dirty="0">
                <a:solidFill>
                  <a:srgbClr val="0070C0"/>
                </a:solidFill>
                <a:latin typeface="+mj-lt"/>
              </a:rPr>
              <a:t>и не дают дышать.</a:t>
            </a:r>
          </a:p>
          <a:p>
            <a:r>
              <a:rPr lang="ru-RU" sz="3200" dirty="0">
                <a:solidFill>
                  <a:srgbClr val="0070C0"/>
                </a:solidFill>
                <a:latin typeface="+mj-lt"/>
              </a:rPr>
              <a:t>  </a:t>
            </a:r>
            <a:r>
              <a:rPr lang="ru-RU" sz="3200" b="1" dirty="0">
                <a:solidFill>
                  <a:srgbClr val="0070C0"/>
                </a:solidFill>
                <a:latin typeface="+mj-lt"/>
              </a:rPr>
              <a:t> </a:t>
            </a:r>
            <a:r>
              <a:rPr lang="ru-RU" sz="4000" b="1" dirty="0">
                <a:solidFill>
                  <a:srgbClr val="0070C0"/>
                </a:solidFill>
                <a:latin typeface="+mj-lt"/>
              </a:rPr>
              <a:t>Мышьяк, фенол, синильная кислота – яды</a:t>
            </a:r>
            <a:r>
              <a:rPr lang="ru-RU" sz="4000" dirty="0">
                <a:solidFill>
                  <a:srgbClr val="0070C0"/>
                </a:solidFill>
                <a:latin typeface="+mj-lt"/>
              </a:rPr>
              <a:t>.</a:t>
            </a:r>
            <a:r>
              <a:rPr lang="ru-RU" sz="3200" dirty="0">
                <a:solidFill>
                  <a:srgbClr val="0070C0"/>
                </a:solidFill>
                <a:latin typeface="+mj-lt"/>
              </a:rPr>
              <a:t> Попадая в кровь, отравляют организм.</a:t>
            </a:r>
          </a:p>
          <a:p>
            <a:r>
              <a:rPr lang="ru-RU" sz="3200" dirty="0">
                <a:solidFill>
                  <a:srgbClr val="0070C0"/>
                </a:solidFill>
                <a:latin typeface="+mj-lt"/>
              </a:rPr>
              <a:t> </a:t>
            </a:r>
            <a:r>
              <a:rPr lang="ru-RU" sz="4000" b="1" dirty="0" smtClean="0">
                <a:solidFill>
                  <a:srgbClr val="0070C0"/>
                </a:solidFill>
                <a:latin typeface="+mj-lt"/>
              </a:rPr>
              <a:t>Полоний </a:t>
            </a:r>
            <a:r>
              <a:rPr lang="ru-RU" sz="3200" dirty="0">
                <a:solidFill>
                  <a:srgbClr val="0070C0"/>
                </a:solidFill>
                <a:latin typeface="+mj-lt"/>
              </a:rPr>
              <a:t>– радиоактивный элемент, который разлагает организм.</a:t>
            </a:r>
          </a:p>
          <a:p>
            <a:r>
              <a:rPr lang="ru-RU" sz="32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ru-RU" sz="4000" b="1" dirty="0">
                <a:solidFill>
                  <a:srgbClr val="0070C0"/>
                </a:solidFill>
                <a:latin typeface="+mj-lt"/>
              </a:rPr>
              <a:t>Ацетилен – газ</a:t>
            </a:r>
            <a:r>
              <a:rPr lang="ru-RU" sz="3200" b="1" dirty="0">
                <a:solidFill>
                  <a:srgbClr val="0070C0"/>
                </a:solidFill>
                <a:latin typeface="+mj-lt"/>
              </a:rPr>
              <a:t>, </a:t>
            </a:r>
            <a:r>
              <a:rPr lang="ru-RU" sz="3200" dirty="0">
                <a:solidFill>
                  <a:srgbClr val="0070C0"/>
                </a:solidFill>
                <a:latin typeface="+mj-lt"/>
              </a:rPr>
              <a:t>который попадает в организм при </a:t>
            </a:r>
            <a:r>
              <a:rPr lang="ru-RU" sz="4000" dirty="0">
                <a:solidFill>
                  <a:srgbClr val="0070C0"/>
                </a:solidFill>
                <a:latin typeface="+mj-lt"/>
              </a:rPr>
              <a:t>курении.</a:t>
            </a:r>
          </a:p>
          <a:p>
            <a:r>
              <a:rPr lang="ru-RU" sz="4000" b="1" dirty="0" smtClean="0">
                <a:solidFill>
                  <a:srgbClr val="0070C0"/>
                </a:solidFill>
                <a:latin typeface="+mj-lt"/>
              </a:rPr>
              <a:t>Сажа</a:t>
            </a:r>
            <a:r>
              <a:rPr lang="ru-RU" sz="40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ru-RU" sz="4000" dirty="0">
                <a:solidFill>
                  <a:srgbClr val="0070C0"/>
                </a:solidFill>
                <a:latin typeface="+mj-lt"/>
              </a:rPr>
              <a:t>– </a:t>
            </a:r>
            <a:r>
              <a:rPr lang="ru-RU" sz="3600" dirty="0">
                <a:solidFill>
                  <a:srgbClr val="0070C0"/>
                </a:solidFill>
                <a:latin typeface="+mj-lt"/>
              </a:rPr>
              <a:t>продукт неполного сгорания, который оседая в лёгких, загрязняет их.</a:t>
            </a:r>
          </a:p>
        </p:txBody>
      </p:sp>
    </p:spTree>
    <p:extLst>
      <p:ext uri="{BB962C8B-B14F-4D97-AF65-F5344CB8AC3E}">
        <p14:creationId xmlns:p14="http://schemas.microsoft.com/office/powerpoint/2010/main" val="42792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Зимина\Desktop\i (2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23"/>
            <a:ext cx="4283968" cy="294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Зимина\Desktop\i (2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6" y="3356992"/>
            <a:ext cx="4824559" cy="325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Зимина\Desktop\i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564" y="-3123"/>
            <a:ext cx="4365546" cy="291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Зимина\Desktop\i (20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56992"/>
            <a:ext cx="3543014" cy="324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94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2544" y="260647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Безмерное употребление шипучих газированных  напитков может привести:</a:t>
            </a:r>
          </a:p>
          <a:p>
            <a:r>
              <a:rPr lang="ru-RU" sz="3200" dirty="0">
                <a:solidFill>
                  <a:srgbClr val="00B0F0"/>
                </a:solidFill>
              </a:rPr>
              <a:t>      - </a:t>
            </a:r>
            <a:r>
              <a:rPr lang="ru-RU" sz="3200" b="1" dirty="0">
                <a:solidFill>
                  <a:srgbClr val="00B0F0"/>
                </a:solidFill>
              </a:rPr>
              <a:t>к болезням желудка и печени</a:t>
            </a:r>
            <a:r>
              <a:rPr lang="ru-RU" sz="3200" dirty="0">
                <a:solidFill>
                  <a:srgbClr val="00B0F0"/>
                </a:solidFill>
              </a:rPr>
              <a:t>;</a:t>
            </a:r>
          </a:p>
          <a:p>
            <a:r>
              <a:rPr lang="ru-RU" sz="3200" dirty="0">
                <a:solidFill>
                  <a:srgbClr val="00B0F0"/>
                </a:solidFill>
              </a:rPr>
              <a:t>      </a:t>
            </a:r>
            <a:r>
              <a:rPr lang="ru-RU" sz="3200" b="1" dirty="0">
                <a:solidFill>
                  <a:srgbClr val="00B0F0"/>
                </a:solidFill>
              </a:rPr>
              <a:t>- к расстройству кишечника;</a:t>
            </a:r>
          </a:p>
          <a:p>
            <a:r>
              <a:rPr lang="ru-RU" sz="3200" dirty="0">
                <a:solidFill>
                  <a:srgbClr val="00B0F0"/>
                </a:solidFill>
              </a:rPr>
              <a:t>      </a:t>
            </a:r>
            <a:r>
              <a:rPr lang="ru-RU" sz="3200" b="1" dirty="0">
                <a:solidFill>
                  <a:srgbClr val="00B0F0"/>
                </a:solidFill>
              </a:rPr>
              <a:t>- к инфекционным заболеваниям </a:t>
            </a:r>
            <a:r>
              <a:rPr lang="ru-RU" sz="3200" dirty="0">
                <a:solidFill>
                  <a:srgbClr val="00B0F0"/>
                </a:solidFill>
              </a:rPr>
              <a:t>(при употреблении   напитка из </a:t>
            </a:r>
            <a:r>
              <a:rPr lang="ru-RU" sz="3200" dirty="0" smtClean="0">
                <a:solidFill>
                  <a:srgbClr val="00B0F0"/>
                </a:solidFill>
              </a:rPr>
              <a:t>горлышка одной </a:t>
            </a:r>
            <a:r>
              <a:rPr lang="ru-RU" sz="3200" dirty="0">
                <a:solidFill>
                  <a:srgbClr val="00B0F0"/>
                </a:solidFill>
              </a:rPr>
              <a:t>бутылки);</a:t>
            </a:r>
          </a:p>
          <a:p>
            <a:r>
              <a:rPr lang="ru-RU" sz="3200" dirty="0">
                <a:solidFill>
                  <a:srgbClr val="00B0F0"/>
                </a:solidFill>
              </a:rPr>
              <a:t>      </a:t>
            </a:r>
            <a:r>
              <a:rPr lang="ru-RU" sz="3200" b="1" dirty="0">
                <a:solidFill>
                  <a:srgbClr val="00B0F0"/>
                </a:solidFill>
              </a:rPr>
              <a:t>- к более серьёзным вредным </a:t>
            </a:r>
            <a:r>
              <a:rPr lang="ru-RU" sz="3200" b="1" dirty="0" smtClean="0">
                <a:solidFill>
                  <a:srgbClr val="00B0F0"/>
                </a:solidFill>
              </a:rPr>
              <a:t>     привычкам</a:t>
            </a:r>
            <a:r>
              <a:rPr lang="ru-RU" sz="3200" dirty="0" smtClean="0">
                <a:solidFill>
                  <a:srgbClr val="00B0F0"/>
                </a:solidFill>
              </a:rPr>
              <a:t>(</a:t>
            </a:r>
            <a:r>
              <a:rPr lang="ru-RU" sz="3200" dirty="0">
                <a:solidFill>
                  <a:srgbClr val="00B0F0"/>
                </a:solidFill>
              </a:rPr>
              <a:t>  употреблению </a:t>
            </a:r>
            <a:r>
              <a:rPr lang="ru-RU" sz="3200" dirty="0" smtClean="0">
                <a:solidFill>
                  <a:srgbClr val="00B0F0"/>
                </a:solidFill>
              </a:rPr>
              <a:t>алкогольных напитков</a:t>
            </a:r>
            <a:r>
              <a:rPr lang="ru-RU" sz="3200" dirty="0">
                <a:solidFill>
                  <a:srgbClr val="00B0F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962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ridus.ru/_ah/img/Gg_OpCc6BYgHGx4B-3RJ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7" y="-26609"/>
            <a:ext cx="8964488" cy="688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992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78497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   Что </a:t>
            </a:r>
            <a:r>
              <a:rPr lang="ru-RU" sz="3600" b="1" dirty="0">
                <a:solidFill>
                  <a:srgbClr val="FF0000"/>
                </a:solidFill>
              </a:rPr>
              <a:t>же должен </a:t>
            </a:r>
            <a:r>
              <a:rPr lang="ru-RU" sz="3600" b="1" dirty="0" smtClean="0">
                <a:solidFill>
                  <a:srgbClr val="FF0000"/>
                </a:solidFill>
              </a:rPr>
              <a:t>знать   каждый    ребёнок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00B0F0"/>
                </a:solidFill>
              </a:rPr>
              <a:t>Алкоголь</a:t>
            </a:r>
            <a:r>
              <a:rPr lang="ru-RU" sz="3200" dirty="0" smtClean="0">
                <a:solidFill>
                  <a:srgbClr val="00B0F0"/>
                </a:solidFill>
              </a:rPr>
              <a:t> </a:t>
            </a:r>
            <a:r>
              <a:rPr lang="ru-RU" sz="3200" dirty="0">
                <a:solidFill>
                  <a:srgbClr val="00B0F0"/>
                </a:solidFill>
              </a:rPr>
              <a:t>для растущего организма – </a:t>
            </a:r>
            <a:r>
              <a:rPr lang="ru-RU" sz="3200" b="1" dirty="0">
                <a:solidFill>
                  <a:srgbClr val="00B0F0"/>
                </a:solidFill>
              </a:rPr>
              <a:t>опасный яд.</a:t>
            </a:r>
          </a:p>
          <a:p>
            <a:pPr lvl="0"/>
            <a:r>
              <a:rPr lang="ru-RU" sz="3200" b="1" dirty="0">
                <a:solidFill>
                  <a:srgbClr val="00B0F0"/>
                </a:solidFill>
              </a:rPr>
              <a:t>Алкоголь</a:t>
            </a:r>
            <a:r>
              <a:rPr lang="ru-RU" sz="3200" dirty="0">
                <a:solidFill>
                  <a:srgbClr val="00B0F0"/>
                </a:solidFill>
              </a:rPr>
              <a:t> – враг умственной работе.</a:t>
            </a:r>
          </a:p>
          <a:p>
            <a:pPr lvl="0"/>
            <a:r>
              <a:rPr lang="ru-RU" sz="3200" b="1" dirty="0">
                <a:solidFill>
                  <a:srgbClr val="00B0F0"/>
                </a:solidFill>
              </a:rPr>
              <a:t>Алкоголь и спорт </a:t>
            </a:r>
            <a:r>
              <a:rPr lang="ru-RU" sz="3200" dirty="0">
                <a:solidFill>
                  <a:srgbClr val="00B0F0"/>
                </a:solidFill>
              </a:rPr>
              <a:t>абсолютно не совместимые вещи.</a:t>
            </a:r>
          </a:p>
          <a:p>
            <a:pPr lvl="0"/>
            <a:r>
              <a:rPr lang="ru-RU" sz="3200" b="1" dirty="0">
                <a:solidFill>
                  <a:srgbClr val="00B0F0"/>
                </a:solidFill>
              </a:rPr>
              <a:t>Алкоголь</a:t>
            </a:r>
            <a:r>
              <a:rPr lang="ru-RU" sz="3200" dirty="0">
                <a:solidFill>
                  <a:srgbClr val="00B0F0"/>
                </a:solidFill>
              </a:rPr>
              <a:t>, как </a:t>
            </a:r>
            <a:r>
              <a:rPr lang="ru-RU" sz="3200" dirty="0" err="1" smtClean="0">
                <a:solidFill>
                  <a:srgbClr val="00B0F0"/>
                </a:solidFill>
              </a:rPr>
              <a:t>правило,</a:t>
            </a:r>
            <a:r>
              <a:rPr lang="ru-RU" sz="3200" b="1" dirty="0" err="1" smtClean="0">
                <a:solidFill>
                  <a:srgbClr val="00B0F0"/>
                </a:solidFill>
              </a:rPr>
              <a:t>спутник</a:t>
            </a:r>
            <a:r>
              <a:rPr lang="ru-RU" sz="3200" b="1" dirty="0" smtClean="0">
                <a:solidFill>
                  <a:srgbClr val="00B0F0"/>
                </a:solidFill>
              </a:rPr>
              <a:t> </a:t>
            </a:r>
            <a:r>
              <a:rPr lang="ru-RU" sz="3200" b="1" dirty="0">
                <a:solidFill>
                  <a:srgbClr val="00B0F0"/>
                </a:solidFill>
              </a:rPr>
              <a:t>безделья</a:t>
            </a:r>
            <a:r>
              <a:rPr lang="ru-RU" sz="3200" dirty="0">
                <a:solidFill>
                  <a:srgbClr val="00B0F0"/>
                </a:solidFill>
              </a:rPr>
              <a:t>.</a:t>
            </a:r>
          </a:p>
          <a:p>
            <a:pPr lvl="0"/>
            <a:r>
              <a:rPr lang="ru-RU" sz="3200" b="1" dirty="0">
                <a:solidFill>
                  <a:srgbClr val="00B0F0"/>
                </a:solidFill>
              </a:rPr>
              <a:t>Алкоголь</a:t>
            </a:r>
            <a:r>
              <a:rPr lang="ru-RU" sz="3200" dirty="0">
                <a:solidFill>
                  <a:srgbClr val="00B0F0"/>
                </a:solidFill>
              </a:rPr>
              <a:t> – прямая дорога к правонарушениям.</a:t>
            </a:r>
          </a:p>
          <a:p>
            <a:r>
              <a:rPr lang="ru-RU" sz="3200" b="1" dirty="0">
                <a:solidFill>
                  <a:srgbClr val="00B0F0"/>
                </a:solidFill>
              </a:rPr>
              <a:t>Алкоголь</a:t>
            </a:r>
            <a:r>
              <a:rPr lang="ru-RU" sz="3200" dirty="0">
                <a:solidFill>
                  <a:srgbClr val="00B0F0"/>
                </a:solidFill>
              </a:rPr>
              <a:t> вызывает привыкание к нему, которое переходит в опаснейшую болезнь – </a:t>
            </a:r>
            <a:r>
              <a:rPr lang="ru-RU" sz="3200" b="1" dirty="0">
                <a:solidFill>
                  <a:srgbClr val="00B0F0"/>
                </a:solidFill>
              </a:rPr>
              <a:t>алкоголизм</a:t>
            </a:r>
          </a:p>
        </p:txBody>
      </p:sp>
    </p:spTree>
    <p:extLst>
      <p:ext uri="{BB962C8B-B14F-4D97-AF65-F5344CB8AC3E}">
        <p14:creationId xmlns:p14="http://schemas.microsoft.com/office/powerpoint/2010/main" val="155650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ВЫВОД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00808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 </a:t>
            </a:r>
            <a:r>
              <a:rPr lang="ru-RU" sz="4000" dirty="0"/>
              <a:t> - Вредные привычки – это наши коварные враги, они доставляют нам удовольствие и потихоньку отравляют нам жизнь, наносят огромный вред нашему здоровью. </a:t>
            </a:r>
          </a:p>
        </p:txBody>
      </p:sp>
    </p:spTree>
    <p:extLst>
      <p:ext uri="{BB962C8B-B14F-4D97-AF65-F5344CB8AC3E}">
        <p14:creationId xmlns:p14="http://schemas.microsoft.com/office/powerpoint/2010/main" val="346296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Береги здоровье смолоду. - Здоровье - Все презентации интерн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0" y="1556792"/>
            <a:ext cx="8783960" cy="442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4150" y="332656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Подружись со спортом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44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-ann.ru/wp-content/uploads/2011/03/%D0%A4%D0%BE%D1%82%D0%BE-%E2%84%96%D0%B2%D0%B5%D1%81%D1%91%D0%BB%D1%8B%D0%B5-%D1%81%D1%82%D0%B0%D1%80%D1%82%D1%8B-03.03.2011-%D0%B3.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3875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T9xrLtQvAeQ58BIa5TpfgHfyXb3HtA_EEBg1P1ouME9lqQgrr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49" y="7624"/>
            <a:ext cx="3915353" cy="3126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3.gstatic.com/images?q=tbn:ANd9GcTXOFR7zlVjgkUxYt9SzyFkWyVoQqe3ZYitGZses68GNzi2z2y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" y="3133726"/>
            <a:ext cx="4349258" cy="360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0.gstatic.com/images?q=tbn:ANd9GcThtAqwAYOC5KVppj6Ihr4mY0lW2Z1BkMH2sAkYTD659Ua-tyXVD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848" y="3133726"/>
            <a:ext cx="4816385" cy="360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63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Цель: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dirty="0"/>
              <a:t>                                               </a:t>
            </a:r>
          </a:p>
          <a:p>
            <a:r>
              <a:rPr lang="ru-RU" sz="4000" dirty="0">
                <a:solidFill>
                  <a:srgbClr val="00B0F0"/>
                </a:solidFill>
              </a:rPr>
              <a:t>1.Пропагандировать здоровый образ жизни.</a:t>
            </a:r>
          </a:p>
          <a:p>
            <a:r>
              <a:rPr lang="ru-RU" sz="4000" dirty="0">
                <a:solidFill>
                  <a:srgbClr val="00B0F0"/>
                </a:solidFill>
              </a:rPr>
              <a:t>2. Обсудить проблемы социально значимые для общества.</a:t>
            </a:r>
          </a:p>
          <a:p>
            <a:r>
              <a:rPr lang="ru-RU" sz="4000" dirty="0">
                <a:solidFill>
                  <a:srgbClr val="00B0F0"/>
                </a:solidFill>
              </a:rPr>
              <a:t>3. Приобщение детей к физкультуре и спорту.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0607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Зимин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92550"/>
            <a:ext cx="4283968" cy="314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C:\Users\Зимина\Desktop\i (12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4427984" cy="3361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C:\Users\Зимина\Desktop\i (7)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813" y="3492088"/>
            <a:ext cx="4355085" cy="3235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C:\Users\Зимина\Desktop\i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92088"/>
            <a:ext cx="4248472" cy="308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32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П О М Н И !!!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000" dirty="0">
                <a:solidFill>
                  <a:srgbClr val="0070C0"/>
                </a:solidFill>
              </a:rPr>
              <a:t>     - жевать резинку можно только после еды;</a:t>
            </a:r>
          </a:p>
          <a:p>
            <a:r>
              <a:rPr lang="ru-RU" sz="4000" dirty="0">
                <a:solidFill>
                  <a:srgbClr val="0070C0"/>
                </a:solidFill>
              </a:rPr>
              <a:t>- прекратить жевать, как только закончится сладкий вкус;</a:t>
            </a:r>
          </a:p>
          <a:p>
            <a:r>
              <a:rPr lang="ru-RU" sz="4000" dirty="0">
                <a:solidFill>
                  <a:srgbClr val="0070C0"/>
                </a:solidFill>
              </a:rPr>
              <a:t>- не заменяйте свободное время жевательной резинкой;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36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Зимина\Desktop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77295" cy="3325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Зимина\Desktop\i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456" y="16024"/>
            <a:ext cx="4424544" cy="330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Зимина\Desktop\i (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8" y="3325092"/>
            <a:ext cx="4383021" cy="353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3-tub-ru.yandex.net/i?id=603963d4a8c277d9fca1ba57a654b50c-104-144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368567"/>
            <a:ext cx="2888834" cy="3490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26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224" y="888829"/>
            <a:ext cx="89289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           к которым  </a:t>
            </a:r>
            <a:r>
              <a:rPr lang="ru-RU" sz="3200" b="1" dirty="0">
                <a:solidFill>
                  <a:srgbClr val="00B0F0"/>
                </a:solidFill>
              </a:rPr>
              <a:t>может привести злоупотребление жевательной резинкой:</a:t>
            </a:r>
          </a:p>
          <a:p>
            <a:r>
              <a:rPr lang="ru-RU" sz="3200" b="1" dirty="0">
                <a:solidFill>
                  <a:srgbClr val="00B0F0"/>
                </a:solidFill>
              </a:rPr>
              <a:t>    - к болезням желудка;</a:t>
            </a:r>
          </a:p>
          <a:p>
            <a:r>
              <a:rPr lang="ru-RU" sz="3200" dirty="0">
                <a:solidFill>
                  <a:srgbClr val="00B0F0"/>
                </a:solidFill>
              </a:rPr>
              <a:t>   </a:t>
            </a:r>
            <a:r>
              <a:rPr lang="ru-RU" sz="3200" b="1" dirty="0">
                <a:solidFill>
                  <a:srgbClr val="00B0F0"/>
                </a:solidFill>
              </a:rPr>
              <a:t> - к инфекционным заболеваниям (в случае употребления   чужой жевательной резинки);</a:t>
            </a:r>
          </a:p>
          <a:p>
            <a:r>
              <a:rPr lang="ru-RU" sz="3200" dirty="0">
                <a:solidFill>
                  <a:srgbClr val="00B0F0"/>
                </a:solidFill>
              </a:rPr>
              <a:t>    </a:t>
            </a:r>
            <a:r>
              <a:rPr lang="ru-RU" sz="3200" b="1" dirty="0">
                <a:solidFill>
                  <a:srgbClr val="00B0F0"/>
                </a:solidFill>
              </a:rPr>
              <a:t>- к потере внимания, умственной отсталости;</a:t>
            </a:r>
          </a:p>
          <a:p>
            <a:r>
              <a:rPr lang="ru-RU" sz="3200" dirty="0">
                <a:solidFill>
                  <a:srgbClr val="00B0F0"/>
                </a:solidFill>
              </a:rPr>
              <a:t>    </a:t>
            </a:r>
            <a:r>
              <a:rPr lang="ru-RU" sz="3200" b="1" dirty="0">
                <a:solidFill>
                  <a:srgbClr val="00B0F0"/>
                </a:solidFill>
              </a:rPr>
              <a:t>- к приобретению более серьёзных вредных привычек </a:t>
            </a:r>
            <a:r>
              <a:rPr lang="ru-RU" sz="3200" b="1" u="sng" dirty="0">
                <a:solidFill>
                  <a:srgbClr val="00B0F0"/>
                </a:solidFill>
              </a:rPr>
              <a:t>(к </a:t>
            </a:r>
            <a:r>
              <a:rPr lang="ru-RU" sz="3600" b="1" u="sng" dirty="0">
                <a:solidFill>
                  <a:srgbClr val="00B0F0"/>
                </a:solidFill>
              </a:rPr>
              <a:t>курению).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294" y="166506"/>
            <a:ext cx="51411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solidFill>
                  <a:srgbClr val="FF0000"/>
                </a:solidFill>
              </a:rPr>
              <a:t>Последствия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84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Зимина\Desktop\i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033" y="3431078"/>
            <a:ext cx="4602967" cy="345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Зимина\Desktop\i (1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0" y="0"/>
            <a:ext cx="4488866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Зимина\Desktop\i (1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936" y="-1"/>
            <a:ext cx="4602967" cy="336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Зимина\Desktop\i (1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916833"/>
            <a:ext cx="4531935" cy="189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Зимина\Desktop\i (17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3789039"/>
            <a:ext cx="4531935" cy="309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8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7085"/>
            <a:ext cx="8856984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39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16 Ноября 2012 - МКС(К)ОУ &quot;С(К)О школа-интернат 6 VIII вид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34636"/>
            <a:ext cx="9252520" cy="6995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83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273</TotalTime>
  <Words>105</Words>
  <Application>Microsoft Office PowerPoint</Application>
  <PresentationFormat>Экран (4:3)</PresentationFormat>
  <Paragraphs>40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Аптека</vt:lpstr>
      <vt:lpstr>ВРЕДНЫЕ ПРИВЫЧКИ</vt:lpstr>
      <vt:lpstr>Цель:</vt:lpstr>
      <vt:lpstr>Презентация PowerPoint</vt:lpstr>
      <vt:lpstr>П О М Н И !!!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Зимина</dc:creator>
  <cp:lastModifiedBy>Зимина</cp:lastModifiedBy>
  <cp:revision>24</cp:revision>
  <cp:lastPrinted>2014-09-29T13:04:43Z</cp:lastPrinted>
  <dcterms:created xsi:type="dcterms:W3CDTF">2014-09-23T09:55:32Z</dcterms:created>
  <dcterms:modified xsi:type="dcterms:W3CDTF">2014-10-03T07:03:10Z</dcterms:modified>
</cp:coreProperties>
</file>