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44" r:id="rId3"/>
    <p:sldMasterId id="2147483784" r:id="rId4"/>
    <p:sldMasterId id="2147483796" r:id="rId5"/>
    <p:sldMasterId id="2147483810" r:id="rId6"/>
    <p:sldMasterId id="2147483875" r:id="rId7"/>
  </p:sldMasterIdLst>
  <p:notesMasterIdLst>
    <p:notesMasterId r:id="rId18"/>
  </p:notesMasterIdLst>
  <p:sldIdLst>
    <p:sldId id="256" r:id="rId8"/>
    <p:sldId id="275" r:id="rId9"/>
    <p:sldId id="276" r:id="rId10"/>
    <p:sldId id="280" r:id="rId11"/>
    <p:sldId id="283" r:id="rId12"/>
    <p:sldId id="285" r:id="rId13"/>
    <p:sldId id="286" r:id="rId14"/>
    <p:sldId id="284" r:id="rId15"/>
    <p:sldId id="274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D71"/>
    <a:srgbClr val="0000FF"/>
    <a:srgbClr val="B1F93D"/>
    <a:srgbClr val="3CFAB2"/>
    <a:srgbClr val="009900"/>
    <a:srgbClr val="680415"/>
    <a:srgbClr val="B61AAF"/>
    <a:srgbClr val="230B03"/>
    <a:srgbClr val="9C06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1" autoAdjust="0"/>
  </p:normalViewPr>
  <p:slideViewPr>
    <p:cSldViewPr>
      <p:cViewPr varScale="1">
        <p:scale>
          <a:sx n="64" d="100"/>
          <a:sy n="64" d="100"/>
        </p:scale>
        <p:origin x="-3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6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C2DDF-CDCF-4F84-A335-8D54B79B71F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FDDCC-927E-4F72-A3E1-D22EEE4DD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7DC5A-7CF7-46D0-8DEA-A0F31CD486AF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Ежи,рыжики,лужи,мыши,ужи.камыши,стрижи,шалаши,ерши,пушистый.рыжий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91F14-DFB4-4429-B139-FEE03D9DD2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2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3B73E-9AD1-466D-9AAE-BFE7111C6D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37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E65A7-C529-4A53-894B-8356A6B8EE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7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764CC-5E53-4360-8C1E-F773D1A4CB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D2439-F546-4293-AB0F-17CACD9B5B1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4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331EC-A21D-49B9-9A9A-B37669D3DF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7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9E8A1-0F6F-4022-A93A-8C635A037E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44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671BF-DDB2-4D3B-B48C-D84F29F999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E1A1-B8F0-4EF2-9D49-AAC03BDD19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4C671-F8DC-4AD2-99C8-FAAB45D4798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45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5F9D3-268C-49C6-810E-1403179A0F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13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F24C-BB2F-4473-B138-2A2EE0EFCA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24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5D68-0050-4AEA-912F-C78AC0E945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3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1680-33DE-4A98-841C-7ECCDA63A3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68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FE8B-002E-4E58-A081-ADBA87A0B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34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189B0-322D-419B-8921-081F742F6A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87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7B9C-659D-4A0A-95E1-F574ECDF8E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4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32A6-6D2C-4A1C-91AB-5DDB9BF0C3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6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8244F-F0E9-489F-A775-B8EC7CACD8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6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9CD0B-FCFD-4ECC-8364-E31B5CC571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40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2FD6-2067-46CF-8068-9C565ACFD6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14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B7A7-6317-4E44-9D9F-62314E770F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22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5392A-224D-4778-9029-599A1F0D9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03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3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61902"/>
      </p:ext>
    </p:extLst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77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1917"/>
      </p:ext>
    </p:extLst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86329"/>
      </p:ext>
    </p:extLst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64775"/>
      </p:ext>
    </p:extLst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33559"/>
      </p:ext>
    </p:extLst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4920"/>
      </p:ext>
    </p:extLst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B8FE1B-1BFC-48B9-A3BA-DCB62689FB8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13727"/>
      </p:ext>
    </p:extLst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64357"/>
      </p:ext>
    </p:extLst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27860"/>
      </p:ext>
    </p:extLst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73178-2E3D-49A4-B71B-4ABFC5F99D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56265"/>
      </p:ext>
    </p:extLst>
  </p:cSld>
  <p:clrMapOvr>
    <a:masterClrMapping/>
  </p:clrMapOvr>
  <p:transition spd="med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CCB02-D133-48D3-B296-160F72D305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72717"/>
      </p:ext>
    </p:extLst>
  </p:cSld>
  <p:clrMapOvr>
    <a:masterClrMapping/>
  </p:clrMapOvr>
  <p:transition spd="med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8ED76-198B-49E3-87B7-3BFAC51497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93911"/>
      </p:ext>
    </p:extLst>
  </p:cSld>
  <p:clrMapOvr>
    <a:masterClrMapping/>
  </p:clrMapOvr>
  <p:transition spd="med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F76FB-501C-4123-9263-DCC56D3E0BB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30822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129F6-3263-43A9-A6DD-6C1E813D69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23066"/>
      </p:ext>
    </p:extLst>
  </p:cSld>
  <p:clrMapOvr>
    <a:masterClrMapping/>
  </p:clrMapOvr>
  <p:transition spd="med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E80EA-71DB-4AE3-9FD6-2196956DEE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89017"/>
      </p:ext>
    </p:extLst>
  </p:cSld>
  <p:clrMapOvr>
    <a:masterClrMapping/>
  </p:clrMapOvr>
  <p:transition spd="med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2FCB2-4A6D-4E87-A6AE-1429E30F82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85201"/>
      </p:ext>
    </p:extLst>
  </p:cSld>
  <p:clrMapOvr>
    <a:masterClrMapping/>
  </p:clrMapOvr>
  <p:transition spd="med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D2F5-AD54-419C-8523-B7572BB4E3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96078"/>
      </p:ext>
    </p:extLst>
  </p:cSld>
  <p:clrMapOvr>
    <a:masterClrMapping/>
  </p:clrMapOvr>
  <p:transition spd="med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EC0D3-8E41-4A0C-9054-189BBC43E6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84124"/>
      </p:ext>
    </p:extLst>
  </p:cSld>
  <p:clrMapOvr>
    <a:masterClrMapping/>
  </p:clrMapOvr>
  <p:transition spd="med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9330F-17D6-45EC-819C-085A0633DE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03279"/>
      </p:ext>
    </p:extLst>
  </p:cSld>
  <p:clrMapOvr>
    <a:masterClrMapping/>
  </p:clrMapOvr>
  <p:transition spd="med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A25F0-337C-4B11-BA79-6CF262E98F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67094"/>
      </p:ext>
    </p:extLst>
  </p:cSld>
  <p:clrMapOvr>
    <a:masterClrMapping/>
  </p:clrMapOvr>
  <p:transition spd="med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774255-D5B8-4FED-9AFC-D017AA6AD8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28076"/>
      </p:ext>
    </p:extLst>
  </p:cSld>
  <p:clrMapOvr>
    <a:masterClrMapping/>
  </p:clrMapOvr>
  <p:transition spd="med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BA5665-A051-4FB4-9C60-76DA40B928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27268"/>
      </p:ext>
    </p:extLst>
  </p:cSld>
  <p:clrMapOvr>
    <a:masterClrMapping/>
  </p:clrMapOvr>
  <p:transition spd="med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62CCF-C1B9-4086-B124-52F90C03FEA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6459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9644C-8C3A-48EC-946D-C9DABA845A4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21077"/>
      </p:ext>
    </p:extLst>
  </p:cSld>
  <p:clrMapOvr>
    <a:masterClrMapping/>
  </p:clrMapOvr>
  <p:transition spd="med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951BF-80AA-4666-8969-6034423D70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61245"/>
      </p:ext>
    </p:extLst>
  </p:cSld>
  <p:clrMapOvr>
    <a:masterClrMapping/>
  </p:clrMapOvr>
  <p:transition spd="med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1E93-500C-41ED-8BAA-D7591DB7F0A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54054"/>
      </p:ext>
    </p:extLst>
  </p:cSld>
  <p:clrMapOvr>
    <a:masterClrMapping/>
  </p:clrMapOvr>
  <p:transition spd="med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2587E-D9C5-4A63-9F46-1359D28E3A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7482"/>
      </p:ext>
    </p:extLst>
  </p:cSld>
  <p:clrMapOvr>
    <a:masterClrMapping/>
  </p:clrMapOvr>
  <p:transition spd="med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471E1-A694-401B-AD2F-C791821C25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05542"/>
      </p:ext>
    </p:extLst>
  </p:cSld>
  <p:clrMapOvr>
    <a:masterClrMapping/>
  </p:clrMapOvr>
  <p:transition spd="med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2BC0E-7F02-4002-87F4-BBE06AAE95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85545"/>
      </p:ext>
    </p:extLst>
  </p:cSld>
  <p:clrMapOvr>
    <a:masterClrMapping/>
  </p:clrMapOvr>
  <p:transition spd="med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35A5A-5320-445B-A96C-58FADA29EF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33933"/>
      </p:ext>
    </p:extLst>
  </p:cSld>
  <p:clrMapOvr>
    <a:masterClrMapping/>
  </p:clrMapOvr>
  <p:transition spd="med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7953E-1F5A-4A36-995F-61280456F5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33210"/>
      </p:ext>
    </p:extLst>
  </p:cSld>
  <p:clrMapOvr>
    <a:masterClrMapping/>
  </p:clrMapOvr>
  <p:transition spd="med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B8EA5-5641-475D-A8CE-780AA0A47D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0022"/>
      </p:ext>
    </p:extLst>
  </p:cSld>
  <p:clrMapOvr>
    <a:masterClrMapping/>
  </p:clrMapOvr>
  <p:transition spd="med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78422-F2BD-4FC2-AEE7-28754ABD55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47307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48A6A8-4171-48E3-B443-13E0C39197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01883"/>
      </p:ext>
    </p:extLst>
  </p:cSld>
  <p:clrMapOvr>
    <a:masterClrMapping/>
  </p:clrMapOvr>
  <p:transition spd="med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8199BF-F5A6-4365-963A-40425C9070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83474"/>
      </p:ext>
    </p:extLst>
  </p:cSld>
  <p:clrMapOvr>
    <a:masterClrMapping/>
  </p:clrMapOvr>
  <p:transition spd="med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EBC9-4641-45C4-8995-626145672D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94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9C336-9C3D-4EB8-AD54-65962D9D39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89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344B-B6D1-407F-8418-4BE12FCB53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063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00CF-FE8C-4E8C-B9C3-71BFE1D0D4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032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0071C-805A-4AB2-9475-08D1CA184D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55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153E0-45C5-45D9-AFA8-21615B5A06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14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0589-C7B8-40A7-A501-C4465C42AA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226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21F7D-F0DC-475C-8DEA-B43F0004BF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246AD-E6C1-4EB7-BA94-0B4316F7D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326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1ABF7-4B80-4BB6-A71C-EAD2BAD21C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611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4B6A-6159-4094-BE37-6DFCDBEC20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369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9A6A-60EB-4EFF-B328-790FE65242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6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09C0C9-8D01-4B18-BC4E-C7C1D83DAD8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B8FE1B-1BFC-48B9-A3BA-DCB62689FB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ircl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A5DCF9-07D6-4C1D-B560-A4D49481FFA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4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BDED43CC-CA0F-43E6-AB90-9B4EB3CDF6A6}" type="slidenum">
              <a:rPr lang="ru-R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69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09C0C9-8D01-4B18-BC4E-C7C1D83DAD8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28.01.2015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B8FE1B-1BFC-48B9-A3BA-DCB62689FB8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49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>
    <p:circl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C6BC65-D4F7-4E38-84BC-33B4FCA4B2C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0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 spd="med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D69E4E-C46C-47D9-9666-7474DFADA8E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ransition spd="med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A4C16544-2D1A-4087-9310-602F78BA954F}" type="slidenum">
              <a:rPr lang="ru-R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ru-RU" sz="28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FontTx/>
                    <a:buChar char="•"/>
                  </a:pPr>
                  <a:endParaRPr lang="ru-RU" sz="2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7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5.png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3.png"/><Relationship Id="rId15" Type="http://schemas.openxmlformats.org/officeDocument/2006/relationships/image" Target="../media/image24.jpeg"/><Relationship Id="rId23" Type="http://schemas.openxmlformats.org/officeDocument/2006/relationships/image" Target="../media/image29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jpeg"/><Relationship Id="rId14" Type="http://schemas.openxmlformats.org/officeDocument/2006/relationships/image" Target="../media/image23.wmf"/><Relationship Id="rId22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857915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Сочетания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err="1" smtClean="0">
                <a:solidFill>
                  <a:srgbClr val="0000FF"/>
                </a:solidFill>
              </a:rPr>
              <a:t>ж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00FF"/>
                </a:solidFill>
              </a:rPr>
              <a:t> - </a:t>
            </a:r>
            <a:r>
              <a:rPr lang="ru-RU" b="1" dirty="0" err="1" smtClean="0">
                <a:solidFill>
                  <a:srgbClr val="0000FF"/>
                </a:solidFill>
              </a:rPr>
              <a:t>ш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6870700" cy="1060450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33CC"/>
                </a:solidFill>
              </a:rPr>
              <a:t>Подведение итогов.</a:t>
            </a:r>
          </a:p>
        </p:txBody>
      </p:sp>
      <p:sp>
        <p:nvSpPr>
          <p:cNvPr id="116866" name="Rectangle 130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2968625"/>
          </a:xfrm>
        </p:spPr>
        <p:txBody>
          <a:bodyPr/>
          <a:lstStyle/>
          <a:p>
            <a:pPr eaLnBrk="1" hangingPunct="1"/>
            <a:r>
              <a:rPr lang="ru-RU" altLang="ru-RU" sz="4400" smtClean="0"/>
              <a:t>Я  знаю,  что…</a:t>
            </a:r>
          </a:p>
          <a:p>
            <a:pPr eaLnBrk="1" hangingPunct="1"/>
            <a:r>
              <a:rPr lang="ru-RU" altLang="ru-RU" sz="4400" smtClean="0"/>
              <a:t>Я  понял,  что…</a:t>
            </a:r>
          </a:p>
          <a:p>
            <a:pPr eaLnBrk="1" hangingPunct="1"/>
            <a:r>
              <a:rPr lang="ru-RU" altLang="ru-RU" sz="4400" smtClean="0"/>
              <a:t>Мне  понравилось….</a:t>
            </a:r>
          </a:p>
          <a:p>
            <a:pPr eaLnBrk="1" hangingPunct="1"/>
            <a:r>
              <a:rPr lang="ru-RU" altLang="ru-RU" sz="4400" smtClean="0"/>
              <a:t>Было  трудно…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70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8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6F0D71"/>
                </a:solidFill>
              </a:rPr>
              <a:t>Минутка чистописания</a:t>
            </a:r>
            <a:endParaRPr lang="ru-RU" sz="6600" b="1" i="1" dirty="0">
              <a:solidFill>
                <a:srgbClr val="6F0D7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914650"/>
            <a:ext cx="712311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Мя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1969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 rot="-534922">
            <a:off x="3059113" y="2349500"/>
            <a:ext cx="5243512" cy="1285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Помогите!!!</a:t>
            </a:r>
          </a:p>
        </p:txBody>
      </p:sp>
      <p:pic>
        <p:nvPicPr>
          <p:cNvPr id="4104" name="Picture 8" descr="Готова-Ж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819150"/>
            <a:ext cx="5292726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Ии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-315913"/>
            <a:ext cx="47625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ШШШ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97188"/>
            <a:ext cx="3960812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Ии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Варежка-правая-вни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033463"/>
            <a:ext cx="144145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варежка-левая-вниз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15525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Варежка-правая-вни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144145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варежка-левая-вниз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981075"/>
            <a:ext cx="15525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варежка-левая-вниз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08500"/>
            <a:ext cx="15525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варежка-левая-вниз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65625"/>
            <a:ext cx="15525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Варежка-правая-вни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44145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Варежка-правая-вни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8500"/>
            <a:ext cx="144145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6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4716463" y="4221163"/>
            <a:ext cx="3168650" cy="1584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9600" smtClean="0">
                <a:solidFill>
                  <a:srgbClr val="0033CC"/>
                </a:solidFill>
              </a:rPr>
              <a:t>[</a:t>
            </a:r>
            <a:r>
              <a:rPr lang="ru-RU" altLang="ru-RU" sz="9600" smtClean="0">
                <a:solidFill>
                  <a:srgbClr val="0033CC"/>
                </a:solidFill>
              </a:rPr>
              <a:t>Ш</a:t>
            </a:r>
            <a:r>
              <a:rPr lang="en-US" altLang="ru-RU" sz="9600" smtClean="0">
                <a:solidFill>
                  <a:srgbClr val="0033CC"/>
                </a:solidFill>
              </a:rPr>
              <a:t>]</a:t>
            </a:r>
            <a:endParaRPr lang="ru-RU" altLang="ru-RU" sz="9600" smtClean="0">
              <a:solidFill>
                <a:srgbClr val="0033CC"/>
              </a:solidFill>
            </a:endParaRPr>
          </a:p>
        </p:txBody>
      </p:sp>
      <p:pic>
        <p:nvPicPr>
          <p:cNvPr id="32837" name="Picture 69" descr="795eb85d"/>
          <p:cNvPicPr>
            <a:picLocks noChangeAspect="1" noChangeArrowheads="1" noCrop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0403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38" name="Rectangle 70"/>
          <p:cNvSpPr>
            <a:spLocks noChangeArrowheads="1"/>
          </p:cNvSpPr>
          <p:nvPr/>
        </p:nvSpPr>
        <p:spPr bwMode="auto">
          <a:xfrm>
            <a:off x="1547813" y="4149725"/>
            <a:ext cx="30972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9600" smtClean="0">
                <a:solidFill>
                  <a:srgbClr val="0033CC"/>
                </a:solidFill>
              </a:rPr>
              <a:t>[</a:t>
            </a:r>
            <a:r>
              <a:rPr lang="ru-RU" altLang="ru-RU" sz="9600" smtClean="0">
                <a:solidFill>
                  <a:srgbClr val="0033CC"/>
                </a:solidFill>
              </a:rPr>
              <a:t>Ж</a:t>
            </a:r>
            <a:r>
              <a:rPr lang="en-US" altLang="ru-RU" sz="9600" smtClean="0">
                <a:solidFill>
                  <a:srgbClr val="0033CC"/>
                </a:solidFill>
              </a:rPr>
              <a:t>]</a:t>
            </a:r>
            <a:r>
              <a:rPr lang="ru-RU" altLang="ru-RU" sz="9600" smtClean="0">
                <a:solidFill>
                  <a:srgbClr val="0033CC"/>
                </a:solidFill>
              </a:rPr>
              <a:t> - </a:t>
            </a:r>
          </a:p>
        </p:txBody>
      </p:sp>
      <p:sp>
        <p:nvSpPr>
          <p:cNvPr id="5125" name="Rectangle 72"/>
          <p:cNvSpPr>
            <a:spLocks noChangeArrowheads="1"/>
          </p:cNvSpPr>
          <p:nvPr/>
        </p:nvSpPr>
        <p:spPr bwMode="auto">
          <a:xfrm>
            <a:off x="539750" y="333375"/>
            <a:ext cx="66246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ru-RU" altLang="ru-RU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6" grpId="0" build="p"/>
      <p:bldP spid="328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332656"/>
            <a:ext cx="8219256" cy="579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8000" b="1" u="sng" smtClean="0">
                <a:solidFill>
                  <a:srgbClr val="FF0000"/>
                </a:solidFill>
                <a:latin typeface="Calibri"/>
              </a:rPr>
              <a:t>ЖИ-ШИ</a:t>
            </a:r>
          </a:p>
          <a:p>
            <a:pPr algn="ctr">
              <a:buFont typeface="Arial" pitchFamily="34" charset="0"/>
              <a:buNone/>
            </a:pPr>
            <a:r>
              <a:rPr lang="ru-RU" sz="8000" b="1" smtClean="0">
                <a:solidFill>
                  <a:srgbClr val="002060"/>
                </a:solidFill>
                <a:latin typeface="Calibri"/>
              </a:rPr>
              <a:t> пиши с </a:t>
            </a:r>
          </a:p>
          <a:p>
            <a:pPr algn="ctr">
              <a:buFont typeface="Arial" pitchFamily="34" charset="0"/>
              <a:buNone/>
            </a:pPr>
            <a:r>
              <a:rPr lang="ru-RU" sz="8000" b="1" smtClean="0">
                <a:solidFill>
                  <a:srgbClr val="002060"/>
                </a:solidFill>
                <a:latin typeface="Calibri"/>
              </a:rPr>
              <a:t>буквой</a:t>
            </a:r>
          </a:p>
          <a:p>
            <a:pPr algn="ctr">
              <a:buFont typeface="Arial" pitchFamily="34" charset="0"/>
              <a:buNone/>
            </a:pPr>
            <a:r>
              <a:rPr lang="ru-RU" sz="8000" b="1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8000" b="1" u="sng" smtClean="0">
                <a:solidFill>
                  <a:srgbClr val="FF0000"/>
                </a:solidFill>
                <a:latin typeface="Calibri"/>
              </a:rPr>
              <a:t>И</a:t>
            </a:r>
            <a:endParaRPr lang="ru-RU" sz="8000" b="1" u="sng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244995"/>
      </p:ext>
    </p:extLst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404813"/>
            <a:ext cx="7772400" cy="1470025"/>
          </a:xfrm>
        </p:spPr>
        <p:txBody>
          <a:bodyPr/>
          <a:lstStyle/>
          <a:p>
            <a:r>
              <a:rPr lang="ru-RU" altLang="ru-RU" b="1" i="1" dirty="0"/>
              <a:t>Составьте слова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908175" y="3140869"/>
            <a:ext cx="1008063" cy="1439862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 err="1" smtClean="0">
                <a:solidFill>
                  <a:srgbClr val="000000"/>
                </a:solidFill>
              </a:rPr>
              <a:t>жи</a:t>
            </a:r>
            <a:endParaRPr lang="ru-RU" altLang="ru-RU" sz="3200" b="1" i="1" dirty="0" smtClean="0">
              <a:solidFill>
                <a:srgbClr val="000000"/>
              </a:solidFill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700338" y="1916113"/>
            <a:ext cx="1584325" cy="118903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вот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7235825" y="1764506"/>
            <a:ext cx="1441450" cy="108664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err="1" smtClean="0">
                <a:solidFill>
                  <a:srgbClr val="000000"/>
                </a:solidFill>
                <a:latin typeface="Times New Roman" pitchFamily="18" charset="0"/>
              </a:rPr>
              <a:t>камы</a:t>
            </a:r>
            <a:endParaRPr lang="ru-RU" altLang="ru-RU" sz="3600" b="1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4932363" y="1764506"/>
            <a:ext cx="1439862" cy="1735932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на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7235825" y="4625359"/>
            <a:ext cx="1908175" cy="10080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err="1" smtClean="0">
                <a:solidFill>
                  <a:srgbClr val="000000"/>
                </a:solidFill>
                <a:latin typeface="Times New Roman" pitchFamily="18" charset="0"/>
              </a:rPr>
              <a:t>пы</a:t>
            </a:r>
            <a:endParaRPr lang="ru-RU" altLang="ru-RU" sz="3600" b="1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5435600" y="4841875"/>
            <a:ext cx="1872456" cy="136844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мы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6300788" y="3357563"/>
            <a:ext cx="1366837" cy="93503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 smtClean="0">
                <a:solidFill>
                  <a:srgbClr val="000000"/>
                </a:solidFill>
              </a:rPr>
              <a:t>ши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322262" y="2744788"/>
            <a:ext cx="1296988" cy="1439862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мор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3348038" y="3465513"/>
            <a:ext cx="1800026" cy="16192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1" dirty="0">
                <a:solidFill>
                  <a:srgbClr val="000000"/>
                </a:solidFill>
                <a:latin typeface="Times New Roman" pitchFamily="18" charset="0"/>
              </a:rPr>
              <a:t>е</a:t>
            </a:r>
            <a:endParaRPr lang="ru-RU" altLang="ru-RU" sz="4000" b="1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395288" y="5237943"/>
            <a:ext cx="1728787" cy="122398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err="1" smtClean="0">
                <a:solidFill>
                  <a:srgbClr val="000000"/>
                </a:solidFill>
                <a:latin typeface="Times New Roman" pitchFamily="18" charset="0"/>
              </a:rPr>
              <a:t>раф</a:t>
            </a:r>
            <a:endParaRPr lang="ru-RU" altLang="ru-RU" sz="3600" b="1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2627313" y="2852738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1692275" y="4221163"/>
            <a:ext cx="4318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1547813" y="3357563"/>
            <a:ext cx="5032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 flipV="1">
            <a:off x="2916238" y="40767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6156325" y="4292600"/>
            <a:ext cx="3603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H="1">
            <a:off x="7235824" y="3051174"/>
            <a:ext cx="954087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H="1" flipV="1">
            <a:off x="5795963" y="33575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smtClean="0">
              <a:solidFill>
                <a:srgbClr val="000000"/>
              </a:solidFill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7235825" y="407670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 smtClean="0">
              <a:solidFill>
                <a:srgbClr val="000000"/>
              </a:solidFill>
            </a:endParaRPr>
          </a:p>
        </p:txBody>
      </p:sp>
      <p:pic>
        <p:nvPicPr>
          <p:cNvPr id="19482" name="Picture 26" descr="giraf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5" r="20000"/>
          <a:stretch>
            <a:fillRect/>
          </a:stretch>
        </p:blipFill>
        <p:spPr bwMode="auto">
          <a:xfrm>
            <a:off x="3492500" y="4841875"/>
            <a:ext cx="188753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3" name="Picture 27" descr="mysh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1439863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3201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34" name="Object 58"/>
          <p:cNvGraphicFramePr>
            <a:graphicFrameLocks noChangeAspect="1"/>
          </p:cNvGraphicFramePr>
          <p:nvPr/>
        </p:nvGraphicFramePr>
        <p:xfrm>
          <a:off x="4643438" y="3933825"/>
          <a:ext cx="10795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Точечный рисунок" r:id="rId4" imgW="2247619" imgH="1848108" progId="Paint.Picture">
                  <p:embed/>
                </p:oleObj>
              </mc:Choice>
              <mc:Fallback>
                <p:oleObj name="Точечный рисунок" r:id="rId4" imgW="2247619" imgH="1848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C1FE84"/>
                          </a:clrFrom>
                          <a:clrTo>
                            <a:srgbClr val="C1FE84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933825"/>
                        <a:ext cx="10795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8" name="Picture 2" descr="пп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8" t="66652" r="32382"/>
          <a:stretch>
            <a:fillRect/>
          </a:stretch>
        </p:blipFill>
        <p:spPr bwMode="auto">
          <a:xfrm>
            <a:off x="395288" y="2636838"/>
            <a:ext cx="3132137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пп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897437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5292725" y="2997200"/>
            <a:ext cx="960438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3203575" y="3141663"/>
            <a:ext cx="96043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3563938" y="3068638"/>
            <a:ext cx="960437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3203575" y="3357563"/>
            <a:ext cx="96043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3635375" y="3644900"/>
            <a:ext cx="960438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4067175" y="3716338"/>
            <a:ext cx="96043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6011863" y="4652963"/>
            <a:ext cx="960437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1" descr="Рисунок6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8320088" y="3213100"/>
            <a:ext cx="823912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Рисунок6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4356100" y="3933825"/>
            <a:ext cx="823913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9" name="Picture 13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3924300" y="2997200"/>
            <a:ext cx="960438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14" descr="пп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6"/>
          <a:stretch>
            <a:fillRect/>
          </a:stretch>
        </p:blipFill>
        <p:spPr bwMode="auto">
          <a:xfrm>
            <a:off x="5219700" y="1268413"/>
            <a:ext cx="1370013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 descr="пп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6" t="70367"/>
          <a:stretch>
            <a:fillRect/>
          </a:stretch>
        </p:blipFill>
        <p:spPr bwMode="auto">
          <a:xfrm>
            <a:off x="5219700" y="3213100"/>
            <a:ext cx="137001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пп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5" t="24545" b="14775"/>
          <a:stretch>
            <a:fillRect/>
          </a:stretch>
        </p:blipFill>
        <p:spPr bwMode="auto">
          <a:xfrm>
            <a:off x="6588125" y="1773238"/>
            <a:ext cx="1298575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4140200" y="2924175"/>
            <a:ext cx="960438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4932363" y="2420938"/>
            <a:ext cx="960437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5" name="Picture 19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4787900" y="2276475"/>
            <a:ext cx="960438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7" name="Picture 21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5435600" y="2276475"/>
            <a:ext cx="960438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8" name="Picture 22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6227763" y="2133600"/>
            <a:ext cx="960437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9" name="Picture 23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7019925" y="1916113"/>
            <a:ext cx="96043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0" name="Picture 24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7380288" y="1844675"/>
            <a:ext cx="960437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1" name="Picture 25" descr="пп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1907" b="61551"/>
          <a:stretch>
            <a:fillRect/>
          </a:stretch>
        </p:blipFill>
        <p:spPr bwMode="auto">
          <a:xfrm>
            <a:off x="5292725" y="404813"/>
            <a:ext cx="3457575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2" name="Picture 26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7956550" y="1557338"/>
            <a:ext cx="96043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3" name="Picture 27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7667625" y="1916113"/>
            <a:ext cx="96043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4" name="Picture 28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7596188" y="1412875"/>
            <a:ext cx="960437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5" name="Picture 29" descr="s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/>
          <a:stretch>
            <a:fillRect/>
          </a:stretch>
        </p:blipFill>
        <p:spPr bwMode="auto">
          <a:xfrm>
            <a:off x="5580063" y="1196975"/>
            <a:ext cx="16573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6" name="Picture 30" descr="s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/>
          <a:stretch>
            <a:fillRect/>
          </a:stretch>
        </p:blipFill>
        <p:spPr bwMode="auto">
          <a:xfrm>
            <a:off x="4643438" y="1412875"/>
            <a:ext cx="1223962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7" name="Picture 31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6516688" y="1916113"/>
            <a:ext cx="960437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9" name="Picture 33" descr="ёр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029">
            <a:off x="2627313" y="3068638"/>
            <a:ext cx="4794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1979613" y="2420938"/>
            <a:ext cx="1368425" cy="57943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smtClean="0">
                <a:solidFill>
                  <a:srgbClr val="990000"/>
                </a:solidFill>
                <a:latin typeface="Bookman Old Style" pitchFamily="18" charset="0"/>
              </a:rPr>
              <a:t>ерши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6156325" y="620713"/>
            <a:ext cx="2160588" cy="57943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smtClean="0">
                <a:solidFill>
                  <a:srgbClr val="990000"/>
                </a:solidFill>
                <a:latin typeface="Bookman Old Style" pitchFamily="18" charset="0"/>
              </a:rPr>
              <a:t>шалаши</a:t>
            </a: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6372225" y="2708275"/>
            <a:ext cx="2160588" cy="579438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smtClean="0">
                <a:solidFill>
                  <a:srgbClr val="990000"/>
                </a:solidFill>
                <a:latin typeface="Bookman Old Style" pitchFamily="18" charset="0"/>
              </a:rPr>
              <a:t>камыши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3851275" y="5949950"/>
            <a:ext cx="1511300" cy="57943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smtClean="0">
                <a:solidFill>
                  <a:srgbClr val="990000"/>
                </a:solidFill>
                <a:latin typeface="Bookman Old Style" pitchFamily="18" charset="0"/>
              </a:rPr>
              <a:t>лужи</a:t>
            </a:r>
          </a:p>
        </p:txBody>
      </p:sp>
      <p:pic>
        <p:nvPicPr>
          <p:cNvPr id="24614" name="Picture 38" descr="467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C7CBD6"/>
              </a:clrFrom>
              <a:clrTo>
                <a:srgbClr val="C7CB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14294" r="14294" b="22859"/>
          <a:stretch>
            <a:fillRect/>
          </a:stretch>
        </p:blipFill>
        <p:spPr bwMode="auto">
          <a:xfrm>
            <a:off x="1331913" y="476250"/>
            <a:ext cx="15128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5" name="Picture 39" descr="467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C7CBD6"/>
              </a:clrFrom>
              <a:clrTo>
                <a:srgbClr val="C7CB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14294" r="14294" b="22859"/>
          <a:stretch>
            <a:fillRect/>
          </a:stretch>
        </p:blipFill>
        <p:spPr bwMode="auto">
          <a:xfrm>
            <a:off x="2124075" y="188913"/>
            <a:ext cx="151288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6" name="Picture 40" descr="467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C7CBD6"/>
              </a:clrFrom>
              <a:clrTo>
                <a:srgbClr val="C7CB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14294" r="14294" b="22859"/>
          <a:stretch>
            <a:fillRect/>
          </a:stretch>
        </p:blipFill>
        <p:spPr bwMode="auto">
          <a:xfrm>
            <a:off x="3348038" y="404813"/>
            <a:ext cx="15128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2484438" y="1412875"/>
            <a:ext cx="2027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smtClean="0">
                <a:solidFill>
                  <a:srgbClr val="990000"/>
                </a:solidFill>
                <a:latin typeface="Bookman Old Style" pitchFamily="18" charset="0"/>
              </a:rPr>
              <a:t>стрижи</a:t>
            </a:r>
          </a:p>
        </p:txBody>
      </p:sp>
      <p:pic>
        <p:nvPicPr>
          <p:cNvPr id="24618" name="Picture 42" descr="Рисунок8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0791" r="13434" b="20288"/>
          <a:stretch>
            <a:fillRect/>
          </a:stretch>
        </p:blipFill>
        <p:spPr bwMode="auto">
          <a:xfrm>
            <a:off x="6732588" y="3644900"/>
            <a:ext cx="792162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7667625" y="4221163"/>
            <a:ext cx="1109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smtClean="0">
                <a:solidFill>
                  <a:srgbClr val="990000"/>
                </a:solidFill>
                <a:latin typeface="Bookman Old Style" pitchFamily="18" charset="0"/>
              </a:rPr>
              <a:t>ужи</a:t>
            </a:r>
          </a:p>
        </p:txBody>
      </p:sp>
      <p:pic>
        <p:nvPicPr>
          <p:cNvPr id="24620" name="Picture 44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6732588" y="4221163"/>
            <a:ext cx="960437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1" name="Picture 45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7740650" y="4868863"/>
            <a:ext cx="96043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2" name="Picture 46" descr="Рисунок8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0791" r="13434" b="20288"/>
          <a:stretch>
            <a:fillRect/>
          </a:stretch>
        </p:blipFill>
        <p:spPr bwMode="auto">
          <a:xfrm>
            <a:off x="7308850" y="3644900"/>
            <a:ext cx="935038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3" name="Picture 47" descr="дуб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708275"/>
            <a:ext cx="1528763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4" name="Picture 48" descr="дуб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1287463" cy="3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5" name="Picture 49" descr="рыжик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29225"/>
            <a:ext cx="80645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0" y="5949950"/>
            <a:ext cx="2068513" cy="579438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smtClean="0">
                <a:solidFill>
                  <a:srgbClr val="990000"/>
                </a:solidFill>
                <a:latin typeface="Bookman Old Style" pitchFamily="18" charset="0"/>
              </a:rPr>
              <a:t>рыжики</a:t>
            </a:r>
          </a:p>
        </p:txBody>
      </p:sp>
      <p:pic>
        <p:nvPicPr>
          <p:cNvPr id="24627" name="Picture 51" descr="Рисунок3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35844" r="13240" b="23872"/>
          <a:stretch>
            <a:fillRect/>
          </a:stretch>
        </p:blipFill>
        <p:spPr bwMode="auto">
          <a:xfrm>
            <a:off x="6588125" y="5411788"/>
            <a:ext cx="7207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28" name="Picture 52" descr="Рисунок3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35844" r="13240" b="23872"/>
          <a:stretch>
            <a:fillRect/>
          </a:stretch>
        </p:blipFill>
        <p:spPr bwMode="auto">
          <a:xfrm>
            <a:off x="6877050" y="5589588"/>
            <a:ext cx="936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6784975" y="5870575"/>
            <a:ext cx="157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smtClean="0">
                <a:solidFill>
                  <a:srgbClr val="990000"/>
                </a:solidFill>
                <a:latin typeface="Bookman Old Style" pitchFamily="18" charset="0"/>
              </a:rPr>
              <a:t>мыши</a:t>
            </a:r>
          </a:p>
        </p:txBody>
      </p:sp>
      <p:pic>
        <p:nvPicPr>
          <p:cNvPr id="24630" name="Picture 54" descr="дуб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1258888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31" name="Picture 55" descr="Рисунок1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28239" r="13240" b="19530"/>
          <a:stretch>
            <a:fillRect/>
          </a:stretch>
        </p:blipFill>
        <p:spPr bwMode="auto">
          <a:xfrm>
            <a:off x="2124075" y="4868863"/>
            <a:ext cx="720725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32" name="Picture 56" descr="Рисунок1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28239" r="13240" b="19530"/>
          <a:stretch>
            <a:fillRect/>
          </a:stretch>
        </p:blipFill>
        <p:spPr bwMode="auto">
          <a:xfrm>
            <a:off x="2555875" y="4292600"/>
            <a:ext cx="792163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2987675" y="4797425"/>
            <a:ext cx="109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smtClean="0">
                <a:solidFill>
                  <a:srgbClr val="990000"/>
                </a:solidFill>
                <a:latin typeface="Bookman Old Style" pitchFamily="18" charset="0"/>
              </a:rPr>
              <a:t>ежи</a:t>
            </a:r>
          </a:p>
        </p:txBody>
      </p:sp>
      <p:pic>
        <p:nvPicPr>
          <p:cNvPr id="24635" name="Picture 59" descr="Рисунок6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4787900" y="4652963"/>
            <a:ext cx="823913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36" name="Picture 60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5148263" y="4868863"/>
            <a:ext cx="960437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37" name="Picture 61" descr="Рисунок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5580063" y="3068638"/>
            <a:ext cx="960437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638" name="Object 62"/>
          <p:cNvGraphicFramePr>
            <a:graphicFrameLocks noChangeAspect="1"/>
          </p:cNvGraphicFramePr>
          <p:nvPr/>
        </p:nvGraphicFramePr>
        <p:xfrm>
          <a:off x="2124075" y="5516563"/>
          <a:ext cx="141128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Точечный рисунок" r:id="rId20" imgW="4982270" imgH="3142857" progId="Paint.Picture">
                  <p:embed/>
                </p:oleObj>
              </mc:Choice>
              <mc:Fallback>
                <p:oleObj name="Точечный рисунок" r:id="rId20" imgW="4982270" imgH="31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42000" contrast="-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516563"/>
                        <a:ext cx="1411288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39" name="Object 63"/>
          <p:cNvGraphicFramePr>
            <a:graphicFrameLocks noChangeAspect="1"/>
          </p:cNvGraphicFramePr>
          <p:nvPr/>
        </p:nvGraphicFramePr>
        <p:xfrm>
          <a:off x="2124075" y="5516563"/>
          <a:ext cx="16986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Точечный рисунок" r:id="rId22" imgW="4982270" imgH="3142857" progId="Paint.Picture">
                  <p:embed/>
                </p:oleObj>
              </mc:Choice>
              <mc:Fallback>
                <p:oleObj name="Точечный рисунок" r:id="rId22" imgW="4982270" imgH="31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30000" contras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516563"/>
                        <a:ext cx="16986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900113" y="0"/>
            <a:ext cx="6789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000000"/>
                </a:solidFill>
              </a:rPr>
              <a:t>В каких словах спрятались жи и ши.</a:t>
            </a:r>
          </a:p>
        </p:txBody>
      </p: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5435600" y="4437063"/>
            <a:ext cx="1401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990000"/>
                </a:solidFill>
              </a:rPr>
              <a:t>рыжий</a:t>
            </a:r>
          </a:p>
        </p:txBody>
      </p:sp>
      <p:pic>
        <p:nvPicPr>
          <p:cNvPr id="24596" name="Picture 20" descr="Рисунок6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t="17683" r="30046" b="14479"/>
          <a:stretch>
            <a:fillRect/>
          </a:stretch>
        </p:blipFill>
        <p:spPr bwMode="auto">
          <a:xfrm>
            <a:off x="4427538" y="2276475"/>
            <a:ext cx="1143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9031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0" grpId="0" animBg="1"/>
      <p:bldP spid="24611" grpId="0" animBg="1"/>
      <p:bldP spid="24612" grpId="0" animBg="1"/>
      <p:bldP spid="24613" grpId="0" animBg="1"/>
      <p:bldP spid="24617" grpId="0"/>
      <p:bldP spid="24619" grpId="0"/>
      <p:bldP spid="24626" grpId="0" animBg="1"/>
      <p:bldP spid="24629" grpId="0"/>
      <p:bldP spid="24633" grpId="0"/>
      <p:bldP spid="246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Ж-улыб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8921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331913" y="1989138"/>
            <a:ext cx="6529387" cy="2592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Спасибо!!!</a:t>
            </a:r>
          </a:p>
        </p:txBody>
      </p:sp>
      <p:pic>
        <p:nvPicPr>
          <p:cNvPr id="5127" name="Picture 7" descr="Иии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5718175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Шшшшшш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32288"/>
            <a:ext cx="5616575" cy="25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Иии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5718175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варежка-левая-ввер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836613"/>
            <a:ext cx="1700212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варежка-правая-ввер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65175"/>
            <a:ext cx="1800225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варежка-правая-ввер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229225"/>
            <a:ext cx="1800225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варежка-правая-ввер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84763"/>
            <a:ext cx="180022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варежка-правая-ввер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92150"/>
            <a:ext cx="1800225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варежка-левая-ввер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157788"/>
            <a:ext cx="1700212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варежка-левая-ввер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00212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варежка-левая-ввер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1700213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9900"/>
                </a:solidFill>
              </a:rPr>
              <a:t>О каких сочетаниях мы сегодня говорили?</a:t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dirty="0" smtClean="0">
                <a:solidFill>
                  <a:srgbClr val="009900"/>
                </a:solidFill>
              </a:rPr>
              <a:t>Как правильно писать их в словах?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8858312" cy="325279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Жи</a:t>
            </a:r>
            <a:r>
              <a:rPr lang="ru-RU" dirty="0" smtClean="0">
                <a:solidFill>
                  <a:srgbClr val="FF0000"/>
                </a:solidFill>
              </a:rPr>
              <a:t>-ши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пиши только с буквой 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ropis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ropisi" pitchFamily="2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ropis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ropisi" pitchFamily="2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85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Поток</vt:lpstr>
      <vt:lpstr>Оформление по умолчанию</vt:lpstr>
      <vt:lpstr>Пастель</vt:lpstr>
      <vt:lpstr>2_Поток</vt:lpstr>
      <vt:lpstr>1_Оформление по умолчанию</vt:lpstr>
      <vt:lpstr>2_Оформление по умолчанию</vt:lpstr>
      <vt:lpstr>2_Пастель</vt:lpstr>
      <vt:lpstr>Точечный рисунок</vt:lpstr>
      <vt:lpstr>Сочетания  жи - ши</vt:lpstr>
      <vt:lpstr>Минутка чистописания</vt:lpstr>
      <vt:lpstr>Презентация PowerPoint</vt:lpstr>
      <vt:lpstr>Презентация PowerPoint</vt:lpstr>
      <vt:lpstr>Презентация PowerPoint</vt:lpstr>
      <vt:lpstr>Составьте слова</vt:lpstr>
      <vt:lpstr>Презентация PowerPoint</vt:lpstr>
      <vt:lpstr>Презентация PowerPoint</vt:lpstr>
      <vt:lpstr>О каких сочетаниях мы сегодня говорили? Как правильно писать их в словах?</vt:lpstr>
      <vt:lpstr>Подведение итогов.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Сочетания  жи - ши</dc:title>
  <dc:creator>ДНС</dc:creator>
  <cp:lastModifiedBy>User</cp:lastModifiedBy>
  <cp:revision>36</cp:revision>
  <dcterms:created xsi:type="dcterms:W3CDTF">2011-04-10T08:15:37Z</dcterms:created>
  <dcterms:modified xsi:type="dcterms:W3CDTF">2015-01-28T16:05:05Z</dcterms:modified>
</cp:coreProperties>
</file>