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000109"/>
            <a:ext cx="7143800" cy="53553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Русский язык</a:t>
            </a:r>
          </a:p>
          <a:p>
            <a:pPr algn="ctr"/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4 класс</a:t>
            </a:r>
          </a:p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43416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-21263"/>
            <a:ext cx="4714908" cy="688121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500562" y="-24"/>
            <a:ext cx="4786346" cy="678658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Я тетрадь свою</a:t>
            </a:r>
            <a:r>
              <a:rPr kumimoji="0" lang="ru-RU" sz="3100" b="1" i="1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открою, </a:t>
            </a:r>
            <a:b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И наклонно положу,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Я друзья от вас не скрою, </a:t>
            </a:r>
            <a:b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Ручку правильно держу,</a:t>
            </a: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Сяду прямо, не согнусь, за работу я возьмусь</a:t>
            </a:r>
            <a:r>
              <a:rPr kumimoji="0" lang="ru-RU" sz="31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.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/>
            </a:r>
            <a:b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</a:br>
            <a:endParaRPr kumimoji="0" lang="ru-RU" sz="3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127125"/>
          </a:xfrm>
        </p:spPr>
        <p:txBody>
          <a:bodyPr lIns="0" tIns="0" rIns="0" bIns="0">
            <a:normAutofit fontScale="90000"/>
          </a:bodyPr>
          <a:lstStyle/>
          <a:p>
            <a:pPr algn="ctr"/>
            <a:r>
              <a:rPr lang="ru-RU" u="sng" dirty="0" smtClean="0"/>
              <a:t>Выполнить задание и </a:t>
            </a:r>
            <a:br>
              <a:rPr lang="ru-RU" u="sng" dirty="0" smtClean="0"/>
            </a:br>
            <a:r>
              <a:rPr lang="ru-RU" u="sng" dirty="0" smtClean="0"/>
              <a:t>найти буквы</a:t>
            </a:r>
            <a:endParaRPr lang="ru-RU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31432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мать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молот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сестра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щенята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дочь</a:t>
            </a:r>
          </a:p>
          <a:p>
            <a:r>
              <a:rPr lang="ru-RU" sz="5400" b="1" dirty="0" smtClean="0">
                <a:solidFill>
                  <a:schemeClr val="accent3">
                    <a:lumMod val="25000"/>
                  </a:schemeClr>
                </a:solidFill>
              </a:rPr>
              <a:t>жена</a:t>
            </a:r>
            <a:endParaRPr lang="ru-RU" sz="5400" b="1" dirty="0">
              <a:solidFill>
                <a:schemeClr val="accent3">
                  <a:lumMod val="25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214414" y="2428868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214414" y="5643578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4071942"/>
            <a:ext cx="500066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357290" y="485776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43372" y="1643050"/>
            <a:ext cx="5000628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000" b="1" u="sng" dirty="0" smtClean="0">
                <a:solidFill>
                  <a:srgbClr val="000099"/>
                </a:solidFill>
              </a:rPr>
              <a:t>Условия для поиска букв: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выделить слова, содержащие мягкие согласные звуки;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среди них найти трехсложное слово;</a:t>
            </a:r>
          </a:p>
          <a:p>
            <a:pPr>
              <a:buFontTx/>
              <a:buChar char="-"/>
            </a:pPr>
            <a:r>
              <a:rPr lang="ru-RU" sz="3000" b="1" dirty="0" smtClean="0">
                <a:solidFill>
                  <a:srgbClr val="000099"/>
                </a:solidFill>
              </a:rPr>
              <a:t> из него выписать буквы, обозначающие мягкие согласные звуки</a:t>
            </a:r>
            <a:endParaRPr lang="ru-RU" sz="3000" b="1" dirty="0">
              <a:solidFill>
                <a:srgbClr val="00009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1934" y="5786454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</a:rPr>
              <a:t>Буквы </a:t>
            </a:r>
            <a:r>
              <a:rPr lang="ru-RU" sz="4800" b="1" dirty="0" smtClean="0">
                <a:solidFill>
                  <a:srgbClr val="C00000"/>
                </a:solidFill>
              </a:rPr>
              <a:t>Н</a:t>
            </a:r>
            <a:r>
              <a:rPr lang="ru-RU" sz="4800" b="1" dirty="0" smtClean="0">
                <a:solidFill>
                  <a:srgbClr val="000099"/>
                </a:solidFill>
              </a:rPr>
              <a:t>, </a:t>
            </a:r>
            <a:r>
              <a:rPr lang="ru-RU" sz="4800" b="1" dirty="0" smtClean="0">
                <a:solidFill>
                  <a:srgbClr val="C00000"/>
                </a:solidFill>
              </a:rPr>
              <a:t>Щ</a:t>
            </a:r>
            <a:r>
              <a:rPr lang="ru-RU" sz="4800" b="1" dirty="0" smtClean="0">
                <a:solidFill>
                  <a:srgbClr val="000099"/>
                </a:solidFill>
              </a:rPr>
              <a:t>.</a:t>
            </a:r>
            <a:endParaRPr lang="ru-RU" sz="4800" b="1" dirty="0">
              <a:solidFill>
                <a:srgbClr val="00009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2714620"/>
            <a:ext cx="5500726" cy="14157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b="1" dirty="0" smtClean="0">
                <a:solidFill>
                  <a:srgbClr val="000099"/>
                </a:solidFill>
              </a:rPr>
              <a:t>Продолжить ряд:</a:t>
            </a:r>
          </a:p>
          <a:p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  </a:t>
            </a:r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  НЩ  </a:t>
            </a:r>
            <a:r>
              <a:rPr lang="ru-RU" sz="4800" b="1" dirty="0" err="1" smtClean="0">
                <a:solidFill>
                  <a:srgbClr val="C00000"/>
                </a:solidFill>
              </a:rPr>
              <a:t>нщ</a:t>
            </a:r>
            <a:r>
              <a:rPr lang="ru-RU" sz="4800" b="1" dirty="0" smtClean="0">
                <a:solidFill>
                  <a:srgbClr val="C00000"/>
                </a:solidFill>
              </a:rPr>
              <a:t>…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82088" y="4168991"/>
            <a:ext cx="269174" cy="688769"/>
          </a:xfrm>
          <a:custGeom>
            <a:avLst/>
            <a:gdLst>
              <a:gd name="connsiteX0" fmla="*/ 269174 w 269174"/>
              <a:gd name="connsiteY0" fmla="*/ 0 h 688769"/>
              <a:gd name="connsiteX1" fmla="*/ 79169 w 269174"/>
              <a:gd name="connsiteY1" fmla="*/ 59377 h 688769"/>
              <a:gd name="connsiteX2" fmla="*/ 19793 w 269174"/>
              <a:gd name="connsiteY2" fmla="*/ 154379 h 688769"/>
              <a:gd name="connsiteX3" fmla="*/ 7917 w 269174"/>
              <a:gd name="connsiteY3" fmla="*/ 415637 h 688769"/>
              <a:gd name="connsiteX4" fmla="*/ 67294 w 269174"/>
              <a:gd name="connsiteY4" fmla="*/ 581891 h 688769"/>
              <a:gd name="connsiteX5" fmla="*/ 233548 w 269174"/>
              <a:gd name="connsiteY5" fmla="*/ 688769 h 688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9174" h="688769">
                <a:moveTo>
                  <a:pt x="269174" y="0"/>
                </a:moveTo>
                <a:cubicBezTo>
                  <a:pt x="194953" y="16823"/>
                  <a:pt x="120732" y="33647"/>
                  <a:pt x="79169" y="59377"/>
                </a:cubicBezTo>
                <a:cubicBezTo>
                  <a:pt x="37606" y="85107"/>
                  <a:pt x="31668" y="95002"/>
                  <a:pt x="19793" y="154379"/>
                </a:cubicBezTo>
                <a:cubicBezTo>
                  <a:pt x="7918" y="213756"/>
                  <a:pt x="0" y="344385"/>
                  <a:pt x="7917" y="415637"/>
                </a:cubicBezTo>
                <a:cubicBezTo>
                  <a:pt x="15834" y="486889"/>
                  <a:pt x="29689" y="536369"/>
                  <a:pt x="67294" y="581891"/>
                </a:cubicBezTo>
                <a:cubicBezTo>
                  <a:pt x="104899" y="627413"/>
                  <a:pt x="169223" y="658091"/>
                  <a:pt x="233548" y="688769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403761" y="4857760"/>
            <a:ext cx="2453727" cy="71438"/>
          </a:xfrm>
          <a:custGeom>
            <a:avLst/>
            <a:gdLst>
              <a:gd name="connsiteX0" fmla="*/ 0 w 3212275"/>
              <a:gd name="connsiteY0" fmla="*/ 35626 h 95003"/>
              <a:gd name="connsiteX1" fmla="*/ 225631 w 3212275"/>
              <a:gd name="connsiteY1" fmla="*/ 83127 h 95003"/>
              <a:gd name="connsiteX2" fmla="*/ 688769 w 3212275"/>
              <a:gd name="connsiteY2" fmla="*/ 95003 h 95003"/>
              <a:gd name="connsiteX3" fmla="*/ 1698171 w 3212275"/>
              <a:gd name="connsiteY3" fmla="*/ 95003 h 95003"/>
              <a:gd name="connsiteX4" fmla="*/ 2398816 w 3212275"/>
              <a:gd name="connsiteY4" fmla="*/ 59377 h 95003"/>
              <a:gd name="connsiteX5" fmla="*/ 3087584 w 3212275"/>
              <a:gd name="connsiteY5" fmla="*/ 23751 h 95003"/>
              <a:gd name="connsiteX6" fmla="*/ 3146961 w 3212275"/>
              <a:gd name="connsiteY6" fmla="*/ 0 h 9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12275" h="95003">
                <a:moveTo>
                  <a:pt x="0" y="35626"/>
                </a:moveTo>
                <a:cubicBezTo>
                  <a:pt x="55418" y="54428"/>
                  <a:pt x="110836" y="73231"/>
                  <a:pt x="225631" y="83127"/>
                </a:cubicBezTo>
                <a:cubicBezTo>
                  <a:pt x="340426" y="93023"/>
                  <a:pt x="688769" y="95003"/>
                  <a:pt x="688769" y="95003"/>
                </a:cubicBezTo>
                <a:lnTo>
                  <a:pt x="1698171" y="95003"/>
                </a:lnTo>
                <a:cubicBezTo>
                  <a:pt x="1983179" y="89065"/>
                  <a:pt x="2398816" y="59377"/>
                  <a:pt x="2398816" y="59377"/>
                </a:cubicBezTo>
                <a:lnTo>
                  <a:pt x="3087584" y="23751"/>
                </a:lnTo>
                <a:cubicBezTo>
                  <a:pt x="3212275" y="13855"/>
                  <a:pt x="3179618" y="6927"/>
                  <a:pt x="3146961" y="0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857488" y="4214818"/>
            <a:ext cx="214314" cy="642190"/>
          </a:xfrm>
          <a:custGeom>
            <a:avLst/>
            <a:gdLst>
              <a:gd name="connsiteX0" fmla="*/ 0 w 217714"/>
              <a:gd name="connsiteY0" fmla="*/ 763980 h 763980"/>
              <a:gd name="connsiteX1" fmla="*/ 154379 w 217714"/>
              <a:gd name="connsiteY1" fmla="*/ 645227 h 763980"/>
              <a:gd name="connsiteX2" fmla="*/ 213756 w 217714"/>
              <a:gd name="connsiteY2" fmla="*/ 312717 h 763980"/>
              <a:gd name="connsiteX3" fmla="*/ 130628 w 217714"/>
              <a:gd name="connsiteY3" fmla="*/ 51460 h 763980"/>
              <a:gd name="connsiteX4" fmla="*/ 106878 w 217714"/>
              <a:gd name="connsiteY4" fmla="*/ 3959 h 763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714" h="763980">
                <a:moveTo>
                  <a:pt x="0" y="763980"/>
                </a:moveTo>
                <a:cubicBezTo>
                  <a:pt x="59376" y="742208"/>
                  <a:pt x="118753" y="720437"/>
                  <a:pt x="154379" y="645227"/>
                </a:cubicBezTo>
                <a:cubicBezTo>
                  <a:pt x="190005" y="570017"/>
                  <a:pt x="217714" y="411678"/>
                  <a:pt x="213756" y="312717"/>
                </a:cubicBezTo>
                <a:cubicBezTo>
                  <a:pt x="209798" y="213756"/>
                  <a:pt x="148441" y="102920"/>
                  <a:pt x="130628" y="51460"/>
                </a:cubicBezTo>
                <a:cubicBezTo>
                  <a:pt x="112815" y="0"/>
                  <a:pt x="109846" y="1979"/>
                  <a:pt x="106878" y="3959"/>
                </a:cubicBez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70528" y="4143380"/>
            <a:ext cx="2729836" cy="142876"/>
          </a:xfrm>
          <a:custGeom>
            <a:avLst/>
            <a:gdLst>
              <a:gd name="connsiteX0" fmla="*/ 3301340 w 3301340"/>
              <a:gd name="connsiteY0" fmla="*/ 180109 h 203860"/>
              <a:gd name="connsiteX1" fmla="*/ 3170712 w 3301340"/>
              <a:gd name="connsiteY1" fmla="*/ 73231 h 203860"/>
              <a:gd name="connsiteX2" fmla="*/ 2731325 w 3301340"/>
              <a:gd name="connsiteY2" fmla="*/ 1979 h 203860"/>
              <a:gd name="connsiteX3" fmla="*/ 1828800 w 3301340"/>
              <a:gd name="connsiteY3" fmla="*/ 61356 h 203860"/>
              <a:gd name="connsiteX4" fmla="*/ 902525 w 3301340"/>
              <a:gd name="connsiteY4" fmla="*/ 85106 h 203860"/>
              <a:gd name="connsiteX5" fmla="*/ 403761 w 3301340"/>
              <a:gd name="connsiteY5" fmla="*/ 132608 h 203860"/>
              <a:gd name="connsiteX6" fmla="*/ 0 w 3301340"/>
              <a:gd name="connsiteY6" fmla="*/ 203860 h 203860"/>
              <a:gd name="connsiteX7" fmla="*/ 0 w 3301340"/>
              <a:gd name="connsiteY7" fmla="*/ 203860 h 203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01340" h="203860">
                <a:moveTo>
                  <a:pt x="3301340" y="180109"/>
                </a:moveTo>
                <a:cubicBezTo>
                  <a:pt x="3283527" y="141514"/>
                  <a:pt x="3265714" y="102919"/>
                  <a:pt x="3170712" y="73231"/>
                </a:cubicBezTo>
                <a:cubicBezTo>
                  <a:pt x="3075710" y="43543"/>
                  <a:pt x="2954977" y="3958"/>
                  <a:pt x="2731325" y="1979"/>
                </a:cubicBezTo>
                <a:cubicBezTo>
                  <a:pt x="2507673" y="0"/>
                  <a:pt x="2133600" y="47502"/>
                  <a:pt x="1828800" y="61356"/>
                </a:cubicBezTo>
                <a:cubicBezTo>
                  <a:pt x="1524000" y="75210"/>
                  <a:pt x="1140031" y="73231"/>
                  <a:pt x="902525" y="85106"/>
                </a:cubicBezTo>
                <a:cubicBezTo>
                  <a:pt x="665019" y="96981"/>
                  <a:pt x="554182" y="112816"/>
                  <a:pt x="403761" y="132608"/>
                </a:cubicBezTo>
                <a:cubicBezTo>
                  <a:pt x="253340" y="152400"/>
                  <a:pt x="0" y="203860"/>
                  <a:pt x="0" y="203860"/>
                </a:cubicBezTo>
                <a:lnTo>
                  <a:pt x="0" y="203860"/>
                </a:lnTo>
              </a:path>
            </a:pathLst>
          </a:cu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28596" y="4857760"/>
            <a:ext cx="428628" cy="158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Documents and Settings\Игорь\Мои документы\Картинки\Прозрачные\Прозрачный фон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3" grpId="1" build="allAtOnce"/>
      <p:bldP spid="10" grpId="0" build="allAtOnce"/>
      <p:bldP spid="14" grpId="0"/>
      <p:bldP spid="14" grpId="1"/>
      <p:bldP spid="15" grpId="0" build="allAtOnce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485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Фотодиктант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1376225932_vitq-uht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85860"/>
            <a:ext cx="3128413" cy="2428892"/>
          </a:xfrm>
          <a:prstGeom prst="rect">
            <a:avLst/>
          </a:prstGeom>
        </p:spPr>
      </p:pic>
      <p:pic>
        <p:nvPicPr>
          <p:cNvPr id="4" name="Рисунок 3" descr="882df4b8cf1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214422"/>
            <a:ext cx="3357586" cy="2518190"/>
          </a:xfrm>
          <a:prstGeom prst="rect">
            <a:avLst/>
          </a:prstGeom>
        </p:spPr>
      </p:pic>
      <p:pic>
        <p:nvPicPr>
          <p:cNvPr id="5" name="Рисунок 4" descr="znali-sporim-eto-interesno-poznavatelno-kartinki_69936113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4000504"/>
            <a:ext cx="3251200" cy="2438400"/>
          </a:xfrm>
          <a:prstGeom prst="rect">
            <a:avLst/>
          </a:prstGeom>
        </p:spPr>
      </p:pic>
      <p:pic>
        <p:nvPicPr>
          <p:cNvPr id="6" name="Рисунок 5" descr="f_148713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4000504"/>
            <a:ext cx="3251200" cy="2438400"/>
          </a:xfrm>
          <a:prstGeom prst="rect">
            <a:avLst/>
          </a:prstGeom>
        </p:spPr>
      </p:pic>
      <p:pic>
        <p:nvPicPr>
          <p:cNvPr id="7" name="Рисунок 6" descr="73612290_dsc_577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00364" y="2643182"/>
            <a:ext cx="3128978" cy="2346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59444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50027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7757" y="71414"/>
            <a:ext cx="3212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ПРОВЕРЬ!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0166" y="928670"/>
            <a:ext cx="1785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ЗАЯЦ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Диагональная полоса 6"/>
          <p:cNvSpPr/>
          <p:nvPr/>
        </p:nvSpPr>
        <p:spPr>
          <a:xfrm>
            <a:off x="2143108" y="928670"/>
            <a:ext cx="142876" cy="214314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57422" y="1714488"/>
            <a:ext cx="35719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472" y="1785926"/>
            <a:ext cx="39950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ЗЕМЛЯНИКА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Диагональная полоса 10"/>
          <p:cNvSpPr/>
          <p:nvPr/>
        </p:nvSpPr>
        <p:spPr>
          <a:xfrm>
            <a:off x="3428992" y="1714488"/>
            <a:ext cx="142876" cy="214314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00100" y="2571744"/>
            <a:ext cx="35719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294753" y="2571744"/>
            <a:ext cx="2134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ГОРОХ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Диагональная полоса 14"/>
          <p:cNvSpPr/>
          <p:nvPr/>
        </p:nvSpPr>
        <p:spPr>
          <a:xfrm>
            <a:off x="2786050" y="2571744"/>
            <a:ext cx="142876" cy="214314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714480" y="3357562"/>
            <a:ext cx="35719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285852" y="3434364"/>
            <a:ext cx="2217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Диагональная полоса 17"/>
          <p:cNvSpPr/>
          <p:nvPr/>
        </p:nvSpPr>
        <p:spPr>
          <a:xfrm>
            <a:off x="1928794" y="3429000"/>
            <a:ext cx="142876" cy="214314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571736" y="4214818"/>
            <a:ext cx="35719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270772" y="4291620"/>
            <a:ext cx="2158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ДЯТЕЛ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" name="Диагональная полоса 20"/>
          <p:cNvSpPr/>
          <p:nvPr/>
        </p:nvSpPr>
        <p:spPr>
          <a:xfrm>
            <a:off x="2071670" y="4214818"/>
            <a:ext cx="142876" cy="214314"/>
          </a:xfrm>
          <a:prstGeom prst="diagStrip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71736" y="5072074"/>
            <a:ext cx="357190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4872638" y="0"/>
            <a:ext cx="4271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ОЦЕНИ СЕБЯ!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2399" y="1746958"/>
            <a:ext cx="43616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«5» – НЕТ ОШИБОК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«4» – ОДНА ОШИБКА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«3» – ДВЕ ОШИБКИ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«2» – ТРИ И БОЛЕЕ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ОШИБОК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8427338_shko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142984"/>
            <a:ext cx="3238501" cy="2395542"/>
          </a:xfrm>
          <a:prstGeom prst="rect">
            <a:avLst/>
          </a:prstGeom>
        </p:spPr>
      </p:pic>
      <p:pic>
        <p:nvPicPr>
          <p:cNvPr id="5" name="Рисунок 4" descr="Flag_of_Estoni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357298"/>
            <a:ext cx="1112793" cy="708222"/>
          </a:xfrm>
          <a:prstGeom prst="rect">
            <a:avLst/>
          </a:prstGeom>
        </p:spPr>
      </p:pic>
      <p:pic>
        <p:nvPicPr>
          <p:cNvPr id="6" name="Рисунок 5" descr="1375354426_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4876" y="928670"/>
            <a:ext cx="3698007" cy="2467178"/>
          </a:xfrm>
          <a:prstGeom prst="rect">
            <a:avLst/>
          </a:prstGeom>
        </p:spPr>
      </p:pic>
      <p:pic>
        <p:nvPicPr>
          <p:cNvPr id="7" name="Рисунок 6" descr="Suomi-Finland-25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571480"/>
            <a:ext cx="1625397" cy="1625397"/>
          </a:xfrm>
          <a:prstGeom prst="rect">
            <a:avLst/>
          </a:prstGeom>
        </p:spPr>
      </p:pic>
      <p:pic>
        <p:nvPicPr>
          <p:cNvPr id="8" name="Рисунок 7" descr="02.01.2014_Hungary_Schools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3786190"/>
            <a:ext cx="3571900" cy="2678925"/>
          </a:xfrm>
          <a:prstGeom prst="rect">
            <a:avLst/>
          </a:prstGeom>
        </p:spPr>
      </p:pic>
      <p:pic>
        <p:nvPicPr>
          <p:cNvPr id="9" name="Рисунок 8" descr="hungary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4282" y="3714752"/>
            <a:ext cx="1428728" cy="1428728"/>
          </a:xfrm>
          <a:prstGeom prst="rect">
            <a:avLst/>
          </a:prstGeom>
        </p:spPr>
      </p:pic>
      <p:pic>
        <p:nvPicPr>
          <p:cNvPr id="10" name="Рисунок 9" descr="1361430917_fakty-ob-azii-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3714752"/>
            <a:ext cx="3714776" cy="2786082"/>
          </a:xfrm>
          <a:prstGeom prst="rect">
            <a:avLst/>
          </a:prstGeom>
        </p:spPr>
      </p:pic>
      <p:pic>
        <p:nvPicPr>
          <p:cNvPr id="11" name="Рисунок 10" descr="4d106cbcb74c4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3438" y="3714752"/>
            <a:ext cx="1285864" cy="85724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714348" y="0"/>
            <a:ext cx="781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Историческая справка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857364"/>
            <a:ext cx="883389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Старая женщина беспокоится</a:t>
            </a:r>
            <a:endParaRPr lang="en-US" sz="4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8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 сестре и дочери.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3071810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ж. р.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0430" y="3143248"/>
            <a:ext cx="11160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ж. р.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3571876"/>
            <a:ext cx="357190" cy="50006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3571876"/>
            <a:ext cx="357190" cy="4905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8794" y="3171766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 Пр. п.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3214686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Пр. п.</a:t>
            </a:r>
            <a:endParaRPr lang="ru-RU" sz="20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1" animBg="1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130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Выполнить задание и  найти буквы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2015-01-28T10:02:22Z</dcterms:modified>
</cp:coreProperties>
</file>