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activeX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sldIdLst>
    <p:sldId id="308" r:id="rId2"/>
    <p:sldId id="270" r:id="rId3"/>
    <p:sldId id="323" r:id="rId4"/>
    <p:sldId id="292" r:id="rId5"/>
    <p:sldId id="274" r:id="rId6"/>
    <p:sldId id="304" r:id="rId7"/>
    <p:sldId id="309" r:id="rId8"/>
    <p:sldId id="327" r:id="rId9"/>
    <p:sldId id="317" r:id="rId10"/>
    <p:sldId id="334" r:id="rId11"/>
    <p:sldId id="331" r:id="rId12"/>
    <p:sldId id="326" r:id="rId13"/>
    <p:sldId id="306" r:id="rId14"/>
    <p:sldId id="295" r:id="rId15"/>
    <p:sldId id="307" r:id="rId16"/>
    <p:sldId id="316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66"/>
    <a:srgbClr val="FF6600"/>
    <a:srgbClr val="FF9933"/>
    <a:srgbClr val="990000"/>
    <a:srgbClr val="FFCCCC"/>
    <a:srgbClr val="009999"/>
    <a:srgbClr val="FF9966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89" autoAdjust="0"/>
  </p:normalViewPr>
  <p:slideViewPr>
    <p:cSldViewPr>
      <p:cViewPr varScale="1">
        <p:scale>
          <a:sx n="83" d="100"/>
          <a:sy n="83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426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B7913E-1A5A-4EAC-836E-A623810617B1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66BA10B-0B04-42E0-8A5D-9F6169B7D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47396773-9479-46de-a2a2-5fc541f11c2d/%5bNS-RUS_1-04%5d_%5bID_022%5d.sw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Автор</a:t>
            </a:r>
            <a:r>
              <a:rPr lang="ru-RU" baseline="0" dirty="0" smtClean="0"/>
              <a:t> презентации: Ушакова Надежда Васильевна</a:t>
            </a:r>
          </a:p>
          <a:p>
            <a:pPr algn="ctr"/>
            <a:r>
              <a:rPr lang="ru-RU" dirty="0" smtClean="0"/>
              <a:t>учитель начальных классов</a:t>
            </a:r>
          </a:p>
          <a:p>
            <a:pPr algn="ctr"/>
            <a:r>
              <a:rPr lang="ru-RU" dirty="0" smtClean="0"/>
              <a:t>МАОУ</a:t>
            </a:r>
            <a:r>
              <a:rPr lang="ru-RU" baseline="0" dirty="0" smtClean="0"/>
              <a:t> «СОШ №7»</a:t>
            </a:r>
          </a:p>
          <a:p>
            <a:pPr algn="ctr"/>
            <a:r>
              <a:rPr lang="ru-RU" baseline="0" dirty="0" smtClean="0"/>
              <a:t>Г.Курган</a:t>
            </a:r>
          </a:p>
          <a:p>
            <a:pPr algn="ctr"/>
            <a:r>
              <a:rPr lang="ru-RU" baseline="0" smtClean="0"/>
              <a:t>2012г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BA10B-0B04-42E0-8A5D-9F6169B7D34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4CFC54-0A75-40C8-B2CF-28F71059CEF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30B9CA-9699-4EA7-9302-37B167F45394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ЦОР «Подпиши предметы» (N 193724) Интерактивное задание</a:t>
            </a:r>
          </a:p>
          <a:p>
            <a:r>
              <a:rPr lang="ru-RU" u="sng" smtClean="0">
                <a:hlinkClick r:id="rId3"/>
              </a:rPr>
              <a:t>http://files.school-collection.edu.ru/dlrstore/47396773-9479-46de-a2a2-5fc541f11c2d/%5BNS-RUS_1-04%5D_%5BID_022%5D.swf</a:t>
            </a: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FBEF90-8E69-4AF5-AB57-EC00DDEB2C9B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1A06E-1BD5-4D33-8B9F-78D4259A0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9C47-A1AC-40B1-9242-D2D7DBC7D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4313"/>
            <a:ext cx="2057400" cy="5911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4313"/>
            <a:ext cx="6019800" cy="5911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E6C4-164E-4AFB-B89D-6E9C0CDC5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91BA-182D-4498-97B7-911F905E4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D18D-2989-40DC-9D24-4810260A9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71FE0-7782-4DEE-AA9B-E6F87C079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CE2E-B609-4BF6-A3E5-BD8359341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DCD9-E6FE-4FCA-9E6D-5C7151791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6AE41-57F3-4218-9356-472EA91F1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0B1B-9D15-4C95-B5AE-3009DC183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57DD-BCC3-4A03-B05C-41B2A7A78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Прямоугольник 6"/>
          <p:cNvGrpSpPr>
            <a:grpSpLocks/>
          </p:cNvGrpSpPr>
          <p:nvPr/>
        </p:nvGrpSpPr>
        <p:grpSpPr bwMode="auto">
          <a:xfrm>
            <a:off x="-6350" y="-6350"/>
            <a:ext cx="9156700" cy="1511300"/>
            <a:chOff x="-4" y="-4"/>
            <a:chExt cx="5768" cy="952"/>
          </a:xfrm>
        </p:grpSpPr>
        <p:pic>
          <p:nvPicPr>
            <p:cNvPr id="6154" name="Прямоугольник 6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4" y="-4"/>
              <a:ext cx="5768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Овал 8"/>
          <p:cNvSpPr/>
          <p:nvPr/>
        </p:nvSpPr>
        <p:spPr>
          <a:xfrm>
            <a:off x="106363" y="285750"/>
            <a:ext cx="1536700" cy="1023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isometricOffAxis1Top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14313"/>
            <a:ext cx="69723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4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57D51C-8183-4644-B727-8E63E67DE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153" name="Picture 2" descr="C:\Users\juliaar\AppData\Local\Microsoft\Windows\Temporary Internet Files\Content.IE5\ZJX436N3\MCj02382670000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50" y="428625"/>
            <a:ext cx="1209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2159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31859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4BACC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BACC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fantasyflash.ru/grafic/dolls/image/dolls62.gif" TargetMode="External"/><Relationship Id="rId13" Type="http://schemas.openxmlformats.org/officeDocument/2006/relationships/hyperlink" Target="http://luchiki.ucoz.ru/load/ehlektronnye_fizminutki_dlja_glaz/15-1-0-75" TargetMode="External"/><Relationship Id="rId3" Type="http://schemas.openxmlformats.org/officeDocument/2006/relationships/hyperlink" Target="http://www.cosmoworld.ru/spaceencyclopedia/gagarin/gagarin100.jpg" TargetMode="External"/><Relationship Id="rId7" Type="http://schemas.openxmlformats.org/officeDocument/2006/relationships/hyperlink" Target="http://img.sunhome.ru/UsersGallery/Cards/83/16232704.jpg" TargetMode="External"/><Relationship Id="rId12" Type="http://schemas.openxmlformats.org/officeDocument/2006/relationships/hyperlink" Target="http://files.school-collection.edu.ru/dlrstore/6979e3af-097b-445c-92b4-a1ca1a73d81d/ResFile.SWF" TargetMode="External"/><Relationship Id="rId2" Type="http://schemas.openxmlformats.org/officeDocument/2006/relationships/hyperlink" Target="http://s48.radikal.ru/i120/0905/4f/4315089b0d37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levleschenkoclub.narod.ru/f_11.JPG" TargetMode="External"/><Relationship Id="rId11" Type="http://schemas.openxmlformats.org/officeDocument/2006/relationships/hyperlink" Target="http://www.26311-c111os.edusite.ru/images/p16_ris11.jpg" TargetMode="External"/><Relationship Id="rId5" Type="http://schemas.openxmlformats.org/officeDocument/2006/relationships/hyperlink" Target="http://www.richcollection.ru/uploads/catalog/img_others/img_others46016f60a7158.jpg" TargetMode="External"/><Relationship Id="rId15" Type="http://schemas.openxmlformats.org/officeDocument/2006/relationships/image" Target="../media/image57.png"/><Relationship Id="rId10" Type="http://schemas.openxmlformats.org/officeDocument/2006/relationships/hyperlink" Target="http://wwf.usue.ru/pic/earth.gif" TargetMode="External"/><Relationship Id="rId4" Type="http://schemas.openxmlformats.org/officeDocument/2006/relationships/hyperlink" Target="http://www.rusarchives.ru/pik/events/gagarin/buklet/photo/gagarin.jpg" TargetMode="External"/><Relationship Id="rId9" Type="http://schemas.openxmlformats.org/officeDocument/2006/relationships/hyperlink" Target="http://dic.academic.ru/pictures/bse/jpg/0299652287.jpg" TargetMode="External"/><Relationship Id="rId14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png"/><Relationship Id="rId1" Type="http://schemas.openxmlformats.org/officeDocument/2006/relationships/audio" Target="../media/audio1.wav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jpeg"/><Relationship Id="rId15" Type="http://schemas.openxmlformats.org/officeDocument/2006/relationships/slide" Target="slide14.xml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s48.radikal.ru/i120/0905/4f/4315089b0d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500438"/>
            <a:ext cx="3643312" cy="2257425"/>
          </a:xfrm>
          <a:prstGeom prst="rect">
            <a:avLst/>
          </a:prstGeom>
          <a:ln w="28575">
            <a:solidFill>
              <a:srgbClr val="FF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1428736"/>
            <a:ext cx="76438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Урок русского языка </a:t>
            </a:r>
          </a:p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 1 классе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2050" name="ShockwaveFlash1" r:id="rId2" imgW="6697010" imgH="5661636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989138"/>
            <a:ext cx="4259262" cy="16430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</a:rPr>
              <a:t>кошка             </a:t>
            </a:r>
            <a:r>
              <a:rPr lang="ru-RU" b="1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ru-RU" b="1" smtClean="0">
                <a:solidFill>
                  <a:schemeClr val="tx1"/>
                </a:solidFill>
              </a:rPr>
              <a:t>Шарик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</a:rPr>
              <a:t>собака            </a:t>
            </a:r>
            <a:r>
              <a:rPr lang="ru-RU" b="1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ru-RU" b="1" smtClean="0">
                <a:solidFill>
                  <a:schemeClr val="tx1"/>
                </a:solidFill>
              </a:rPr>
              <a:t>Мурка</a:t>
            </a:r>
          </a:p>
        </p:txBody>
      </p:sp>
      <p:pic>
        <p:nvPicPr>
          <p:cNvPr id="24579" name="Picture 5" descr="D:\раб стол\Байлукова Н.А\Картинки\животные\собак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2357438"/>
            <a:ext cx="1476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D:\раб стол\Байлукова Н.А\Картинки\животные\кот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000250"/>
            <a:ext cx="1214438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D:\раб стол\Байлукова Н.А\Картинки\карт\лошадь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4143375"/>
            <a:ext cx="22256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29125"/>
            <a:ext cx="19748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4643438" y="4500563"/>
            <a:ext cx="45005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3200" b="1">
                <a:latin typeface="Calibri" pitchFamily="34" charset="0"/>
              </a:rPr>
              <a:t>корова               Сокол</a:t>
            </a:r>
          </a:p>
          <a:p>
            <a:pPr>
              <a:buFont typeface="Arial" charset="0"/>
              <a:buNone/>
            </a:pPr>
            <a:r>
              <a:rPr lang="ru-RU" sz="3200" b="1">
                <a:latin typeface="Calibri" pitchFamily="34" charset="0"/>
              </a:rPr>
              <a:t>конь                    Зорька</a:t>
            </a:r>
          </a:p>
          <a:p>
            <a:endParaRPr lang="ru-RU" sz="3200" b="1">
              <a:latin typeface="Calibri" pitchFamily="34" charset="0"/>
            </a:endParaRPr>
          </a:p>
        </p:txBody>
      </p:sp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 flipV="1">
            <a:off x="1714500" y="2214563"/>
            <a:ext cx="1143000" cy="714375"/>
          </a:xfrm>
          <a:prstGeom prst="straightConnector1">
            <a:avLst/>
          </a:prstGeom>
          <a:noFill/>
          <a:ln w="38100" algn="ctr">
            <a:solidFill>
              <a:srgbClr val="FF6600"/>
            </a:solidFill>
            <a:round/>
            <a:headEnd/>
            <a:tailEnd type="arrow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cxn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>
            <a:off x="1571625" y="2286000"/>
            <a:ext cx="1357313" cy="642938"/>
          </a:xfrm>
          <a:prstGeom prst="straightConnector1">
            <a:avLst/>
          </a:prstGeom>
          <a:noFill/>
          <a:ln w="38100" algn="ctr">
            <a:solidFill>
              <a:srgbClr val="FF6600"/>
            </a:solidFill>
            <a:round/>
            <a:headEnd/>
            <a:tailEnd type="arrow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cxn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>
            <a:off x="6084888" y="4868863"/>
            <a:ext cx="1201737" cy="488950"/>
          </a:xfrm>
          <a:prstGeom prst="straightConnector1">
            <a:avLst/>
          </a:prstGeom>
          <a:noFill/>
          <a:ln w="38100" algn="ctr">
            <a:solidFill>
              <a:srgbClr val="FF6600"/>
            </a:solidFill>
            <a:round/>
            <a:headEnd/>
            <a:tailEnd type="arrow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cxn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 flipV="1">
            <a:off x="5940425" y="4786313"/>
            <a:ext cx="1417638" cy="587375"/>
          </a:xfrm>
          <a:prstGeom prst="straightConnector1">
            <a:avLst/>
          </a:prstGeom>
          <a:noFill/>
          <a:ln w="38100" algn="ctr">
            <a:solidFill>
              <a:srgbClr val="FF6600"/>
            </a:solidFill>
            <a:round/>
            <a:headEnd/>
            <a:tailEnd type="arrow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cxnSp>
      <p:pic>
        <p:nvPicPr>
          <p:cNvPr id="24588" name="Rectangl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3838" y="188913"/>
            <a:ext cx="76501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8642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Мы живём на планете </a:t>
            </a:r>
            <a:r>
              <a:rPr lang="ru-RU" sz="3200" b="1" dirty="0">
                <a:solidFill>
                  <a:srgbClr val="FF0000"/>
                </a:solidFill>
              </a:rPr>
              <a:t>Земля</a:t>
            </a:r>
            <a:r>
              <a:rPr lang="ru-RU" sz="3200" dirty="0"/>
              <a:t>, в стране </a:t>
            </a:r>
            <a:r>
              <a:rPr lang="ru-RU" sz="3200" b="1" dirty="0">
                <a:solidFill>
                  <a:srgbClr val="FF0000"/>
                </a:solidFill>
              </a:rPr>
              <a:t>Россия</a:t>
            </a:r>
            <a:r>
              <a:rPr lang="ru-RU" sz="3200" dirty="0"/>
              <a:t> , в городе </a:t>
            </a:r>
            <a:r>
              <a:rPr lang="ru-RU" sz="3200" b="1" dirty="0" smtClean="0">
                <a:solidFill>
                  <a:srgbClr val="FF0000"/>
                </a:solidFill>
              </a:rPr>
              <a:t>Петухово</a:t>
            </a:r>
            <a:r>
              <a:rPr lang="ru-RU" sz="3200" dirty="0" smtClean="0"/>
              <a:t>. </a:t>
            </a:r>
            <a:r>
              <a:rPr lang="ru-RU" sz="3200" dirty="0"/>
              <a:t>Наша школа находится на улице </a:t>
            </a:r>
            <a:r>
              <a:rPr lang="ru-RU" sz="3200" b="1" dirty="0" smtClean="0">
                <a:solidFill>
                  <a:srgbClr val="FF0000"/>
                </a:solidFill>
              </a:rPr>
              <a:t>Кирова</a:t>
            </a:r>
            <a:r>
              <a:rPr lang="ru-RU" sz="3200" dirty="0"/>
              <a:t>.</a:t>
            </a:r>
          </a:p>
        </p:txBody>
      </p:sp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1785938" y="476250"/>
            <a:ext cx="7107237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572000" y="1700808"/>
            <a:ext cx="1295573" cy="490364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85750" y="2143125"/>
            <a:ext cx="1584325" cy="5048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857620" y="2214555"/>
            <a:ext cx="1928826" cy="42862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4143372" y="2714620"/>
            <a:ext cx="1571636" cy="42862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5616" name="Заголовок 1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63" y="139700"/>
            <a:ext cx="6986587" cy="1225550"/>
          </a:xfrm>
        </p:spPr>
      </p:pic>
      <p:pic>
        <p:nvPicPr>
          <p:cNvPr id="19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2988" y="5286375"/>
            <a:ext cx="3021012" cy="1571625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3" name="Picture 4" descr="img2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3259138"/>
            <a:ext cx="3000375" cy="1881187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5619" name="Picture 5" descr="rus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4114800"/>
            <a:ext cx="4251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13" descr="земл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13100"/>
            <a:ext cx="1890713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88" y="139700"/>
            <a:ext cx="6413500" cy="1225550"/>
          </a:xfrm>
        </p:spPr>
      </p:pic>
      <p:graphicFrame>
        <p:nvGraphicFramePr>
          <p:cNvPr id="49153" name="Group 1"/>
          <p:cNvGraphicFramePr>
            <a:graphicFrameLocks noGrp="1"/>
          </p:cNvGraphicFramePr>
          <p:nvPr/>
        </p:nvGraphicFramePr>
        <p:xfrm>
          <a:off x="1000125" y="2143125"/>
          <a:ext cx="2916237" cy="3929090"/>
        </p:xfrm>
        <a:graphic>
          <a:graphicData uri="http://schemas.openxmlformats.org/drawingml/2006/table">
            <a:tbl>
              <a:tblPr/>
              <a:tblGrid>
                <a:gridCol w="577850"/>
                <a:gridCol w="1565290"/>
                <a:gridCol w="773097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ирина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котёнок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воробей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россия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москва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страна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дядя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иванович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229" name="Group 77"/>
          <p:cNvGraphicFramePr>
            <a:graphicFrameLocks noGrp="1"/>
          </p:cNvGraphicFramePr>
          <p:nvPr/>
        </p:nvGraphicFramePr>
        <p:xfrm>
          <a:off x="5000625" y="2214563"/>
          <a:ext cx="2979738" cy="3857652"/>
        </p:xfrm>
        <a:graphic>
          <a:graphicData uri="http://schemas.openxmlformats.org/drawingml/2006/table">
            <a:tbl>
              <a:tblPr/>
              <a:tblGrid>
                <a:gridCol w="482600"/>
                <a:gridCol w="1874854"/>
                <a:gridCol w="622284"/>
              </a:tblGrid>
              <a:tr h="301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нина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река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жучка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мальчик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петрович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город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ставрополь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александр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03" name="Rectangle 115"/>
          <p:cNvSpPr>
            <a:spLocks noChangeArrowheads="1"/>
          </p:cNvSpPr>
          <p:nvPr/>
        </p:nvSpPr>
        <p:spPr bwMode="auto">
          <a:xfrm>
            <a:off x="1643063" y="1571625"/>
            <a:ext cx="178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Вариант </a:t>
            </a:r>
            <a:r>
              <a:rPr lang="en-GB" sz="2800"/>
              <a:t>I</a:t>
            </a:r>
            <a:endParaRPr lang="ru-RU" sz="2800"/>
          </a:p>
        </p:txBody>
      </p:sp>
      <p:sp>
        <p:nvSpPr>
          <p:cNvPr id="26704" name="Rectangle 115"/>
          <p:cNvSpPr>
            <a:spLocks noChangeArrowheads="1"/>
          </p:cNvSpPr>
          <p:nvPr/>
        </p:nvSpPr>
        <p:spPr bwMode="auto">
          <a:xfrm>
            <a:off x="5572125" y="1571625"/>
            <a:ext cx="1887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Вариант </a:t>
            </a:r>
            <a:r>
              <a:rPr lang="en-GB" sz="2800"/>
              <a:t>II</a:t>
            </a:r>
            <a:endParaRPr lang="ru-RU" sz="2800"/>
          </a:p>
        </p:txBody>
      </p:sp>
      <p:pic>
        <p:nvPicPr>
          <p:cNvPr id="49290" name="Group 138"/>
          <p:cNvPicPr>
            <a:picLocks noGrp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2073275"/>
            <a:ext cx="93345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Group 138"/>
          <p:cNvPicPr>
            <a:picLocks noGrp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5038" y="2139950"/>
            <a:ext cx="1004887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28875" y="1643063"/>
            <a:ext cx="4572000" cy="1071562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Заглавная буква в словах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5" y="3286125"/>
            <a:ext cx="2428875" cy="7858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/>
              <a:t>Именах 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4357688"/>
            <a:ext cx="2428875" cy="785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/>
              <a:t>Отчествах 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5500688"/>
            <a:ext cx="2428875" cy="785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/>
              <a:t>Фамилиях 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43313" y="4286250"/>
            <a:ext cx="2428875" cy="13573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FF"/>
                </a:solidFill>
              </a:rPr>
              <a:t>Кличках </a:t>
            </a:r>
            <a:r>
              <a:rPr lang="ru-RU" sz="2800" b="1" dirty="0">
                <a:solidFill>
                  <a:srgbClr val="FFFFFF"/>
                </a:solidFill>
              </a:rPr>
              <a:t>животных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5063" y="4286250"/>
            <a:ext cx="2714625" cy="13573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FF"/>
                </a:solidFill>
              </a:rPr>
              <a:t>Названиях городов</a:t>
            </a:r>
            <a:r>
              <a:rPr lang="ru-RU" sz="2800" b="1" dirty="0">
                <a:solidFill>
                  <a:srgbClr val="FFFFFF"/>
                </a:solidFill>
              </a:rPr>
              <a:t>, стран, улиц, рек</a:t>
            </a:r>
          </a:p>
        </p:txBody>
      </p:sp>
      <p:cxnSp>
        <p:nvCxnSpPr>
          <p:cNvPr id="11" name="Прямая со стрелкой 10"/>
          <p:cNvCxnSpPr>
            <a:endCxn id="0" idx="3"/>
          </p:cNvCxnSpPr>
          <p:nvPr/>
        </p:nvCxnSpPr>
        <p:spPr>
          <a:xfrm rot="10800000" flipV="1">
            <a:off x="2571750" y="2786063"/>
            <a:ext cx="1571625" cy="89376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571750" y="2786063"/>
            <a:ext cx="1785938" cy="1536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286000" y="3214688"/>
            <a:ext cx="2643187" cy="17859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108450" y="3535363"/>
            <a:ext cx="1500187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00688" y="2786063"/>
            <a:ext cx="1928812" cy="1428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9723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Итог урока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63" y="207963"/>
            <a:ext cx="6986587" cy="1157287"/>
          </a:xfrm>
        </p:spPr>
      </p:pic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0" y="2976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7671" name="Group 23"/>
          <p:cNvGraphicFramePr>
            <a:graphicFrameLocks noGrp="1"/>
          </p:cNvGraphicFramePr>
          <p:nvPr/>
        </p:nvGraphicFramePr>
        <p:xfrm>
          <a:off x="428625" y="1989138"/>
          <a:ext cx="8318500" cy="3598863"/>
        </p:xfrm>
        <a:graphic>
          <a:graphicData uri="http://schemas.openxmlformats.org/drawingml/2006/table">
            <a:tbl>
              <a:tblPr/>
              <a:tblGrid>
                <a:gridCol w="1982788"/>
                <a:gridCol w="1143000"/>
                <a:gridCol w="5192712"/>
              </a:tblGrid>
              <a:tr h="990600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Сегодня на уроке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узнал, открыл для себя…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научился, смог…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1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могу похвалить себя и своих одноклассников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за …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0" name="Line 60"/>
          <p:cNvSpPr>
            <a:spLocks noChangeShapeType="1"/>
          </p:cNvSpPr>
          <p:nvPr/>
        </p:nvSpPr>
        <p:spPr bwMode="auto">
          <a:xfrm flipV="1">
            <a:off x="2771775" y="2636838"/>
            <a:ext cx="720725" cy="936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91" name="Line 61"/>
          <p:cNvSpPr>
            <a:spLocks noChangeShapeType="1"/>
          </p:cNvSpPr>
          <p:nvPr/>
        </p:nvSpPr>
        <p:spPr bwMode="auto">
          <a:xfrm flipV="1">
            <a:off x="2843213" y="3716338"/>
            <a:ext cx="7207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92" name="Line 62"/>
          <p:cNvSpPr>
            <a:spLocks noChangeShapeType="1"/>
          </p:cNvSpPr>
          <p:nvPr/>
        </p:nvSpPr>
        <p:spPr bwMode="auto">
          <a:xfrm>
            <a:off x="2843213" y="4005263"/>
            <a:ext cx="720725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8693" name="Picture 63" descr="D:\раб стол\Байлукова Н.А\Картинки\карт\Рисунок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0438"/>
            <a:ext cx="19415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0" y="1785926"/>
            <a:ext cx="89646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ученики </a:t>
            </a:r>
            <a:r>
              <a:rPr lang="ru-RU" u="sng" dirty="0">
                <a:hlinkClick r:id="rId2"/>
              </a:rPr>
              <a:t>http://s48.radikal.ru/i120/0905/4f/4315089b0d37.jpg</a:t>
            </a:r>
            <a:endParaRPr lang="ru-RU" dirty="0"/>
          </a:p>
          <a:p>
            <a:r>
              <a:rPr lang="ru-RU" dirty="0" smtClean="0"/>
              <a:t>Гагарин </a:t>
            </a:r>
            <a:r>
              <a:rPr lang="ru-RU" u="sng" dirty="0">
                <a:hlinkClick r:id="rId3"/>
              </a:rPr>
              <a:t>http://www.cosmoworld.ru/spaceencyclopedia/gagarin/gagarin100.jpg</a:t>
            </a:r>
            <a:r>
              <a:rPr lang="ru-RU" u="sng" dirty="0"/>
              <a:t>,</a:t>
            </a:r>
            <a:endParaRPr lang="ru-RU" dirty="0"/>
          </a:p>
          <a:p>
            <a:r>
              <a:rPr lang="ru-RU" u="sng" dirty="0">
                <a:hlinkClick r:id="rId4"/>
              </a:rPr>
              <a:t>http://www.rusarchives.ru/pik/events/gagarin/buklet/photo/gagarin.jpg</a:t>
            </a:r>
            <a:endParaRPr lang="ru-RU" dirty="0"/>
          </a:p>
          <a:p>
            <a:r>
              <a:rPr lang="ru-RU" dirty="0"/>
              <a:t>книга </a:t>
            </a:r>
            <a:r>
              <a:rPr lang="ru-RU" dirty="0">
                <a:hlinkClick r:id="rId5"/>
              </a:rPr>
              <a:t>http://www.richcollection.ru/uploads/catalog/img_others/img_</a:t>
            </a:r>
          </a:p>
          <a:p>
            <a:r>
              <a:rPr lang="ru-RU" dirty="0">
                <a:hlinkClick r:id="rId5"/>
              </a:rPr>
              <a:t>others46016f60a7158.jpg</a:t>
            </a:r>
            <a:endParaRPr lang="ru-RU" dirty="0"/>
          </a:p>
          <a:p>
            <a:r>
              <a:rPr lang="ru-RU" dirty="0"/>
              <a:t>Лев </a:t>
            </a:r>
            <a:r>
              <a:rPr lang="ru-RU" u="sng" dirty="0">
                <a:hlinkClick r:id="rId6"/>
              </a:rPr>
              <a:t>http://levleschenkoclub.narod.ru/f_11.JPG</a:t>
            </a:r>
            <a:endParaRPr lang="ru-RU" dirty="0"/>
          </a:p>
          <a:p>
            <a:r>
              <a:rPr lang="ru-RU" dirty="0"/>
              <a:t>лев </a:t>
            </a:r>
            <a:r>
              <a:rPr lang="en-GB" dirty="0">
                <a:hlinkClick r:id="rId7"/>
              </a:rPr>
              <a:t>http://img.sunhome.ru/UsersGallery/Cards/83/16232704.jpg</a:t>
            </a:r>
            <a:endParaRPr lang="ru-RU" dirty="0"/>
          </a:p>
          <a:p>
            <a:r>
              <a:rPr lang="ru-RU" dirty="0"/>
              <a:t>Роза </a:t>
            </a:r>
            <a:r>
              <a:rPr lang="en-GB" dirty="0">
                <a:hlinkClick r:id="rId8"/>
              </a:rPr>
              <a:t>http://fantasyflash.ru/grafic/dolls/image/dolls62.gif</a:t>
            </a:r>
            <a:endParaRPr lang="ru-RU" dirty="0"/>
          </a:p>
          <a:p>
            <a:r>
              <a:rPr lang="ru-RU" dirty="0"/>
              <a:t>роза </a:t>
            </a:r>
            <a:r>
              <a:rPr lang="en-GB" dirty="0">
                <a:hlinkClick r:id="rId9"/>
              </a:rPr>
              <a:t>http://dic.academic.ru/pictures/bse/jpg/0299652287.jpg</a:t>
            </a:r>
            <a:endParaRPr lang="ru-RU" dirty="0"/>
          </a:p>
          <a:p>
            <a:r>
              <a:rPr lang="ru-RU" dirty="0" smtClean="0"/>
              <a:t>Земля </a:t>
            </a:r>
            <a:r>
              <a:rPr lang="ru-RU" dirty="0">
                <a:hlinkClick r:id="rId10"/>
              </a:rPr>
              <a:t>http://wwf.usue.ru/pic/earth.gif</a:t>
            </a:r>
            <a:endParaRPr lang="ru-RU" dirty="0"/>
          </a:p>
          <a:p>
            <a:r>
              <a:rPr lang="ru-RU" dirty="0"/>
              <a:t>фото школы </a:t>
            </a:r>
            <a:r>
              <a:rPr lang="ru-RU" dirty="0">
                <a:hlinkClick r:id="rId11"/>
              </a:rPr>
              <a:t>http://www.26311-c111os.edusite.ru/images/p16_ris11.jpg</a:t>
            </a:r>
            <a:endParaRPr lang="ru-RU" dirty="0"/>
          </a:p>
          <a:p>
            <a:r>
              <a:rPr lang="ru-RU" dirty="0"/>
              <a:t>Каллиграфия. Интерактивное задание</a:t>
            </a:r>
          </a:p>
          <a:p>
            <a:r>
              <a:rPr lang="ru-RU" u="sng" dirty="0">
                <a:hlinkClick r:id="rId12"/>
              </a:rPr>
              <a:t>http://files.school-collection.edu.ru/dlrstore/6979e3af-097b-445c-92b4-a1ca1a73d81d/ResFile.SWF</a:t>
            </a:r>
            <a:endParaRPr lang="ru-RU" dirty="0"/>
          </a:p>
          <a:p>
            <a:r>
              <a:rPr lang="ru-RU" dirty="0"/>
              <a:t>Галкина И.А. Электронные </a:t>
            </a:r>
            <a:r>
              <a:rPr lang="ru-RU" dirty="0" err="1"/>
              <a:t>физминутки</a:t>
            </a:r>
            <a:r>
              <a:rPr lang="ru-RU" dirty="0"/>
              <a:t> для глаз. Часть 2.  «Космос» </a:t>
            </a:r>
            <a:r>
              <a:rPr lang="ru-RU" dirty="0">
                <a:hlinkClick r:id="rId13"/>
              </a:rPr>
              <a:t>http://luchiki.ucoz.ru/load/ehlektronnye_fizminutki_dlja_glaz/15-1-0-75</a:t>
            </a:r>
            <a:r>
              <a:rPr lang="ru-RU" dirty="0"/>
              <a:t> </a:t>
            </a:r>
          </a:p>
        </p:txBody>
      </p:sp>
      <p:pic>
        <p:nvPicPr>
          <p:cNvPr id="29699" name="Picture 9" descr="dbdee13c60c9204fee7ec8d256b5f9fa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7524750" y="3933825"/>
            <a:ext cx="1303338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57356" y="0"/>
            <a:ext cx="69865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972300" cy="1143000"/>
          </a:xfrm>
        </p:spPr>
        <p:txBody>
          <a:bodyPr/>
          <a:lstStyle/>
          <a:p>
            <a:pPr>
              <a:defRPr/>
            </a:pPr>
            <a:r>
              <a:rPr lang="ru-RU" sz="6000" dirty="0" smtClean="0"/>
              <a:t>Тема урока</a:t>
            </a:r>
            <a:endParaRPr lang="ru-RU" sz="6000" dirty="0"/>
          </a:p>
        </p:txBody>
      </p:sp>
      <p:sp>
        <p:nvSpPr>
          <p:cNvPr id="614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42910" y="4357694"/>
            <a:ext cx="8501090" cy="185739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Сегодня на уроке предстоит: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закрепить знания о правописании слов с заглавной  буквы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000240"/>
            <a:ext cx="8643966" cy="1754326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«Заглавная буква </a:t>
            </a:r>
          </a:p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 словах»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Копия Scan103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9425"/>
            <a:ext cx="91440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Заголовок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6563" y="139700"/>
            <a:ext cx="69865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usarchives.ru/pik/events/gagarin/buklet/photo/gaga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928938"/>
            <a:ext cx="2628900" cy="357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14313" y="1714500"/>
            <a:ext cx="89296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i="1"/>
          </a:p>
          <a:p>
            <a:r>
              <a:rPr lang="ru-RU" sz="2800" b="1" i="1"/>
              <a:t>Юрий Алексеевич Гагарин - первый космонавт.</a:t>
            </a:r>
          </a:p>
        </p:txBody>
      </p:sp>
      <p:pic>
        <p:nvPicPr>
          <p:cNvPr id="8196" name="Picture 4" descr="http://www.cosmoworld.ru/spaceencyclopedia/gagarin/gagarin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313" y="2924175"/>
            <a:ext cx="2625725" cy="360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Заголовок 5"/>
          <p:cNvPicPr>
            <a:picLocks noGrp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3838" y="139700"/>
            <a:ext cx="7199312" cy="1225550"/>
          </a:xfr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0825" y="2636838"/>
            <a:ext cx="35718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3"/>
          <p:cNvCxnSpPr/>
          <p:nvPr/>
        </p:nvCxnSpPr>
        <p:spPr>
          <a:xfrm>
            <a:off x="3563938" y="2636838"/>
            <a:ext cx="28575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3"/>
          <p:cNvCxnSpPr/>
          <p:nvPr/>
        </p:nvCxnSpPr>
        <p:spPr>
          <a:xfrm>
            <a:off x="1403350" y="2636838"/>
            <a:ext cx="2889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00413"/>
            <a:ext cx="4643438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6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1753" name="Picture 9" descr="05_moon_meteorit_alh-8100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4538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05_moon_meteorit_alh-8100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9063" y="2060575"/>
            <a:ext cx="14049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760" name="Picture 16" descr="earth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400526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7" descr="4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8" descr="mars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19" descr="11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0" descr="upiter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21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22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23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8" name="Picture 24" descr="r7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9" name="Picture 25" descr="56r2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79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0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Группа 8">
            <a:hlinkClick r:id="rId15" action="ppaction://hlinksldjump"/>
          </p:cNvPr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01013" y="6029325"/>
            <a:ext cx="9461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3176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317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70"/>
                </p:tgtEl>
              </p:cMediaNode>
            </p:audio>
          </p:childTnLst>
        </p:cTn>
      </p:par>
    </p:tnLst>
    <p:bldLst>
      <p:bldP spid="31750" grpId="0" animBg="1"/>
      <p:bldP spid="31750" grpId="1" animBg="1"/>
      <p:bldP spid="31750" grpId="2" animBg="1"/>
      <p:bldP spid="31751" grpId="0" animBg="1"/>
      <p:bldP spid="31751" grpId="1" animBg="1"/>
      <p:bldP spid="3175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214563"/>
            <a:ext cx="1995487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4643438"/>
            <a:ext cx="1555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bolgarias.ru/wp-content/uploads/2009/05/li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4071938"/>
            <a:ext cx="2786063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1571625"/>
            <a:ext cx="2595563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38" y="2214563"/>
            <a:ext cx="2605087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50" y="4786313"/>
            <a:ext cx="1938338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21"/>
          <p:cNvGrpSpPr>
            <a:grpSpLocks/>
          </p:cNvGrpSpPr>
          <p:nvPr/>
        </p:nvGrpSpPr>
        <p:grpSpPr bwMode="auto">
          <a:xfrm>
            <a:off x="357188" y="1571625"/>
            <a:ext cx="2071687" cy="595313"/>
            <a:chOff x="357158" y="1571612"/>
            <a:chExt cx="2071702" cy="594658"/>
          </a:xfrm>
        </p:grpSpPr>
        <p:sp>
          <p:nvSpPr>
            <p:cNvPr id="13337" name="TextBox 7"/>
            <p:cNvSpPr txBox="1">
              <a:spLocks noChangeArrowheads="1"/>
            </p:cNvSpPr>
            <p:nvPr/>
          </p:nvSpPr>
          <p:spPr bwMode="auto">
            <a:xfrm>
              <a:off x="357158" y="1643050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/>
                <a:t>в</a:t>
              </a:r>
              <a:r>
                <a:rPr lang="ru-RU" sz="2800" b="1">
                  <a:solidFill>
                    <a:srgbClr val="FF0000"/>
                  </a:solidFill>
                </a:rPr>
                <a:t>о</a:t>
              </a:r>
              <a:r>
                <a:rPr lang="ru-RU" sz="2800" b="1"/>
                <a:t>р</a:t>
              </a:r>
              <a:r>
                <a:rPr lang="ru-RU" sz="2800" b="1">
                  <a:solidFill>
                    <a:srgbClr val="FF0000"/>
                  </a:solidFill>
                </a:rPr>
                <a:t>о</a:t>
              </a:r>
              <a:r>
                <a:rPr lang="ru-RU" sz="2800" b="1"/>
                <a:t>бей</a:t>
              </a:r>
            </a:p>
          </p:txBody>
        </p:sp>
        <p:sp>
          <p:nvSpPr>
            <p:cNvPr id="13338" name="Line 11"/>
            <p:cNvSpPr>
              <a:spLocks noChangeShapeType="1"/>
            </p:cNvSpPr>
            <p:nvPr/>
          </p:nvSpPr>
          <p:spPr bwMode="auto">
            <a:xfrm flipH="1">
              <a:off x="1857356" y="1571612"/>
              <a:ext cx="71438" cy="180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Группа 26"/>
          <p:cNvGrpSpPr>
            <a:grpSpLocks/>
          </p:cNvGrpSpPr>
          <p:nvPr/>
        </p:nvGrpSpPr>
        <p:grpSpPr bwMode="auto">
          <a:xfrm>
            <a:off x="2786063" y="1571625"/>
            <a:ext cx="2071687" cy="595313"/>
            <a:chOff x="2786050" y="1571612"/>
            <a:chExt cx="2071702" cy="594658"/>
          </a:xfrm>
        </p:grpSpPr>
        <p:sp>
          <p:nvSpPr>
            <p:cNvPr id="13335" name="TextBox 8"/>
            <p:cNvSpPr txBox="1">
              <a:spLocks noChangeArrowheads="1"/>
            </p:cNvSpPr>
            <p:nvPr/>
          </p:nvSpPr>
          <p:spPr bwMode="auto">
            <a:xfrm>
              <a:off x="2786050" y="1643050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/>
                <a:t>с</a:t>
              </a:r>
              <a:r>
                <a:rPr lang="ru-RU" sz="2800" b="1">
                  <a:solidFill>
                    <a:srgbClr val="FF0000"/>
                  </a:solidFill>
                </a:rPr>
                <a:t>о</a:t>
              </a:r>
              <a:r>
                <a:rPr lang="ru-RU" sz="2800" b="1"/>
                <a:t>рока</a:t>
              </a:r>
            </a:p>
          </p:txBody>
        </p:sp>
        <p:sp>
          <p:nvSpPr>
            <p:cNvPr id="13336" name="Line 11"/>
            <p:cNvSpPr>
              <a:spLocks noChangeShapeType="1"/>
            </p:cNvSpPr>
            <p:nvPr/>
          </p:nvSpPr>
          <p:spPr bwMode="auto">
            <a:xfrm flipH="1">
              <a:off x="4000496" y="1571612"/>
              <a:ext cx="71438" cy="180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Группа 32"/>
          <p:cNvGrpSpPr>
            <a:grpSpLocks/>
          </p:cNvGrpSpPr>
          <p:nvPr/>
        </p:nvGrpSpPr>
        <p:grpSpPr bwMode="auto">
          <a:xfrm>
            <a:off x="6786563" y="4143375"/>
            <a:ext cx="2071687" cy="523875"/>
            <a:chOff x="6786578" y="4143380"/>
            <a:chExt cx="2071702" cy="523220"/>
          </a:xfrm>
        </p:grpSpPr>
        <p:sp>
          <p:nvSpPr>
            <p:cNvPr id="13333" name="TextBox 12"/>
            <p:cNvSpPr txBox="1">
              <a:spLocks noChangeArrowheads="1"/>
            </p:cNvSpPr>
            <p:nvPr/>
          </p:nvSpPr>
          <p:spPr bwMode="auto">
            <a:xfrm>
              <a:off x="6786578" y="4143380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/>
                <a:t>за</a:t>
              </a:r>
              <a:r>
                <a:rPr lang="ru-RU" sz="2800" b="1">
                  <a:solidFill>
                    <a:srgbClr val="FF0000"/>
                  </a:solidFill>
                </a:rPr>
                <a:t>я</a:t>
              </a:r>
              <a:r>
                <a:rPr lang="ru-RU" sz="2800" b="1"/>
                <a:t>ц</a:t>
              </a:r>
            </a:p>
          </p:txBody>
        </p:sp>
        <p:sp>
          <p:nvSpPr>
            <p:cNvPr id="13334" name="Line 11"/>
            <p:cNvSpPr>
              <a:spLocks noChangeShapeType="1"/>
            </p:cNvSpPr>
            <p:nvPr/>
          </p:nvSpPr>
          <p:spPr bwMode="auto">
            <a:xfrm flipH="1">
              <a:off x="7715272" y="4143380"/>
              <a:ext cx="71438" cy="180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Группа 31"/>
          <p:cNvGrpSpPr>
            <a:grpSpLocks/>
          </p:cNvGrpSpPr>
          <p:nvPr/>
        </p:nvGrpSpPr>
        <p:grpSpPr bwMode="auto">
          <a:xfrm>
            <a:off x="4071938" y="6072188"/>
            <a:ext cx="2071687" cy="595312"/>
            <a:chOff x="4071934" y="6072206"/>
            <a:chExt cx="2071702" cy="594658"/>
          </a:xfrm>
        </p:grpSpPr>
        <p:sp>
          <p:nvSpPr>
            <p:cNvPr id="13331" name="TextBox 10"/>
            <p:cNvSpPr txBox="1">
              <a:spLocks noChangeArrowheads="1"/>
            </p:cNvSpPr>
            <p:nvPr/>
          </p:nvSpPr>
          <p:spPr bwMode="auto">
            <a:xfrm>
              <a:off x="4071934" y="6143644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/>
                <a:t>л</a:t>
              </a:r>
              <a:r>
                <a:rPr lang="ru-RU" sz="2800" b="1">
                  <a:solidFill>
                    <a:srgbClr val="FF0000"/>
                  </a:solidFill>
                </a:rPr>
                <a:t>и</a:t>
              </a:r>
              <a:r>
                <a:rPr lang="ru-RU" sz="2800" b="1"/>
                <a:t>сица</a:t>
              </a:r>
            </a:p>
          </p:txBody>
        </p:sp>
        <p:sp>
          <p:nvSpPr>
            <p:cNvPr id="13332" name="Line 11"/>
            <p:cNvSpPr>
              <a:spLocks noChangeShapeType="1"/>
            </p:cNvSpPr>
            <p:nvPr/>
          </p:nvSpPr>
          <p:spPr bwMode="auto">
            <a:xfrm flipH="1">
              <a:off x="5214942" y="6072206"/>
              <a:ext cx="71438" cy="180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Группа 29"/>
          <p:cNvGrpSpPr>
            <a:grpSpLocks/>
          </p:cNvGrpSpPr>
          <p:nvPr/>
        </p:nvGrpSpPr>
        <p:grpSpPr bwMode="auto">
          <a:xfrm>
            <a:off x="500063" y="4214813"/>
            <a:ext cx="2071687" cy="595312"/>
            <a:chOff x="500034" y="4214818"/>
            <a:chExt cx="2071702" cy="594658"/>
          </a:xfrm>
        </p:grpSpPr>
        <p:sp>
          <p:nvSpPr>
            <p:cNvPr id="13329" name="TextBox 9"/>
            <p:cNvSpPr txBox="1">
              <a:spLocks noChangeArrowheads="1"/>
            </p:cNvSpPr>
            <p:nvPr/>
          </p:nvSpPr>
          <p:spPr bwMode="auto">
            <a:xfrm>
              <a:off x="500034" y="4286256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/>
                <a:t>в</a:t>
              </a:r>
              <a:r>
                <a:rPr lang="ru-RU" sz="2800" b="1">
                  <a:solidFill>
                    <a:srgbClr val="FF0000"/>
                  </a:solidFill>
                </a:rPr>
                <a:t>о</a:t>
              </a:r>
              <a:r>
                <a:rPr lang="ru-RU" sz="2800" b="1"/>
                <a:t>рона</a:t>
              </a:r>
            </a:p>
          </p:txBody>
        </p:sp>
        <p:sp>
          <p:nvSpPr>
            <p:cNvPr id="13330" name="Line 11"/>
            <p:cNvSpPr>
              <a:spLocks noChangeShapeType="1"/>
            </p:cNvSpPr>
            <p:nvPr/>
          </p:nvSpPr>
          <p:spPr bwMode="auto">
            <a:xfrm flipH="1">
              <a:off x="1714480" y="4214818"/>
              <a:ext cx="71438" cy="180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Группа 30"/>
          <p:cNvGrpSpPr>
            <a:grpSpLocks/>
          </p:cNvGrpSpPr>
          <p:nvPr/>
        </p:nvGrpSpPr>
        <p:grpSpPr bwMode="auto">
          <a:xfrm>
            <a:off x="6429375" y="1571625"/>
            <a:ext cx="2071688" cy="595313"/>
            <a:chOff x="6429388" y="1571612"/>
            <a:chExt cx="2071702" cy="594658"/>
          </a:xfrm>
        </p:grpSpPr>
        <p:sp>
          <p:nvSpPr>
            <p:cNvPr id="13327" name="TextBox 11"/>
            <p:cNvSpPr txBox="1">
              <a:spLocks noChangeArrowheads="1"/>
            </p:cNvSpPr>
            <p:nvPr/>
          </p:nvSpPr>
          <p:spPr bwMode="auto">
            <a:xfrm>
              <a:off x="6429388" y="1643050"/>
              <a:ext cx="20717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/>
                <a:t>м</a:t>
              </a:r>
              <a:r>
                <a:rPr lang="ru-RU" sz="2800" b="1">
                  <a:solidFill>
                    <a:srgbClr val="FF0000"/>
                  </a:solidFill>
                </a:rPr>
                <a:t>е</a:t>
              </a:r>
              <a:r>
                <a:rPr lang="ru-RU" sz="2800" b="1"/>
                <a:t>дведь</a:t>
              </a:r>
            </a:p>
          </p:txBody>
        </p:sp>
        <p:sp>
          <p:nvSpPr>
            <p:cNvPr id="13328" name="Line 11"/>
            <p:cNvSpPr>
              <a:spLocks noChangeShapeType="1"/>
            </p:cNvSpPr>
            <p:nvPr/>
          </p:nvSpPr>
          <p:spPr bwMode="auto">
            <a:xfrm flipH="1">
              <a:off x="7715272" y="1571612"/>
              <a:ext cx="71438" cy="180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326" name="Заголовок 20"/>
          <p:cNvPicPr>
            <a:picLocks noGrp="1" noChangeArrowheads="1"/>
          </p:cNvPicPr>
          <p:nvPr>
            <p:ph type="title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66863" y="139700"/>
            <a:ext cx="6986587" cy="12255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563" y="207963"/>
            <a:ext cx="6986587" cy="1157287"/>
          </a:xfrm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14375" y="2643188"/>
            <a:ext cx="7429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/>
              <a:t>Воробьёв, Воронов, Сорокин,</a:t>
            </a:r>
          </a:p>
          <a:p>
            <a:endParaRPr lang="ru-RU" sz="3600" b="1" i="1" dirty="0"/>
          </a:p>
          <a:p>
            <a:r>
              <a:rPr lang="ru-RU" sz="3600" b="1" i="1" dirty="0"/>
              <a:t>Медведев, Лисицын, Зайцев.</a:t>
            </a:r>
            <a:endParaRPr lang="ru-RU" sz="3600" dirty="0"/>
          </a:p>
          <a:p>
            <a:endParaRPr lang="ru-RU" sz="3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14375" y="3214688"/>
            <a:ext cx="35718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214688" y="3214688"/>
            <a:ext cx="357187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572125" y="3214688"/>
            <a:ext cx="28575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4375" y="4357688"/>
            <a:ext cx="45720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14688" y="4357688"/>
            <a:ext cx="385762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572125" y="4357688"/>
            <a:ext cx="385763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img_others46016f60a71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283075"/>
            <a:ext cx="352901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5" descr="731474064"/>
          <p:cNvSpPr>
            <a:spLocks noChangeArrowheads="1"/>
          </p:cNvSpPr>
          <p:nvPr/>
        </p:nvSpPr>
        <p:spPr bwMode="auto">
          <a:xfrm>
            <a:off x="2500313" y="1714500"/>
            <a:ext cx="6286500" cy="32146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 dirty="0">
              <a:solidFill>
                <a:srgbClr val="003300"/>
              </a:solidFill>
            </a:endParaRPr>
          </a:p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Читая книгу, я увидела, что </a:t>
            </a:r>
          </a:p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слово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rgbClr val="FF6600"/>
                </a:solidFill>
              </a:rPr>
              <a:t>лев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написано с  </a:t>
            </a:r>
          </a:p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маленькой буквы, а потом</a:t>
            </a:r>
          </a:p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встретила слово</a:t>
            </a:r>
            <a:r>
              <a:rPr lang="ru-RU" sz="3200" b="1" dirty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rgbClr val="FF6600"/>
                </a:solidFill>
              </a:rPr>
              <a:t>Лев</a:t>
            </a:r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,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</a:p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написанное с большой буквы.</a:t>
            </a:r>
          </a:p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Могло ли так быть?</a:t>
            </a:r>
          </a:p>
          <a:p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6388" name="Заголовок 5"/>
          <p:cNvPicPr>
            <a:picLocks noGrp="1" noChangeArrowheads="1"/>
          </p:cNvPicPr>
          <p:nvPr>
            <p:ph type="title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6563" y="207963"/>
            <a:ext cx="6986587" cy="1157287"/>
          </a:xfrm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23688">
            <a:off x="1830388" y="4970463"/>
            <a:ext cx="14478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val 10"/>
          <p:cNvGrpSpPr>
            <a:grpSpLocks/>
          </p:cNvGrpSpPr>
          <p:nvPr/>
        </p:nvGrpSpPr>
        <p:grpSpPr bwMode="auto">
          <a:xfrm>
            <a:off x="6797675" y="2243138"/>
            <a:ext cx="2133600" cy="835025"/>
            <a:chOff x="4282" y="1413"/>
            <a:chExt cx="1344" cy="526"/>
          </a:xfrm>
        </p:grpSpPr>
        <p:pic>
          <p:nvPicPr>
            <p:cNvPr id="17424" name="Oval 1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2" y="1413"/>
              <a:ext cx="1344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5" name="Text Box 3"/>
            <p:cNvSpPr txBox="1">
              <a:spLocks noChangeArrowheads="1"/>
            </p:cNvSpPr>
            <p:nvPr/>
          </p:nvSpPr>
          <p:spPr bwMode="auto">
            <a:xfrm>
              <a:off x="4506" y="1506"/>
              <a:ext cx="89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>
                  <a:solidFill>
                    <a:srgbClr val="FFFFFF"/>
                  </a:solidFill>
                  <a:latin typeface="Calibri" pitchFamily="34" charset="0"/>
                </a:rPr>
                <a:t>Роза</a:t>
              </a:r>
            </a:p>
          </p:txBody>
        </p:sp>
      </p:grpSp>
      <p:grpSp>
        <p:nvGrpSpPr>
          <p:cNvPr id="3" name="Oval 11"/>
          <p:cNvGrpSpPr>
            <a:grpSpLocks/>
          </p:cNvGrpSpPr>
          <p:nvPr/>
        </p:nvGrpSpPr>
        <p:grpSpPr bwMode="auto">
          <a:xfrm>
            <a:off x="6870700" y="4602163"/>
            <a:ext cx="2127250" cy="835025"/>
            <a:chOff x="4328" y="2899"/>
            <a:chExt cx="1340" cy="526"/>
          </a:xfrm>
        </p:grpSpPr>
        <p:pic>
          <p:nvPicPr>
            <p:cNvPr id="17422" name="Oval 1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8" y="2899"/>
              <a:ext cx="134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Text Box 6"/>
            <p:cNvSpPr txBox="1">
              <a:spLocks noChangeArrowheads="1"/>
            </p:cNvSpPr>
            <p:nvPr/>
          </p:nvSpPr>
          <p:spPr bwMode="auto">
            <a:xfrm>
              <a:off x="4551" y="2991"/>
              <a:ext cx="89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>
                  <a:solidFill>
                    <a:srgbClr val="FFFFFF"/>
                  </a:solidFill>
                  <a:latin typeface="Calibri" pitchFamily="34" charset="0"/>
                </a:rPr>
                <a:t>роза</a:t>
              </a:r>
            </a:p>
          </p:txBody>
        </p:sp>
      </p:grpSp>
      <p:grpSp>
        <p:nvGrpSpPr>
          <p:cNvPr id="4" name="Oval 12"/>
          <p:cNvGrpSpPr>
            <a:grpSpLocks/>
          </p:cNvGrpSpPr>
          <p:nvPr/>
        </p:nvGrpSpPr>
        <p:grpSpPr bwMode="auto">
          <a:xfrm>
            <a:off x="2584450" y="2316163"/>
            <a:ext cx="2127250" cy="835025"/>
            <a:chOff x="1628" y="1459"/>
            <a:chExt cx="1340" cy="526"/>
          </a:xfrm>
        </p:grpSpPr>
        <p:pic>
          <p:nvPicPr>
            <p:cNvPr id="17420" name="Oval 1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8" y="1459"/>
              <a:ext cx="134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Text Box 9"/>
            <p:cNvSpPr txBox="1">
              <a:spLocks noChangeArrowheads="1"/>
            </p:cNvSpPr>
            <p:nvPr/>
          </p:nvSpPr>
          <p:spPr bwMode="auto">
            <a:xfrm>
              <a:off x="1851" y="1551"/>
              <a:ext cx="89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>
                  <a:solidFill>
                    <a:srgbClr val="FFFFFF"/>
                  </a:solidFill>
                  <a:latin typeface="Calibri" pitchFamily="34" charset="0"/>
                </a:rPr>
                <a:t>Лев</a:t>
              </a:r>
            </a:p>
          </p:txBody>
        </p:sp>
      </p:grpSp>
      <p:grpSp>
        <p:nvGrpSpPr>
          <p:cNvPr id="5" name="Oval 13"/>
          <p:cNvGrpSpPr>
            <a:grpSpLocks/>
          </p:cNvGrpSpPr>
          <p:nvPr/>
        </p:nvGrpSpPr>
        <p:grpSpPr bwMode="auto">
          <a:xfrm>
            <a:off x="2651125" y="4529138"/>
            <a:ext cx="2133600" cy="835025"/>
            <a:chOff x="1670" y="2853"/>
            <a:chExt cx="1344" cy="526"/>
          </a:xfrm>
        </p:grpSpPr>
        <p:pic>
          <p:nvPicPr>
            <p:cNvPr id="17418" name="Oval 1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0" y="2853"/>
              <a:ext cx="1344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9" name="Text Box 12"/>
            <p:cNvSpPr txBox="1">
              <a:spLocks noChangeArrowheads="1"/>
            </p:cNvSpPr>
            <p:nvPr/>
          </p:nvSpPr>
          <p:spPr bwMode="auto">
            <a:xfrm>
              <a:off x="1896" y="2946"/>
              <a:ext cx="89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>
                  <a:solidFill>
                    <a:srgbClr val="FFFFFF"/>
                  </a:solidFill>
                  <a:latin typeface="Calibri" pitchFamily="34" charset="0"/>
                </a:rPr>
                <a:t>лев</a:t>
              </a:r>
            </a:p>
          </p:txBody>
        </p:sp>
      </p:grpSp>
      <p:pic>
        <p:nvPicPr>
          <p:cNvPr id="17414" name="Picture 11" descr="http://levleschenkoclub.narod.ru/f_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275" y="1779588"/>
            <a:ext cx="1620838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3" descr="http://img.sunhome.ru/UsersGallery/Cards/83/162327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250" y="4279900"/>
            <a:ext cx="1706563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5" descr="http://dic.academic.ru/pictures/bse/jpg/02996522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73638" y="4425950"/>
            <a:ext cx="19272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5" descr="http://fantasyflash.ru/grafic/dolls/image/dolls6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3" y="1214438"/>
            <a:ext cx="16430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02fb365c5c66cd7f7e2327bb7f5e967b3cb23b7"/>
</p:tagLst>
</file>

<file path=ppt/theme/theme1.xml><?xml version="1.0" encoding="utf-8"?>
<a:theme xmlns:a="http://schemas.openxmlformats.org/drawingml/2006/main" name="2 класс больш. б">
  <a:themeElements>
    <a:clrScheme name="1_Books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oks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 класс больш. б</Template>
  <TotalTime>250</TotalTime>
  <Words>298</Words>
  <Application>Microsoft Office PowerPoint</Application>
  <PresentationFormat>Экран (4:3)</PresentationFormat>
  <Paragraphs>106</Paragraphs>
  <Slides>16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2 класс больш. б</vt:lpstr>
      <vt:lpstr>Слайд 1</vt:lpstr>
      <vt:lpstr>Тема урока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Итог урока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Uchitel</dc:creator>
  <cp:lastModifiedBy>user</cp:lastModifiedBy>
  <cp:revision>21</cp:revision>
  <dcterms:created xsi:type="dcterms:W3CDTF">2012-12-11T15:52:55Z</dcterms:created>
  <dcterms:modified xsi:type="dcterms:W3CDTF">2015-01-31T19:42:52Z</dcterms:modified>
</cp:coreProperties>
</file>