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0" r:id="rId2"/>
    <p:sldId id="259" r:id="rId3"/>
    <p:sldId id="261" r:id="rId4"/>
    <p:sldId id="263" r:id="rId5"/>
    <p:sldId id="264" r:id="rId6"/>
    <p:sldId id="265" r:id="rId7"/>
    <p:sldId id="262" r:id="rId8"/>
    <p:sldId id="267" r:id="rId9"/>
    <p:sldId id="288" r:id="rId10"/>
    <p:sldId id="289" r:id="rId11"/>
    <p:sldId id="273" r:id="rId12"/>
    <p:sldId id="268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8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3B9E8-B15D-422F-BF0C-76849C7C3A06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7798E-9911-4E3C-A728-A56F20250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A2C1E-D56C-49F2-897D-CDCADE1828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8262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70157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hyperlink" Target="http://smiles.33b.ru/smile.68293.html" TargetMode="External"/><Relationship Id="rId7" Type="http://schemas.openxmlformats.org/officeDocument/2006/relationships/image" Target="../media/image53.gi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8.jpe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gif"/><Relationship Id="rId5" Type="http://schemas.openxmlformats.org/officeDocument/2006/relationships/hyperlink" Target="http://smiles.33b.ru/smile.42210.html" TargetMode="External"/><Relationship Id="rId4" Type="http://schemas.openxmlformats.org/officeDocument/2006/relationships/image" Target="../media/image5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jpeg"/><Relationship Id="rId4" Type="http://schemas.openxmlformats.org/officeDocument/2006/relationships/image" Target="../media/image6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7" Type="http://schemas.openxmlformats.org/officeDocument/2006/relationships/image" Target="../media/image65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32.wmf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image" Target="../media/image61.gif"/><Relationship Id="rId4" Type="http://schemas.openxmlformats.org/officeDocument/2006/relationships/image" Target="../media/image6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\фото медиатеки 2008\я люблю читать сош 5\CIMG14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513263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Первое посещение школьной библиотеки</a:t>
            </a:r>
          </a:p>
          <a:p>
            <a:pPr algn="ctr"/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11663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ГБОУ  СОШ № 1207 (здание 3)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742" y="613740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Для юных читателей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8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43504" y="3929066"/>
            <a:ext cx="3551023" cy="26342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5786" y="285728"/>
            <a:ext cx="3559995" cy="26699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1909" y="2904400"/>
            <a:ext cx="7500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маленькая книга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7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</a:t>
            </a:r>
            <a:r>
              <a:rPr lang="ru-RU" sz="4000" b="1" dirty="0" smtClean="0">
                <a:solidFill>
                  <a:srgbClr val="C00000"/>
                </a:solidFill>
              </a:rPr>
              <a:t>Читательский формуляр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- Это документ, в котором учитываются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выданные читателю книги</a:t>
            </a:r>
          </a:p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 descr="H:\Виды библиотеки 0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143250"/>
            <a:ext cx="3214688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ocuments\Виды библиотеки 0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063" y="3143250"/>
            <a:ext cx="33845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6" descr="MCj0406184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43240" y="2786058"/>
            <a:ext cx="2928957" cy="3214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2195513" y="908050"/>
            <a:ext cx="33829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339933"/>
                </a:solidFill>
              </a:rPr>
              <a:t>Коль пришли в библиотеку –</a:t>
            </a:r>
          </a:p>
          <a:p>
            <a:r>
              <a:rPr lang="ru-RU" sz="2000" b="1" i="1" dirty="0">
                <a:solidFill>
                  <a:srgbClr val="339933"/>
                </a:solidFill>
              </a:rPr>
              <a:t> Правила должны вы знать.</a:t>
            </a:r>
          </a:p>
          <a:p>
            <a:r>
              <a:rPr lang="ru-RU" sz="2000" b="1" i="1" dirty="0">
                <a:solidFill>
                  <a:srgbClr val="339933"/>
                </a:solidFill>
              </a:rPr>
              <a:t>И,</a:t>
            </a:r>
            <a:r>
              <a:rPr lang="ru-RU" sz="2000" b="1" dirty="0">
                <a:solidFill>
                  <a:srgbClr val="339933"/>
                </a:solidFill>
              </a:rPr>
              <a:t> </a:t>
            </a:r>
            <a:r>
              <a:rPr lang="ru-RU" sz="2000" b="1" i="1" dirty="0">
                <a:solidFill>
                  <a:srgbClr val="339933"/>
                </a:solidFill>
              </a:rPr>
              <a:t>конечно же ребята,</a:t>
            </a:r>
          </a:p>
          <a:p>
            <a:r>
              <a:rPr lang="ru-RU" sz="2000" b="1" i="1" dirty="0">
                <a:solidFill>
                  <a:srgbClr val="339933"/>
                </a:solidFill>
              </a:rPr>
              <a:t>Их должны вы выполнять.</a:t>
            </a:r>
          </a:p>
        </p:txBody>
      </p:sp>
      <p:pic>
        <p:nvPicPr>
          <p:cNvPr id="104451" name="Picture 3" descr="Khitruk_01_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2420938"/>
            <a:ext cx="2735262" cy="3024187"/>
          </a:xfrm>
          <a:prstGeom prst="rect">
            <a:avLst/>
          </a:prstGeom>
          <a:noFill/>
        </p:spPr>
      </p:pic>
      <p:sp>
        <p:nvSpPr>
          <p:cNvPr id="104452" name="AutoShape 4"/>
          <p:cNvSpPr>
            <a:spLocks noChangeArrowheads="1"/>
          </p:cNvSpPr>
          <p:nvPr/>
        </p:nvSpPr>
        <p:spPr bwMode="auto">
          <a:xfrm>
            <a:off x="1979613" y="765175"/>
            <a:ext cx="3457575" cy="1584325"/>
          </a:xfrm>
          <a:prstGeom prst="wedgeRoundRectCallout">
            <a:avLst>
              <a:gd name="adj1" fmla="val -41139"/>
              <a:gd name="adj2" fmla="val 97296"/>
              <a:gd name="adj3" fmla="val 16667"/>
            </a:avLst>
          </a:prstGeom>
          <a:noFill/>
          <a:ln w="19050">
            <a:solidFill>
              <a:srgbClr val="339933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pic>
        <p:nvPicPr>
          <p:cNvPr id="104453" name="Picture 5" descr="bs01628_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7763" y="765175"/>
            <a:ext cx="2520950" cy="2319338"/>
          </a:xfrm>
          <a:prstGeom prst="rect">
            <a:avLst/>
          </a:prstGeom>
          <a:noFill/>
        </p:spPr>
      </p:pic>
      <p:pic>
        <p:nvPicPr>
          <p:cNvPr id="104454" name="Picture 6" descr="bs01628_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2133600"/>
            <a:ext cx="2447925" cy="2251075"/>
          </a:xfrm>
          <a:prstGeom prst="rect">
            <a:avLst/>
          </a:prstGeom>
          <a:noFill/>
        </p:spPr>
      </p:pic>
      <p:pic>
        <p:nvPicPr>
          <p:cNvPr id="104455" name="Picture 7" descr="bs01628_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3357563"/>
            <a:ext cx="2663825" cy="2451100"/>
          </a:xfrm>
          <a:prstGeom prst="rect">
            <a:avLst/>
          </a:prstGeom>
          <a:noFill/>
        </p:spPr>
      </p:pic>
      <p:pic>
        <p:nvPicPr>
          <p:cNvPr id="104456" name="Picture 8" descr="j0398143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3213100"/>
            <a:ext cx="2365375" cy="2592388"/>
          </a:xfrm>
          <a:prstGeom prst="rect">
            <a:avLst/>
          </a:prstGeom>
          <a:noFill/>
        </p:spPr>
      </p:pic>
      <p:pic>
        <p:nvPicPr>
          <p:cNvPr id="104457" name="Picture 9" descr="CAHYGF87CA0CUAJGCAD1WN82CAXZ3QAVCASEOKL6CAMXT045CA1VMU84CA8C695JCA6G2RYXCAXPWPX9CAGLIVSPCA0G5ZV1CABIRN8ICAFMJGPZCAH6RLJ3CAQ7Z79TCAJG6DXCCA3VRVU8CA3M75GX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404813"/>
            <a:ext cx="1219200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665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пользования библиотекой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196752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Правило 1</a:t>
            </a:r>
            <a:r>
              <a:rPr lang="ru-RU" sz="2400" i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FF"/>
                </a:solidFill>
              </a:rPr>
              <a:t>в библиотеке надо вести себя тихо, так ка шум мешает другим читателям.</a:t>
            </a:r>
          </a:p>
          <a:p>
            <a:r>
              <a:rPr lang="ru-RU" sz="2400" b="1" i="1" dirty="0" smtClean="0"/>
              <a:t>Правило 2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800080"/>
                </a:solidFill>
              </a:rPr>
              <a:t>книги надо возвращать вовремя, ведь их ждут другие читатели. В нашей библиотеке книгу можно взять на 10дней.</a:t>
            </a:r>
          </a:p>
          <a:p>
            <a:r>
              <a:rPr lang="ru-RU" sz="2400" b="1" i="1" dirty="0" smtClean="0"/>
              <a:t>Правило 3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008000"/>
                </a:solidFill>
              </a:rPr>
              <a:t>с библиотечными книгами надо обращаться бережно, чтобы их смогли прочесть как можно больше ребят.</a:t>
            </a:r>
          </a:p>
          <a:p>
            <a:r>
              <a:rPr lang="ru-RU" sz="2400" b="1" i="1" dirty="0" smtClean="0"/>
              <a:t>Правило 4: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библиотечные книги нельзя терять, иначе, в библиотеке не останется ни одной книги.</a:t>
            </a:r>
          </a:p>
          <a:p>
            <a:r>
              <a:rPr lang="ru-RU" sz="2400" b="1" i="1" dirty="0" smtClean="0"/>
              <a:t>Правило 5: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книги в библиотеке  надо ставить точно на то место, где вы их взяли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8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9933"/>
                </a:solidFill>
                <a:latin typeface="a_AlbionicTtlRg&amp;Bt" pitchFamily="34" charset="-52"/>
              </a:rPr>
              <a:t>ЧЕГО БОИТСЯ КНИГА???</a:t>
            </a:r>
          </a:p>
        </p:txBody>
      </p:sp>
      <p:pic>
        <p:nvPicPr>
          <p:cNvPr id="105476" name="Picture 4" descr="Винни-Пух и день забот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92274" y="1571612"/>
            <a:ext cx="6737378" cy="4909845"/>
          </a:xfrm>
          <a:noFill/>
          <a:ln/>
        </p:spPr>
      </p:pic>
      <p:pic>
        <p:nvPicPr>
          <p:cNvPr id="105477" name="Picture 5" descr="accfe081df3afc55ecd5aa0a1f3b86b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dozd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908050"/>
            <a:ext cx="77025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AutoShape 3"/>
          <p:cNvSpPr>
            <a:spLocks noChangeArrowheads="1"/>
          </p:cNvSpPr>
          <p:nvPr/>
        </p:nvSpPr>
        <p:spPr bwMode="auto">
          <a:xfrm>
            <a:off x="6011863" y="1268413"/>
            <a:ext cx="1728787" cy="792162"/>
          </a:xfrm>
          <a:prstGeom prst="cloudCallout">
            <a:avLst>
              <a:gd name="adj1" fmla="val -343662"/>
              <a:gd name="adj2" fmla="val 10651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180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 rot="11422199">
            <a:off x="1908175" y="1341438"/>
            <a:ext cx="1728788" cy="792162"/>
          </a:xfrm>
          <a:prstGeom prst="cloudCallout">
            <a:avLst>
              <a:gd name="adj1" fmla="val -22023"/>
              <a:gd name="adj2" fmla="val 24296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/>
          <a:lstStyle/>
          <a:p>
            <a:pPr algn="ctr"/>
            <a:endParaRPr lang="ru-RU" sz="1800"/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95288" y="4652963"/>
            <a:ext cx="83534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CC0000"/>
                </a:solidFill>
                <a:latin typeface="Times New Roman" pitchFamily="18" charset="0"/>
              </a:rPr>
              <a:t>Дождя и снега.</a:t>
            </a:r>
            <a:r>
              <a:rPr lang="ru-RU" sz="1800"/>
              <a:t>  </a:t>
            </a:r>
            <a:r>
              <a:rPr lang="ru-RU" sz="2400">
                <a:solidFill>
                  <a:srgbClr val="3333CC"/>
                </a:solidFill>
                <a:latin typeface="Times New Roman" pitchFamily="18" charset="0"/>
              </a:rPr>
              <a:t>Книга от влаги портится. У нее коробятся страницы и расслаивается переплет. Идешь на улицу – положи книгу в сумку или непромокаемый пакет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gryz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188913"/>
            <a:ext cx="66246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95288" y="2997200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CC0000"/>
                </a:solidFill>
                <a:latin typeface="Times New Roman" pitchFamily="18" charset="0"/>
              </a:rPr>
              <a:t>Грязных рук.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3333CC"/>
                </a:solidFill>
                <a:latin typeface="Times New Roman" pitchFamily="18" charset="0"/>
              </a:rPr>
              <a:t>Они оставляют на страницах книги пятна, делают ее неопрятной.</a:t>
            </a:r>
            <a:r>
              <a:rPr lang="ru-RU" sz="2400" u="sng">
                <a:solidFill>
                  <a:srgbClr val="3333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88068" name="Picture 4" descr="su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3860800"/>
            <a:ext cx="6697663" cy="2690813"/>
          </a:xfrm>
          <a:prstGeom prst="rect">
            <a:avLst/>
          </a:prstGeom>
          <a:noFill/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7088" y="5949950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27088" y="5876925"/>
            <a:ext cx="7705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ak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196975"/>
            <a:ext cx="7489825" cy="2908300"/>
          </a:xfrm>
          <a:prstGeom prst="rect">
            <a:avLst/>
          </a:prstGeom>
          <a:noFill/>
        </p:spPr>
      </p:pic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539750" y="4437063"/>
            <a:ext cx="80645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CC0000"/>
                </a:solidFill>
                <a:latin typeface="Times New Roman" pitchFamily="18" charset="0"/>
              </a:rPr>
              <a:t>Книга боится рассыпаться на отдельные листочки.</a:t>
            </a:r>
          </a:p>
          <a:p>
            <a:pPr algn="ctr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 </a:t>
            </a:r>
            <a:r>
              <a:rPr lang="ru-RU" sz="2400">
                <a:solidFill>
                  <a:srgbClr val="0000CC"/>
                </a:solidFill>
                <a:latin typeface="Times New Roman" pitchFamily="18" charset="0"/>
              </a:rPr>
              <a:t>Не бросай раскрытую книгу вверх переплетом, не загибай листочки, пользуйся закладкой. В книге нельзя рисовать.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do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981075"/>
            <a:ext cx="7775575" cy="2989263"/>
          </a:xfrm>
          <a:prstGeom prst="rect">
            <a:avLst/>
          </a:prstGeom>
          <a:noFill/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900113" y="4581525"/>
            <a:ext cx="7272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u="sng">
                <a:solidFill>
                  <a:srgbClr val="CC0000"/>
                </a:solidFill>
                <a:latin typeface="Times New Roman" pitchFamily="18" charset="0"/>
              </a:rPr>
              <a:t>Не разбрасывай книги – они могут попасть в беду!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987675" y="1341438"/>
            <a:ext cx="3438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1800" i="1">
              <a:solidFill>
                <a:srgbClr val="339933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3428992" y="285728"/>
            <a:ext cx="4357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</a:rPr>
              <a:t>Взял красивую ты книжку,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Новую, опрятную.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Помни твердо: обращаться</a:t>
            </a:r>
          </a:p>
          <a:p>
            <a:r>
              <a:rPr lang="ru-RU" sz="2400" b="1" i="1" dirty="0">
                <a:solidFill>
                  <a:srgbClr val="7030A0"/>
                </a:solidFill>
              </a:rPr>
              <a:t>Нужно аккуратно с ней.</a:t>
            </a: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1928794" y="2571744"/>
            <a:ext cx="42862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339933"/>
                </a:solidFill>
              </a:rPr>
              <a:t>Рисовать на ней не стоит</a:t>
            </a:r>
          </a:p>
          <a:p>
            <a:r>
              <a:rPr lang="ru-RU" sz="2400" b="1" i="1" dirty="0">
                <a:solidFill>
                  <a:srgbClr val="339933"/>
                </a:solidFill>
              </a:rPr>
              <a:t>И картинки вырезать, </a:t>
            </a:r>
          </a:p>
          <a:p>
            <a:r>
              <a:rPr lang="ru-RU" sz="2400" b="1" i="1" dirty="0">
                <a:solidFill>
                  <a:srgbClr val="339933"/>
                </a:solidFill>
              </a:rPr>
              <a:t>Ставить кружки, сковородки,</a:t>
            </a:r>
          </a:p>
          <a:p>
            <a:r>
              <a:rPr lang="ru-RU" sz="2400" b="1" i="1" dirty="0">
                <a:solidFill>
                  <a:srgbClr val="339933"/>
                </a:solidFill>
              </a:rPr>
              <a:t>И за завтрака</a:t>
            </a:r>
            <a:r>
              <a:rPr lang="ru-RU" sz="2800" b="1" i="1" dirty="0">
                <a:solidFill>
                  <a:srgbClr val="339933"/>
                </a:solidFill>
              </a:rPr>
              <a:t>м читать</a:t>
            </a:r>
            <a:r>
              <a:rPr lang="ru-RU" sz="2400" b="1" i="1" dirty="0">
                <a:solidFill>
                  <a:srgbClr val="339933"/>
                </a:solidFill>
              </a:rPr>
              <a:t>.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3786182" y="4581525"/>
            <a:ext cx="44592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Если книжка «заболела»,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Плохо обращались с ней,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Листик вырван – не проблема.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Обязательно заклей.</a:t>
            </a:r>
          </a:p>
        </p:txBody>
      </p:sp>
      <p:pic>
        <p:nvPicPr>
          <p:cNvPr id="83982" name="Picture 14" descr="pe01821_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714488"/>
            <a:ext cx="2411412" cy="2736850"/>
          </a:xfrm>
          <a:prstGeom prst="rect">
            <a:avLst/>
          </a:prstGeom>
          <a:noFill/>
        </p:spPr>
      </p:pic>
      <p:pic>
        <p:nvPicPr>
          <p:cNvPr id="83988" name="Picture 20" descr="j0237583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357694"/>
            <a:ext cx="3455987" cy="2306637"/>
          </a:xfrm>
          <a:prstGeom prst="rect">
            <a:avLst/>
          </a:prstGeom>
          <a:noFill/>
        </p:spPr>
      </p:pic>
      <p:pic>
        <p:nvPicPr>
          <p:cNvPr id="83991" name="Picture 23" descr="j0232555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357694"/>
            <a:ext cx="2243137" cy="1368425"/>
          </a:xfrm>
          <a:prstGeom prst="rect">
            <a:avLst/>
          </a:prstGeom>
          <a:noFill/>
        </p:spPr>
      </p:pic>
      <p:pic>
        <p:nvPicPr>
          <p:cNvPr id="83997" name="Picture 29" descr="j0299023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357166"/>
            <a:ext cx="2592388" cy="1717675"/>
          </a:xfrm>
          <a:prstGeom prst="rect">
            <a:avLst/>
          </a:prstGeom>
          <a:noFill/>
        </p:spPr>
      </p:pic>
      <p:pic>
        <p:nvPicPr>
          <p:cNvPr id="83998" name="Picture 30" descr="j0112938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836613"/>
            <a:ext cx="1655763" cy="1385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7394" y="1052736"/>
            <a:ext cx="2413488" cy="1898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508" y="31130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Библио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i="1" dirty="0" smtClean="0"/>
              <a:t>книга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37984" y="3113071"/>
            <a:ext cx="277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Тека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i="1" dirty="0" smtClean="0"/>
              <a:t>хранилище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0773" y="129406"/>
            <a:ext cx="8030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же такое библиотека?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520280" cy="1898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8988" y="6303532"/>
            <a:ext cx="4374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Библиотека</a:t>
            </a:r>
            <a:r>
              <a:rPr lang="ru-RU" dirty="0" smtClean="0"/>
              <a:t> – </a:t>
            </a:r>
            <a:r>
              <a:rPr lang="ru-RU" sz="2400" i="1" dirty="0" smtClean="0"/>
              <a:t>хранилище книг</a:t>
            </a:r>
            <a:endParaRPr lang="ru-RU" sz="24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74736"/>
            <a:ext cx="3611594" cy="2708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80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C00000"/>
                </a:solidFill>
              </a:rPr>
              <a:t>           Повторение пройденного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2532" name="Рисунок 3" descr="MCj0406184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H00546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643446"/>
            <a:ext cx="20716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00034" y="1785926"/>
            <a:ext cx="5811840" cy="235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i="1" dirty="0">
                <a:solidFill>
                  <a:srgbClr val="3333CC"/>
                </a:solidFill>
              </a:rPr>
              <a:t>Если хочется, ребята,</a:t>
            </a:r>
          </a:p>
          <a:p>
            <a:pPr>
              <a:spcBef>
                <a:spcPct val="20000"/>
              </a:spcBef>
            </a:pPr>
            <a:r>
              <a:rPr lang="ru-RU" sz="3200" b="1" i="1" dirty="0">
                <a:solidFill>
                  <a:srgbClr val="3333CC"/>
                </a:solidFill>
              </a:rPr>
              <a:t>Книжку целый год читать.</a:t>
            </a:r>
          </a:p>
          <a:p>
            <a:pPr>
              <a:spcBef>
                <a:spcPct val="20000"/>
              </a:spcBef>
            </a:pPr>
            <a:r>
              <a:rPr lang="ru-RU" sz="3200" b="1" i="1" dirty="0">
                <a:solidFill>
                  <a:srgbClr val="3333CC"/>
                </a:solidFill>
              </a:rPr>
              <a:t>То, скажите, может, можно</a:t>
            </a:r>
          </a:p>
          <a:p>
            <a:pPr>
              <a:spcBef>
                <a:spcPct val="20000"/>
              </a:spcBef>
            </a:pPr>
            <a:r>
              <a:rPr lang="ru-RU" sz="3200" b="1" i="1" dirty="0">
                <a:solidFill>
                  <a:srgbClr val="3333CC"/>
                </a:solidFill>
              </a:rPr>
              <a:t>Вам ее не возвращать?</a:t>
            </a:r>
          </a:p>
        </p:txBody>
      </p:sp>
      <p:pic>
        <p:nvPicPr>
          <p:cNvPr id="8" name="Picture 8" descr="j0251132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143380"/>
            <a:ext cx="2928958" cy="2486028"/>
          </a:xfrm>
          <a:prstGeom prst="rect">
            <a:avLst/>
          </a:prstGeom>
          <a:noFill/>
        </p:spPr>
      </p:pic>
      <p:pic>
        <p:nvPicPr>
          <p:cNvPr id="9" name="Picture 17" descr="8681e8f0f2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1428736"/>
            <a:ext cx="292895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357422" y="2285992"/>
            <a:ext cx="5143536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Если вы читали книгу – 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Мама стала кушать звать.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Можно ли ее на кухне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За обедом дочитать?</a:t>
            </a:r>
          </a:p>
        </p:txBody>
      </p:sp>
      <p:pic>
        <p:nvPicPr>
          <p:cNvPr id="19462" name="Picture 6" descr="bs00554_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260350"/>
            <a:ext cx="2274887" cy="1984375"/>
          </a:xfrm>
          <a:prstGeom prst="rect">
            <a:avLst/>
          </a:prstGeom>
          <a:noFill/>
        </p:spPr>
      </p:pic>
      <p:pic>
        <p:nvPicPr>
          <p:cNvPr id="19467" name="Picture 11" descr="dbdee13c60c9204fee7ec8d256b5f9fa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950" y="4508500"/>
            <a:ext cx="1381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3" descr="59823c281ab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33375"/>
            <a:ext cx="1905000" cy="1905000"/>
          </a:xfrm>
          <a:prstGeom prst="rect">
            <a:avLst/>
          </a:prstGeom>
          <a:noFill/>
        </p:spPr>
      </p:pic>
      <p:pic>
        <p:nvPicPr>
          <p:cNvPr id="19470" name="Picture 14" descr="ae4edef439f0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4221163"/>
            <a:ext cx="1428750" cy="2038350"/>
          </a:xfrm>
          <a:prstGeom prst="rect">
            <a:avLst/>
          </a:prstGeom>
          <a:noFill/>
        </p:spPr>
      </p:pic>
      <p:pic>
        <p:nvPicPr>
          <p:cNvPr id="19471" name="Picture 15" descr="baby0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56100" y="620713"/>
            <a:ext cx="914400" cy="1085850"/>
          </a:xfrm>
          <a:prstGeom prst="rect">
            <a:avLst/>
          </a:prstGeom>
          <a:noFill/>
        </p:spPr>
      </p:pic>
      <p:pic>
        <p:nvPicPr>
          <p:cNvPr id="19473" name="Picture 17" descr="j0331700[1]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132138" y="4724400"/>
            <a:ext cx="2513012" cy="172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86000" y="2636838"/>
            <a:ext cx="457200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Вам понравилась картинка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На страничке номер пять.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Можно вырывать страничку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И картинку вырезать?</a:t>
            </a:r>
          </a:p>
        </p:txBody>
      </p:sp>
      <p:pic>
        <p:nvPicPr>
          <p:cNvPr id="20486" name="Picture 6" descr="j0299023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5229225"/>
            <a:ext cx="1817688" cy="1204913"/>
          </a:xfrm>
          <a:prstGeom prst="rect">
            <a:avLst/>
          </a:prstGeom>
          <a:noFill/>
        </p:spPr>
      </p:pic>
      <p:pic>
        <p:nvPicPr>
          <p:cNvPr id="20487" name="Picture 7" descr="j0296149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76250"/>
            <a:ext cx="2268538" cy="1984375"/>
          </a:xfrm>
          <a:prstGeom prst="rect">
            <a:avLst/>
          </a:prstGeom>
          <a:noFill/>
        </p:spPr>
      </p:pic>
      <p:pic>
        <p:nvPicPr>
          <p:cNvPr id="20488" name="Picture 8" descr="j0088606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4652963"/>
            <a:ext cx="1479550" cy="1809750"/>
          </a:xfrm>
          <a:prstGeom prst="rect">
            <a:avLst/>
          </a:prstGeom>
          <a:noFill/>
        </p:spPr>
      </p:pic>
      <p:pic>
        <p:nvPicPr>
          <p:cNvPr id="20490" name="Picture 10" descr="f7e2ada3435e517520c49fcb48c4f8d8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39782" y="4929199"/>
            <a:ext cx="37752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2" descr="e915b8b99b42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86500" y="0"/>
            <a:ext cx="2857500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286000" y="2543175"/>
            <a:ext cx="5886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Если маленький братишка 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Хочет с книжкой поиграть.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Как вы думаете , можно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Книжечку ему давать?</a:t>
            </a:r>
          </a:p>
        </p:txBody>
      </p:sp>
      <p:pic>
        <p:nvPicPr>
          <p:cNvPr id="22535" name="Picture 7" descr="j0346763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4868863"/>
            <a:ext cx="1547813" cy="1800225"/>
          </a:xfrm>
          <a:prstGeom prst="rect">
            <a:avLst/>
          </a:prstGeom>
          <a:noFill/>
        </p:spPr>
      </p:pic>
      <p:pic>
        <p:nvPicPr>
          <p:cNvPr id="22539" name="Picture 11" descr="j028626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5084763"/>
            <a:ext cx="1808162" cy="1498600"/>
          </a:xfrm>
          <a:prstGeom prst="rect">
            <a:avLst/>
          </a:prstGeom>
          <a:noFill/>
        </p:spPr>
      </p:pic>
      <p:pic>
        <p:nvPicPr>
          <p:cNvPr id="22540" name="Picture 12" descr="sm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88913"/>
            <a:ext cx="1905000" cy="2257425"/>
          </a:xfrm>
          <a:prstGeom prst="rect">
            <a:avLst/>
          </a:prstGeom>
          <a:noFill/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7717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0"/>
            <a:ext cx="277177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3" name="Picture 15" descr="21M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24300" y="4941888"/>
            <a:ext cx="1223963" cy="165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0" y="2360613"/>
            <a:ext cx="59578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Если черно-белый в книжке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Мячик, поезд или дом,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Может, можно разукрасить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Их цветным карандашом?</a:t>
            </a:r>
          </a:p>
        </p:txBody>
      </p:sp>
      <p:pic>
        <p:nvPicPr>
          <p:cNvPr id="21510" name="Picture 6" descr="j0406184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285728"/>
            <a:ext cx="1733550" cy="1841500"/>
          </a:xfrm>
          <a:prstGeom prst="rect">
            <a:avLst/>
          </a:prstGeom>
          <a:noFill/>
        </p:spPr>
      </p:pic>
      <p:pic>
        <p:nvPicPr>
          <p:cNvPr id="21514" name="Picture 10" descr="j0398149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620713"/>
            <a:ext cx="1538287" cy="1804987"/>
          </a:xfrm>
          <a:prstGeom prst="rect">
            <a:avLst/>
          </a:prstGeom>
          <a:noFill/>
        </p:spPr>
      </p:pic>
      <p:pic>
        <p:nvPicPr>
          <p:cNvPr id="21516" name="Picture 12" descr="j0398165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4797425"/>
            <a:ext cx="1395413" cy="1830388"/>
          </a:xfrm>
          <a:prstGeom prst="rect">
            <a:avLst/>
          </a:prstGeom>
          <a:noFill/>
        </p:spPr>
      </p:pic>
      <p:pic>
        <p:nvPicPr>
          <p:cNvPr id="21517" name="Picture 13" descr="j0398143[1]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4797425"/>
            <a:ext cx="1646237" cy="1803400"/>
          </a:xfrm>
          <a:prstGeom prst="rect">
            <a:avLst/>
          </a:prstGeom>
          <a:noFill/>
        </p:spPr>
      </p:pic>
      <p:pic>
        <p:nvPicPr>
          <p:cNvPr id="21520" name="Picture 16" descr="sm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76600" y="0"/>
            <a:ext cx="1905000" cy="2257425"/>
          </a:xfrm>
          <a:prstGeom prst="rect">
            <a:avLst/>
          </a:prstGeom>
          <a:noFill/>
        </p:spPr>
      </p:pic>
      <p:pic>
        <p:nvPicPr>
          <p:cNvPr id="21521" name="Picture 17" descr="books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7050" y="4508500"/>
            <a:ext cx="1739900" cy="215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86000" y="2360613"/>
            <a:ext cx="5670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Если листик выпадает,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Можно скотч взять или клей,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И, чтоб он не потерялся,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Лист приклеить поскорей?</a:t>
            </a:r>
          </a:p>
        </p:txBody>
      </p:sp>
      <p:pic>
        <p:nvPicPr>
          <p:cNvPr id="23558" name="Picture 6" descr="j0396682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88" y="5373688"/>
            <a:ext cx="1825625" cy="977900"/>
          </a:xfrm>
          <a:prstGeom prst="rect">
            <a:avLst/>
          </a:prstGeom>
          <a:noFill/>
        </p:spPr>
      </p:pic>
      <p:pic>
        <p:nvPicPr>
          <p:cNvPr id="23562" name="Picture 10" descr="j03317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4652963"/>
            <a:ext cx="1793875" cy="1527175"/>
          </a:xfrm>
          <a:prstGeom prst="rect">
            <a:avLst/>
          </a:prstGeom>
          <a:noFill/>
        </p:spPr>
      </p:pic>
      <p:pic>
        <p:nvPicPr>
          <p:cNvPr id="23567" name="Picture 15" descr="j037014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8275" y="-171450"/>
            <a:ext cx="2625725" cy="2771775"/>
          </a:xfrm>
          <a:prstGeom prst="rect">
            <a:avLst/>
          </a:prstGeom>
          <a:noFill/>
        </p:spPr>
      </p:pic>
      <p:pic>
        <p:nvPicPr>
          <p:cNvPr id="23568" name="Picture 16" descr="sm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0"/>
            <a:ext cx="1905000" cy="2257425"/>
          </a:xfrm>
          <a:prstGeom prst="rect">
            <a:avLst/>
          </a:prstGeom>
          <a:noFill/>
        </p:spPr>
      </p:pic>
      <p:pic>
        <p:nvPicPr>
          <p:cNvPr id="23569" name="Picture 17" descr="girlread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79838" y="5013325"/>
            <a:ext cx="1428750" cy="139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0" y="3068638"/>
            <a:ext cx="55991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Вас подружка попросила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Нашу книгу почитать.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Как вы думаете, можно</a:t>
            </a:r>
          </a:p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3333CC"/>
                </a:solidFill>
              </a:rPr>
              <a:t>Просто так ей книжку дать?</a:t>
            </a:r>
          </a:p>
        </p:txBody>
      </p:sp>
      <p:pic>
        <p:nvPicPr>
          <p:cNvPr id="24585" name="Picture 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8400" y="5124450"/>
            <a:ext cx="1905000" cy="1733550"/>
          </a:xfrm>
          <a:prstGeom prst="rect">
            <a:avLst/>
          </a:prstGeom>
          <a:noFill/>
        </p:spPr>
      </p:pic>
      <p:pic>
        <p:nvPicPr>
          <p:cNvPr id="24586" name="Picture 10" descr="i_mamatani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8400" y="188913"/>
            <a:ext cx="1584325" cy="2590800"/>
          </a:xfrm>
          <a:prstGeom prst="rect">
            <a:avLst/>
          </a:prstGeom>
          <a:noFill/>
        </p:spPr>
      </p:pic>
      <p:pic>
        <p:nvPicPr>
          <p:cNvPr id="5" name="Рисунок 7" descr="MCj0406184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>
                <a:solidFill>
                  <a:srgbClr val="339933"/>
                </a:solidFill>
              </a:rPr>
              <a:t>СПАСИБО ЗА ВНИМАНИЕ!</a:t>
            </a:r>
            <a:br>
              <a:rPr lang="ru-RU" sz="2800" b="1">
                <a:solidFill>
                  <a:srgbClr val="339933"/>
                </a:solidFill>
              </a:rPr>
            </a:br>
            <a:r>
              <a:rPr lang="ru-RU" sz="2800" b="1">
                <a:solidFill>
                  <a:srgbClr val="339933"/>
                </a:solidFill>
              </a:rPr>
              <a:t>ДОРОГИЕ РЕБЯТА!</a:t>
            </a:r>
            <a:br>
              <a:rPr lang="ru-RU" sz="2800" b="1">
                <a:solidFill>
                  <a:srgbClr val="339933"/>
                </a:solidFill>
              </a:rPr>
            </a:br>
            <a:r>
              <a:rPr lang="ru-RU" sz="2800" b="1">
                <a:solidFill>
                  <a:srgbClr val="339933"/>
                </a:solidFill>
              </a:rPr>
              <a:t>ДО НОВЫХ ВСТРЕЧ!</a:t>
            </a:r>
          </a:p>
        </p:txBody>
      </p:sp>
      <p:pic>
        <p:nvPicPr>
          <p:cNvPr id="106501" name="Picture 5" descr="05f38c15051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73238"/>
            <a:ext cx="7777163" cy="4751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"/>
            <a:ext cx="8562975" cy="12858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Структура   школьной    библиотеки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686800" cy="4794250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002060"/>
                </a:solidFill>
              </a:rPr>
              <a:t>     </a:t>
            </a:r>
            <a:r>
              <a:rPr lang="en-US" sz="4000" smtClean="0">
                <a:solidFill>
                  <a:srgbClr val="002060"/>
                </a:solidFill>
              </a:rPr>
              <a:t>       </a:t>
            </a:r>
            <a:r>
              <a:rPr lang="ru-RU" sz="4000" smtClean="0">
                <a:solidFill>
                  <a:srgbClr val="002060"/>
                </a:solidFill>
              </a:rPr>
              <a:t>- Абонемент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002060"/>
                </a:solidFill>
              </a:rPr>
              <a:t>     </a:t>
            </a:r>
            <a:r>
              <a:rPr lang="en-US" sz="4000" smtClean="0">
                <a:solidFill>
                  <a:srgbClr val="002060"/>
                </a:solidFill>
              </a:rPr>
              <a:t>       </a:t>
            </a:r>
            <a:r>
              <a:rPr lang="ru-RU" sz="4000" smtClean="0">
                <a:solidFill>
                  <a:srgbClr val="002060"/>
                </a:solidFill>
              </a:rPr>
              <a:t>- Читальный зал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000" smtClean="0">
                <a:solidFill>
                  <a:srgbClr val="002060"/>
                </a:solidFill>
              </a:rPr>
              <a:t>    </a:t>
            </a:r>
            <a:r>
              <a:rPr lang="en-US" sz="4000" smtClean="0">
                <a:solidFill>
                  <a:srgbClr val="002060"/>
                </a:solidFill>
              </a:rPr>
              <a:t>       </a:t>
            </a:r>
            <a:r>
              <a:rPr lang="ru-RU" sz="4000" smtClean="0">
                <a:solidFill>
                  <a:srgbClr val="002060"/>
                </a:solidFill>
              </a:rPr>
              <a:t> - Книгохранилище</a:t>
            </a:r>
            <a:endParaRPr lang="ru-RU" sz="2800" smtClean="0">
              <a:solidFill>
                <a:srgbClr val="002060"/>
              </a:solidFill>
            </a:endParaRPr>
          </a:p>
        </p:txBody>
      </p:sp>
      <p:pic>
        <p:nvPicPr>
          <p:cNvPr id="7" name="Рисунок 6" descr="C:\Users\1\Documents\Посвящение в читатели 0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4286256"/>
            <a:ext cx="27495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:\Базанова фото 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286256"/>
            <a:ext cx="2714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8" descr="MCj0406184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5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Читальный зал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 </a:t>
            </a:r>
            <a:r>
              <a:rPr lang="ru-RU" b="1" smtClean="0">
                <a:solidFill>
                  <a:srgbClr val="002060"/>
                </a:solidFill>
              </a:rPr>
              <a:t>- </a:t>
            </a:r>
            <a:r>
              <a:rPr lang="ru-RU" b="1" smtClean="0">
                <a:solidFill>
                  <a:schemeClr val="tx1"/>
                </a:solidFill>
              </a:rPr>
              <a:t>Помещение в библиотеке, где книги и другие издания на дом не выдаются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Энциклопедии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Словари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Справочники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Редкие книги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С</a:t>
            </a:r>
            <a:r>
              <a:rPr lang="en-US" smtClean="0">
                <a:solidFill>
                  <a:srgbClr val="002060"/>
                </a:solidFill>
              </a:rPr>
              <a:t>D </a:t>
            </a:r>
            <a:r>
              <a:rPr lang="ru-RU" smtClean="0">
                <a:solidFill>
                  <a:srgbClr val="002060"/>
                </a:solidFill>
              </a:rPr>
              <a:t>и </a:t>
            </a:r>
            <a:r>
              <a:rPr lang="en-US" smtClean="0">
                <a:solidFill>
                  <a:srgbClr val="002060"/>
                </a:solidFill>
              </a:rPr>
              <a:t>DVD </a:t>
            </a:r>
            <a:r>
              <a:rPr lang="ru-RU" smtClean="0">
                <a:solidFill>
                  <a:srgbClr val="002060"/>
                </a:solidFill>
              </a:rPr>
              <a:t>диски</a:t>
            </a:r>
          </a:p>
          <a:p>
            <a:pPr eaLnBrk="1" hangingPunct="1">
              <a:buFont typeface="Arial" charset="0"/>
              <a:buChar char="•"/>
            </a:pPr>
            <a:endParaRPr lang="ru-RU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smtClean="0">
              <a:solidFill>
                <a:srgbClr val="00206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ru-RU" sz="200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574925"/>
            <a:ext cx="1366837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25" y="2551113"/>
            <a:ext cx="1420813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4664075"/>
            <a:ext cx="1366837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25" y="4664075"/>
            <a:ext cx="14208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 descr="MCj04061840000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pe02658_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765175"/>
            <a:ext cx="4321175" cy="3049588"/>
          </a:xfrm>
          <a:prstGeom prst="rect">
            <a:avLst/>
          </a:prstGeom>
          <a:noFill/>
        </p:spPr>
      </p:pic>
      <p:pic>
        <p:nvPicPr>
          <p:cNvPr id="77829" name="Picture 5" descr="j0398165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2636838"/>
            <a:ext cx="2713038" cy="3559175"/>
          </a:xfrm>
          <a:prstGeom prst="rect">
            <a:avLst/>
          </a:prstGeom>
          <a:noFill/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55650" y="692150"/>
            <a:ext cx="45720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Здесь читать</a:t>
            </a:r>
            <a:r>
              <a:rPr lang="ru-RU" sz="3200" b="1">
                <a:solidFill>
                  <a:srgbClr val="339933"/>
                </a:solidFill>
              </a:rPr>
              <a:t> </a:t>
            </a: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нужно на месте.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Книги на дом не дают.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Но зато нет интересней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Книжек, что найдете тут.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563938" y="3860800"/>
            <a:ext cx="42481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Про животных, про природу.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Про историю свою.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Здесь найдете непременно </a:t>
            </a:r>
          </a:p>
          <a:p>
            <a:pPr>
              <a:spcBef>
                <a:spcPct val="20000"/>
              </a:spcBef>
            </a:pPr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Вы энциклопедию.</a:t>
            </a:r>
          </a:p>
        </p:txBody>
      </p:sp>
      <p:pic>
        <p:nvPicPr>
          <p:cNvPr id="77835" name="Picture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4292600"/>
            <a:ext cx="150495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5" name="Picture 13" descr="журналы0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347731">
            <a:off x="3132138" y="2420938"/>
            <a:ext cx="2551112" cy="3903662"/>
          </a:xfrm>
          <a:prstGeom prst="rect">
            <a:avLst/>
          </a:prstGeom>
          <a:noFill/>
        </p:spPr>
      </p:pic>
      <p:pic>
        <p:nvPicPr>
          <p:cNvPr id="79884" name="Picture 12" descr="журналы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24075" y="1125538"/>
            <a:ext cx="2119313" cy="3241675"/>
          </a:xfrm>
          <a:prstGeom prst="rect">
            <a:avLst/>
          </a:prstGeom>
          <a:noFill/>
        </p:spPr>
      </p:pic>
      <p:pic>
        <p:nvPicPr>
          <p:cNvPr id="79880" name="Picture 8" descr="Khitruk_01_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8913"/>
            <a:ext cx="1668463" cy="1844675"/>
          </a:xfrm>
          <a:prstGeom prst="rect">
            <a:avLst/>
          </a:prstGeom>
          <a:noFill/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4932363" y="1052513"/>
            <a:ext cx="3816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А еще здесь есть журналы</a:t>
            </a:r>
          </a:p>
          <a:p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Удивительной красы.</a:t>
            </a:r>
          </a:p>
          <a:p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Зачитаешься, что сразу</a:t>
            </a:r>
          </a:p>
          <a:p>
            <a:r>
              <a:rPr lang="ru-RU" sz="2400" b="1">
                <a:solidFill>
                  <a:srgbClr val="339933"/>
                </a:solidFill>
                <a:latin typeface="Times New Roman" pitchFamily="18" charset="0"/>
              </a:rPr>
              <a:t>Позабудешь про часы</a:t>
            </a:r>
            <a:r>
              <a:rPr lang="ru-RU" sz="240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79886" name="Picture 14" descr="журналы00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00113" y="3500438"/>
            <a:ext cx="2009775" cy="270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C00000"/>
                </a:solidFill>
              </a:rPr>
              <a:t>                  Абонемент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    </a:t>
            </a:r>
            <a:r>
              <a:rPr lang="ru-RU" sz="3600" b="1" smtClean="0">
                <a:solidFill>
                  <a:schemeClr val="tx1"/>
                </a:solidFill>
              </a:rPr>
              <a:t>- Место, где выдают книги на дом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Сказки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Рассказы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Книги о животных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Стихи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</a:rPr>
              <a:t>Комиксы и другие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 детские книги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1\AppData\Local\Microsoft\Windows\Temporary Internet Files\Content.Word\IMG_31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214563"/>
            <a:ext cx="4572032" cy="450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5" descr="MCj040618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</a:t>
            </a:r>
            <a:r>
              <a:rPr lang="ru-RU" sz="4400" b="1" dirty="0" smtClean="0">
                <a:solidFill>
                  <a:srgbClr val="C00000"/>
                </a:solidFill>
              </a:rPr>
              <a:t>Книгохранилище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002060"/>
                </a:solidFill>
              </a:rPr>
              <a:t>  </a:t>
            </a:r>
            <a:r>
              <a:rPr lang="ru-RU" b="1" smtClean="0">
                <a:solidFill>
                  <a:schemeClr val="tx1"/>
                </a:solidFill>
              </a:rPr>
              <a:t>- Помещение для хранения учебников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chemeClr val="tx1"/>
                </a:solidFill>
              </a:rPr>
              <a:t>  - Многоэкземплярной литературы</a:t>
            </a:r>
          </a:p>
        </p:txBody>
      </p:sp>
      <p:pic>
        <p:nvPicPr>
          <p:cNvPr id="6" name="Рисунок 5" descr="C:\Users\1\Documents\IMG_03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143248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MCj0406184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142875"/>
            <a:ext cx="1428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IMG_0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071810"/>
            <a:ext cx="3214710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785794"/>
            <a:ext cx="3649860" cy="2643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75327" y="260648"/>
            <a:ext cx="30437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большая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книга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255" y="4149080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ru-RU" sz="3200" dirty="0" smtClean="0"/>
              <a:t>    метров высота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ru-RU" sz="3200" dirty="0" smtClean="0"/>
              <a:t>   метра шириной</a:t>
            </a: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492</a:t>
            </a:r>
            <a:r>
              <a:rPr lang="ru-RU" sz="3200" dirty="0" smtClean="0"/>
              <a:t> кг веса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5859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586</Words>
  <Application>Microsoft Office PowerPoint</Application>
  <PresentationFormat>Экран (4:3)</PresentationFormat>
  <Paragraphs>112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 Структура   школьной    библиотеки</vt:lpstr>
      <vt:lpstr>               Читальный зал</vt:lpstr>
      <vt:lpstr>Слайд 5</vt:lpstr>
      <vt:lpstr>Слайд 6</vt:lpstr>
      <vt:lpstr>                  Абонемент</vt:lpstr>
      <vt:lpstr>                Книгохранилище</vt:lpstr>
      <vt:lpstr>Слайд 9</vt:lpstr>
      <vt:lpstr>Слайд 10</vt:lpstr>
      <vt:lpstr>             Читательский формуляр</vt:lpstr>
      <vt:lpstr>Слайд 12</vt:lpstr>
      <vt:lpstr>Слайд 13</vt:lpstr>
      <vt:lpstr>ЧЕГО БОИТСЯ КНИГА???</vt:lpstr>
      <vt:lpstr>Слайд 15</vt:lpstr>
      <vt:lpstr>Слайд 16</vt:lpstr>
      <vt:lpstr>Слайд 17</vt:lpstr>
      <vt:lpstr>Слайд 18</vt:lpstr>
      <vt:lpstr>Слайд 19</vt:lpstr>
      <vt:lpstr>           Повторение пройденного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 ЗА ВНИМАНИЕ! ДОРОГИЕ РЕБЯТА!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Оксана Викторовна</cp:lastModifiedBy>
  <cp:revision>29</cp:revision>
  <dcterms:modified xsi:type="dcterms:W3CDTF">2015-02-18T05:03:26Z</dcterms:modified>
</cp:coreProperties>
</file>