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259" r:id="rId4"/>
    <p:sldId id="267" r:id="rId5"/>
    <p:sldId id="268" r:id="rId6"/>
    <p:sldId id="269" r:id="rId7"/>
    <p:sldId id="270" r:id="rId8"/>
    <p:sldId id="271" r:id="rId9"/>
    <p:sldId id="272" r:id="rId10"/>
    <p:sldId id="273" r:id="rId11"/>
    <p:sldId id="276" r:id="rId12"/>
    <p:sldId id="278" r:id="rId13"/>
    <p:sldId id="279" r:id="rId14"/>
    <p:sldId id="281" r:id="rId15"/>
    <p:sldId id="282" r:id="rId16"/>
    <p:sldId id="284"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00"/>
    <a:srgbClr val="FF0066"/>
    <a:srgbClr val="9900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C462B2-C40E-4FE3-A4AC-079690A0C1DE}" type="datetimeFigureOut">
              <a:rPr lang="ru-RU" smtClean="0"/>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2CB60-755F-4E12-95A7-3E1573637F02}" type="slidenum">
              <a:rPr lang="ru-RU" smtClean="0"/>
              <a:t>‹#›</a:t>
            </a:fld>
            <a:endParaRPr lang="ru-RU"/>
          </a:p>
        </p:txBody>
      </p:sp>
    </p:spTree>
    <p:extLst>
      <p:ext uri="{BB962C8B-B14F-4D97-AF65-F5344CB8AC3E}">
        <p14:creationId xmlns:p14="http://schemas.microsoft.com/office/powerpoint/2010/main" val="250946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C462B2-C40E-4FE3-A4AC-079690A0C1DE}" type="datetimeFigureOut">
              <a:rPr lang="ru-RU" smtClean="0"/>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2CB60-755F-4E12-95A7-3E1573637F02}" type="slidenum">
              <a:rPr lang="ru-RU" smtClean="0"/>
              <a:t>‹#›</a:t>
            </a:fld>
            <a:endParaRPr lang="ru-RU"/>
          </a:p>
        </p:txBody>
      </p:sp>
    </p:spTree>
    <p:extLst>
      <p:ext uri="{BB962C8B-B14F-4D97-AF65-F5344CB8AC3E}">
        <p14:creationId xmlns:p14="http://schemas.microsoft.com/office/powerpoint/2010/main" val="151612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C462B2-C40E-4FE3-A4AC-079690A0C1DE}" type="datetimeFigureOut">
              <a:rPr lang="ru-RU" smtClean="0"/>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2CB60-755F-4E12-95A7-3E1573637F02}" type="slidenum">
              <a:rPr lang="ru-RU" smtClean="0"/>
              <a:t>‹#›</a:t>
            </a:fld>
            <a:endParaRPr lang="ru-RU"/>
          </a:p>
        </p:txBody>
      </p:sp>
    </p:spTree>
    <p:extLst>
      <p:ext uri="{BB962C8B-B14F-4D97-AF65-F5344CB8AC3E}">
        <p14:creationId xmlns:p14="http://schemas.microsoft.com/office/powerpoint/2010/main" val="272431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C462B2-C40E-4FE3-A4AC-079690A0C1DE}" type="datetimeFigureOut">
              <a:rPr lang="ru-RU" smtClean="0"/>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2CB60-755F-4E12-95A7-3E1573637F02}" type="slidenum">
              <a:rPr lang="ru-RU" smtClean="0"/>
              <a:t>‹#›</a:t>
            </a:fld>
            <a:endParaRPr lang="ru-RU"/>
          </a:p>
        </p:txBody>
      </p:sp>
    </p:spTree>
    <p:extLst>
      <p:ext uri="{BB962C8B-B14F-4D97-AF65-F5344CB8AC3E}">
        <p14:creationId xmlns:p14="http://schemas.microsoft.com/office/powerpoint/2010/main" val="148575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C462B2-C40E-4FE3-A4AC-079690A0C1DE}" type="datetimeFigureOut">
              <a:rPr lang="ru-RU" smtClean="0"/>
              <a:t>18.02.2015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2CB60-755F-4E12-95A7-3E1573637F02}" type="slidenum">
              <a:rPr lang="ru-RU" smtClean="0"/>
              <a:t>‹#›</a:t>
            </a:fld>
            <a:endParaRPr lang="ru-RU"/>
          </a:p>
        </p:txBody>
      </p:sp>
    </p:spTree>
    <p:extLst>
      <p:ext uri="{BB962C8B-B14F-4D97-AF65-F5344CB8AC3E}">
        <p14:creationId xmlns:p14="http://schemas.microsoft.com/office/powerpoint/2010/main" val="134134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C462B2-C40E-4FE3-A4AC-079690A0C1DE}" type="datetimeFigureOut">
              <a:rPr lang="ru-RU" smtClean="0"/>
              <a:t>18.02.2015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32CB60-755F-4E12-95A7-3E1573637F02}" type="slidenum">
              <a:rPr lang="ru-RU" smtClean="0"/>
              <a:t>‹#›</a:t>
            </a:fld>
            <a:endParaRPr lang="ru-RU"/>
          </a:p>
        </p:txBody>
      </p:sp>
    </p:spTree>
    <p:extLst>
      <p:ext uri="{BB962C8B-B14F-4D97-AF65-F5344CB8AC3E}">
        <p14:creationId xmlns:p14="http://schemas.microsoft.com/office/powerpoint/2010/main" val="337948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C462B2-C40E-4FE3-A4AC-079690A0C1DE}" type="datetimeFigureOut">
              <a:rPr lang="ru-RU" smtClean="0"/>
              <a:t>18.02.2015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32CB60-755F-4E12-95A7-3E1573637F02}" type="slidenum">
              <a:rPr lang="ru-RU" smtClean="0"/>
              <a:t>‹#›</a:t>
            </a:fld>
            <a:endParaRPr lang="ru-RU"/>
          </a:p>
        </p:txBody>
      </p:sp>
    </p:spTree>
    <p:extLst>
      <p:ext uri="{BB962C8B-B14F-4D97-AF65-F5344CB8AC3E}">
        <p14:creationId xmlns:p14="http://schemas.microsoft.com/office/powerpoint/2010/main" val="135482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C462B2-C40E-4FE3-A4AC-079690A0C1DE}" type="datetimeFigureOut">
              <a:rPr lang="ru-RU" smtClean="0"/>
              <a:t>18.02.2015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32CB60-755F-4E12-95A7-3E1573637F02}" type="slidenum">
              <a:rPr lang="ru-RU" smtClean="0"/>
              <a:t>‹#›</a:t>
            </a:fld>
            <a:endParaRPr lang="ru-RU"/>
          </a:p>
        </p:txBody>
      </p:sp>
    </p:spTree>
    <p:extLst>
      <p:ext uri="{BB962C8B-B14F-4D97-AF65-F5344CB8AC3E}">
        <p14:creationId xmlns:p14="http://schemas.microsoft.com/office/powerpoint/2010/main" val="198583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C462B2-C40E-4FE3-A4AC-079690A0C1DE}" type="datetimeFigureOut">
              <a:rPr lang="ru-RU" smtClean="0"/>
              <a:t>18.02.2015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32CB60-755F-4E12-95A7-3E1573637F02}" type="slidenum">
              <a:rPr lang="ru-RU" smtClean="0"/>
              <a:t>‹#›</a:t>
            </a:fld>
            <a:endParaRPr lang="ru-RU"/>
          </a:p>
        </p:txBody>
      </p:sp>
    </p:spTree>
    <p:extLst>
      <p:ext uri="{BB962C8B-B14F-4D97-AF65-F5344CB8AC3E}">
        <p14:creationId xmlns:p14="http://schemas.microsoft.com/office/powerpoint/2010/main" val="309777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8C462B2-C40E-4FE3-A4AC-079690A0C1DE}" type="datetimeFigureOut">
              <a:rPr lang="ru-RU" smtClean="0"/>
              <a:t>18.02.2015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32CB60-755F-4E12-95A7-3E1573637F02}" type="slidenum">
              <a:rPr lang="ru-RU" smtClean="0"/>
              <a:t>‹#›</a:t>
            </a:fld>
            <a:endParaRPr lang="ru-RU"/>
          </a:p>
        </p:txBody>
      </p:sp>
    </p:spTree>
    <p:extLst>
      <p:ext uri="{BB962C8B-B14F-4D97-AF65-F5344CB8AC3E}">
        <p14:creationId xmlns:p14="http://schemas.microsoft.com/office/powerpoint/2010/main" val="23632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8C462B2-C40E-4FE3-A4AC-079690A0C1DE}" type="datetimeFigureOut">
              <a:rPr lang="ru-RU" smtClean="0"/>
              <a:t>18.02.2015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32CB60-755F-4E12-95A7-3E1573637F02}" type="slidenum">
              <a:rPr lang="ru-RU" smtClean="0"/>
              <a:t>‹#›</a:t>
            </a:fld>
            <a:endParaRPr lang="ru-RU"/>
          </a:p>
        </p:txBody>
      </p:sp>
    </p:spTree>
    <p:extLst>
      <p:ext uri="{BB962C8B-B14F-4D97-AF65-F5344CB8AC3E}">
        <p14:creationId xmlns:p14="http://schemas.microsoft.com/office/powerpoint/2010/main" val="91028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462B2-C40E-4FE3-A4AC-079690A0C1DE}" type="datetimeFigureOut">
              <a:rPr lang="ru-RU" smtClean="0"/>
              <a:t>18.02.2015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2CB60-755F-4E12-95A7-3E1573637F02}" type="slidenum">
              <a:rPr lang="ru-RU" smtClean="0"/>
              <a:t>‹#›</a:t>
            </a:fld>
            <a:endParaRPr lang="ru-RU"/>
          </a:p>
        </p:txBody>
      </p:sp>
    </p:spTree>
    <p:extLst>
      <p:ext uri="{BB962C8B-B14F-4D97-AF65-F5344CB8AC3E}">
        <p14:creationId xmlns:p14="http://schemas.microsoft.com/office/powerpoint/2010/main" val="11756458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zhenskievoprosy.ru/kak-prigotovit-vkusnye-bliny-na-maslenicu.html#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zhenskievoprosy.ru/kak-prigotovit-vkusnye-bliny-na-maslenicu.html#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818" y="987135"/>
            <a:ext cx="8423564" cy="4738255"/>
          </a:xfrm>
          <a:prstGeom prst="rect">
            <a:avLst/>
          </a:prstGeom>
        </p:spPr>
      </p:pic>
    </p:spTree>
    <p:extLst>
      <p:ext uri="{BB962C8B-B14F-4D97-AF65-F5344CB8AC3E}">
        <p14:creationId xmlns:p14="http://schemas.microsoft.com/office/powerpoint/2010/main" val="674315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27964" y="124691"/>
            <a:ext cx="5825836" cy="6052272"/>
          </a:xfrm>
        </p:spPr>
        <p:txBody>
          <a:bodyPr>
            <a:normAutofit fontScale="85000" lnSpcReduction="20000"/>
          </a:bodyPr>
          <a:lstStyle/>
          <a:p>
            <a:pPr marL="0" indent="457200">
              <a:buNone/>
            </a:pPr>
            <a:r>
              <a:rPr lang="ru-RU" b="1" dirty="0">
                <a:solidFill>
                  <a:srgbClr val="FF0066"/>
                </a:solidFill>
              </a:rPr>
              <a:t>Седьмой день Масленицы - прощеное воскресенье - проводы, </a:t>
            </a:r>
            <a:r>
              <a:rPr lang="ru-RU" b="1" dirty="0" err="1">
                <a:solidFill>
                  <a:srgbClr val="FF0066"/>
                </a:solidFill>
              </a:rPr>
              <a:t>целовник</a:t>
            </a:r>
            <a:endParaRPr lang="ru-RU" dirty="0">
              <a:solidFill>
                <a:srgbClr val="FF0066"/>
              </a:solidFill>
            </a:endParaRPr>
          </a:p>
          <a:p>
            <a:pPr marL="0" indent="457200">
              <a:buNone/>
            </a:pPr>
            <a:r>
              <a:rPr lang="ru-RU" dirty="0"/>
              <a:t>С утра до обеда кумовья ходят, ездят друг к другу одаривать подарками. В этот день на Руси все от мала до велика просили друг у друга прощения: «Прости, </a:t>
            </a:r>
            <a:r>
              <a:rPr lang="ru-RU" dirty="0" err="1"/>
              <a:t>сыми</a:t>
            </a:r>
            <a:r>
              <a:rPr lang="ru-RU" dirty="0"/>
              <a:t> с меня вину!» или «Прости, если что неладного между нами вышло», «Прости меня, грешного, на Великий пост!». За вины свои, за досады друг у друга наши предки с открытой душой просили прощения и молили позабыть обиды, </a:t>
            </a:r>
            <a:r>
              <a:rPr lang="ru-RU" dirty="0" err="1"/>
              <a:t>утворить</a:t>
            </a:r>
            <a:r>
              <a:rPr lang="ru-RU" dirty="0"/>
              <a:t> лад между собой и не держать на памяти зло. Дети кланялись в ноги своим родителям и просили прощения за все огорчения, им доставленные. Прощание заключалось поцелуем и низким поклоном.</a:t>
            </a:r>
          </a:p>
          <a:p>
            <a:pPr marL="0" indent="457200">
              <a:buNone/>
            </a:pPr>
            <a:r>
              <a:rPr lang="ru-RU" dirty="0"/>
              <a:t>После обеда - собирались в церковь к вечерни, которая открывала Великий Пост.</a:t>
            </a:r>
          </a:p>
          <a:p>
            <a:endParaRPr lang="ru-RU" dirty="0"/>
          </a:p>
        </p:txBody>
      </p:sp>
      <p:pic>
        <p:nvPicPr>
          <p:cNvPr id="16386" name="Picture 2" descr="&amp;Fcy;&amp;iecy;&amp;vcy;&amp;rcy;&amp;acy;&amp;lcy;&amp;softcy; - &amp;dcy;&amp;ocy;&amp;scy;&amp;tcy;&amp;acy;&amp;tcy;&amp;softcy; &amp;chcy;&amp;iecy;&amp;rcy;&amp;ncy;&amp;icy;&amp;lcy; &amp;icy; &amp;pcy;&amp;lcy;&amp;acy;&amp;kcy;&amp;acy;&amp;tcy;&amp;softcy;)))) - &amp;Zcy;&amp;Dcy;&amp;Rcy;&amp;Acy;&amp;Vcy;&amp;Ncy;&amp;Icy;&amp;TS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38" y="420110"/>
            <a:ext cx="4695825"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359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6491" y="114299"/>
            <a:ext cx="6968836" cy="828243"/>
          </a:xfrm>
        </p:spPr>
        <p:txBody>
          <a:bodyPr/>
          <a:lstStyle/>
          <a:p>
            <a:r>
              <a:rPr lang="ru-RU" b="1" dirty="0" smtClean="0">
                <a:solidFill>
                  <a:srgbClr val="00B050"/>
                </a:solidFill>
                <a:latin typeface="Times New Roman" panose="02020603050405020304" pitchFamily="18" charset="0"/>
                <a:cs typeface="Times New Roman" panose="02020603050405020304" pitchFamily="18" charset="0"/>
              </a:rPr>
              <a:t>Рецепты блинов</a:t>
            </a:r>
            <a:endParaRPr lang="ru-RU" b="1" dirty="0">
              <a:solidFill>
                <a:srgbClr val="00B05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5082" y="1028700"/>
            <a:ext cx="11218718" cy="5148263"/>
          </a:xfrm>
        </p:spPr>
        <p:txBody>
          <a:bodyPr>
            <a:normAutofit/>
          </a:bodyPr>
          <a:lstStyle/>
          <a:p>
            <a:r>
              <a:rPr lang="ru-RU" sz="2400" dirty="0">
                <a:solidFill>
                  <a:srgbClr val="FF0000"/>
                </a:solidFill>
              </a:rPr>
              <a:t>Рецепт тонких блинчиков на молоке «На скорую руку»</a:t>
            </a:r>
            <a:r>
              <a:rPr lang="ru-RU" sz="2400" dirty="0"/>
              <a:t> Готовим тесто: Просеять 250 г (12-13 ст. ложек с горкой) муки пшеничной. Вроде мелочь, но полезная – мука освобождается от комочков и обогащается воздухом, блины получаются мягкими, нежными. Отвешивать муку нужно только после просеивания. В отдельной посуде миксером взбить с небольшой щепоткой соли и 2- ст. полными ложками сахара 3 куриных яйца. Слегка подогреть 600 мл молока или молочно-водной смеси (поровну воды и молока). В подогретую жидкость влить взбитые в пену яйца, всыпать на кончике ножа ванилин, 2 ст. полные ложки разогретого сливочного масла и муку. Все тщательно перемешать миксером или венчиком. Тесто готово к выпеканию масленичных блинов. Очень быстро и очень вкусно! </a:t>
            </a:r>
            <a:r>
              <a:rPr lang="ru-RU" sz="2400" dirty="0" err="1"/>
              <a:t>Фоторецепты</a:t>
            </a:r>
            <a:r>
              <a:rPr lang="ru-RU" sz="2400" dirty="0"/>
              <a:t> по приготовлению блинов на молоке с начинкой из семги или творога – чуть ниже в этой же статье.</a:t>
            </a:r>
            <a:r>
              <a:rPr lang="ru-RU" sz="2400" dirty="0">
                <a:hlinkClick r:id="rId2"/>
              </a:rPr>
              <a:t>.</a:t>
            </a:r>
            <a:endParaRPr lang="ru-RU" sz="2400" dirty="0"/>
          </a:p>
          <a:p>
            <a:endParaRPr lang="ru-RU" dirty="0"/>
          </a:p>
        </p:txBody>
      </p:sp>
    </p:spTree>
    <p:extLst>
      <p:ext uri="{BB962C8B-B14F-4D97-AF65-F5344CB8AC3E}">
        <p14:creationId xmlns:p14="http://schemas.microsoft.com/office/powerpoint/2010/main" val="13293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1727" y="529935"/>
            <a:ext cx="7072745" cy="5886018"/>
          </a:xfrm>
        </p:spPr>
        <p:txBody>
          <a:bodyPr>
            <a:normAutofit fontScale="92500" lnSpcReduction="20000"/>
          </a:bodyPr>
          <a:lstStyle/>
          <a:p>
            <a:r>
              <a:rPr lang="ru-RU" dirty="0">
                <a:solidFill>
                  <a:srgbClr val="FF0000"/>
                </a:solidFill>
              </a:rPr>
              <a:t>Рецепт блинов на дрожжах «Опарные» </a:t>
            </a:r>
            <a:r>
              <a:rPr lang="ru-RU" dirty="0"/>
              <a:t>масленичные блины на </a:t>
            </a:r>
            <a:r>
              <a:rPr lang="ru-RU" dirty="0" err="1"/>
              <a:t>дрожжахГотовим</a:t>
            </a:r>
            <a:r>
              <a:rPr lang="ru-RU" dirty="0"/>
              <a:t> тесто: Приготовить для теста опару из 1/3 муки пшеничной и 250 мл слегка подогретого молока, с добавлением 40 г хлебопекарных дрожжей. Опару тщательно вымесить и поставить в достаточно теплое место. Когда опара поднимется добавить 2 полные ст. ложки песка сахарного, щепотку соли, еще 2/3 муки пшеничной, 3 ст. ложки разогретого масла сливочного и вымесить повторно. Добавить оставшиеся 250 мл тепловатого молока, вымесить в третий раз. Дать тесту вновь подойти и еще раз опустить его вымешиванием. После следующего подъема, добавить взбитые в пену 2 куриных яйца. Как только тесто опять поднимется, приступить к выпеканию блинов на Масленицу. Долго, но необыкновенно вкусно.</a:t>
            </a:r>
            <a:r>
              <a:rPr lang="ru-RU" dirty="0">
                <a:hlinkClick r:id="rId2"/>
              </a:rPr>
              <a:t>.</a:t>
            </a:r>
            <a:endParaRPr lang="ru-RU" dirty="0">
              <a:effectLst/>
            </a:endParaRPr>
          </a:p>
        </p:txBody>
      </p:sp>
      <p:pic>
        <p:nvPicPr>
          <p:cNvPr id="2050" name="Picture 2" descr="&amp;Dcy;&amp;iecy;&amp;tcy;&amp;scy;&amp;kcy;&amp;icy;&amp;iecy; &amp;pcy;&amp;ocy;&amp;dcy;&amp;iecy;&amp;lcy;&amp;kcy;&amp;icy; &amp;scy;&amp;vcy;&amp;ocy;&amp;icy;&amp;mcy;&amp;icy; &amp;rcy;&amp;ucy;&amp;kcy;&amp;acy;&amp;mcy;&amp;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044" y="1517073"/>
            <a:ext cx="4734693" cy="394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66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solidFill>
                  <a:srgbClr val="FF3300"/>
                </a:solidFill>
                <a:latin typeface="Arial" panose="020B0604020202020204" pitchFamily="34" charset="0"/>
                <a:cs typeface="Arial" panose="020B0604020202020204" pitchFamily="34" charset="0"/>
              </a:rPr>
              <a:t>Поздравительные масленичные стихи</a:t>
            </a:r>
          </a:p>
        </p:txBody>
      </p:sp>
      <p:sp>
        <p:nvSpPr>
          <p:cNvPr id="5" name="Объект 4"/>
          <p:cNvSpPr>
            <a:spLocks noGrp="1"/>
          </p:cNvSpPr>
          <p:nvPr>
            <p:ph sz="half" idx="2"/>
          </p:nvPr>
        </p:nvSpPr>
        <p:spPr>
          <a:xfrm>
            <a:off x="112424" y="1661247"/>
            <a:ext cx="5862349" cy="2723717"/>
          </a:xfrm>
        </p:spPr>
        <p:txBody>
          <a:bodyPr>
            <a:normAutofit fontScale="92500" lnSpcReduction="10000"/>
          </a:bodyPr>
          <a:lstStyle/>
          <a:p>
            <a:r>
              <a:rPr lang="ru-RU" b="1" dirty="0"/>
              <a:t>Вас на Масленицу ждем!</a:t>
            </a:r>
            <a:br>
              <a:rPr lang="ru-RU" b="1" dirty="0"/>
            </a:br>
            <a:r>
              <a:rPr lang="ru-RU" b="1" dirty="0"/>
              <a:t>Встретим масленым блином,</a:t>
            </a:r>
            <a:br>
              <a:rPr lang="ru-RU" b="1" dirty="0"/>
            </a:br>
            <a:r>
              <a:rPr lang="ru-RU" b="1" dirty="0"/>
              <a:t>Сыром, медом, калачом</a:t>
            </a:r>
            <a:br>
              <a:rPr lang="ru-RU" b="1" dirty="0"/>
            </a:br>
            <a:r>
              <a:rPr lang="ru-RU" b="1" dirty="0"/>
              <a:t>Да с капустой пирогом.</a:t>
            </a:r>
            <a:br>
              <a:rPr lang="ru-RU" b="1" dirty="0"/>
            </a:br>
            <a:r>
              <a:rPr lang="ru-RU" b="1" dirty="0"/>
              <a:t>Всех нас пост Великий ждет,</a:t>
            </a:r>
            <a:br>
              <a:rPr lang="ru-RU" b="1" dirty="0"/>
            </a:br>
            <a:r>
              <a:rPr lang="ru-RU" b="1" dirty="0"/>
              <a:t>Наедайся впрок, народ!</a:t>
            </a:r>
            <a:br>
              <a:rPr lang="ru-RU" b="1" dirty="0"/>
            </a:br>
            <a:r>
              <a:rPr lang="ru-RU" b="1" dirty="0"/>
              <a:t>Всю </a:t>
            </a:r>
            <a:r>
              <a:rPr lang="ru-RU" b="1" dirty="0" err="1"/>
              <a:t>неделюшку</a:t>
            </a:r>
            <a:r>
              <a:rPr lang="ru-RU" b="1" dirty="0"/>
              <a:t> гуляй,</a:t>
            </a:r>
            <a:br>
              <a:rPr lang="ru-RU" b="1" dirty="0"/>
            </a:br>
            <a:r>
              <a:rPr lang="ru-RU" b="1" dirty="0"/>
              <a:t>Все запасы подъедай.</a:t>
            </a:r>
            <a:endParaRPr lang="ru-RU" dirty="0"/>
          </a:p>
          <a:p>
            <a:pPr marL="0" indent="0">
              <a:buNone/>
            </a:pPr>
            <a:endParaRPr lang="ru-RU" dirty="0"/>
          </a:p>
          <a:p>
            <a:endParaRPr lang="ru-RU" dirty="0"/>
          </a:p>
        </p:txBody>
      </p:sp>
      <p:sp>
        <p:nvSpPr>
          <p:cNvPr id="7" name="Объект 6"/>
          <p:cNvSpPr>
            <a:spLocks noGrp="1"/>
          </p:cNvSpPr>
          <p:nvPr>
            <p:ph sz="quarter" idx="4"/>
          </p:nvPr>
        </p:nvSpPr>
        <p:spPr>
          <a:xfrm>
            <a:off x="6941128" y="4156363"/>
            <a:ext cx="5141624" cy="2625581"/>
          </a:xfrm>
        </p:spPr>
        <p:txBody>
          <a:bodyPr>
            <a:normAutofit fontScale="92500" lnSpcReduction="20000"/>
          </a:bodyPr>
          <a:lstStyle/>
          <a:p>
            <a:r>
              <a:rPr lang="ru-RU" b="1" dirty="0"/>
              <a:t>С Масленицей ласковой поздравляем вас,</a:t>
            </a:r>
            <a:br>
              <a:rPr lang="ru-RU" b="1" dirty="0"/>
            </a:br>
            <a:r>
              <a:rPr lang="ru-RU" b="1" dirty="0"/>
              <a:t>Пирогам повластвовать наступает час.</a:t>
            </a:r>
            <a:br>
              <a:rPr lang="ru-RU" b="1" dirty="0"/>
            </a:br>
            <a:r>
              <a:rPr lang="ru-RU" b="1" dirty="0"/>
              <a:t>Без блинов не сладятся проводы зимы,</a:t>
            </a:r>
            <a:br>
              <a:rPr lang="ru-RU" b="1" dirty="0"/>
            </a:br>
            <a:r>
              <a:rPr lang="ru-RU" b="1" dirty="0"/>
              <a:t>К песне, к шутке, к радости приглашаем мы!</a:t>
            </a:r>
            <a:endParaRPr lang="ru-RU" dirty="0"/>
          </a:p>
        </p:txBody>
      </p:sp>
      <p:pic>
        <p:nvPicPr>
          <p:cNvPr id="3074" name="Picture 2" descr="&amp;Pcy;&amp;rcy;&amp;ocy;&amp;scy;&amp;mcy;&amp;ocy;&amp;tcy;&amp;rcy; &amp;icy;&amp;zcy;&amp;ocy;&amp;bcy;&amp;rcy;&amp;acy;&amp;zhcy;&amp;iecy;&amp;ncy;&amp;icy;&amp;yacy; 4484164 &amp;Scy;&amp;iecy;&amp;rcy;&amp;vcy;&amp;icy;&amp;scy; &amp;pcy;&amp;ucy;&amp;bcy;&amp;lcy;&amp;icy;&amp;kcy;&amp;acy;&amp;tscy;&amp;icy;&amp;icy; &amp;icy; &amp;khcy;&amp;rcy;&amp;acy;&amp;ncy;&amp;iecy;&amp;ncy;&amp;icy;&amp;yacy; &amp;icy;&amp;zcy;&amp;ocy;&amp;bcy;&amp;rcy;&amp;acy;&amp;zhcy;&amp;iecy;&amp;ncy;&amp;icy;&amp;jcy; : &amp;khcy;&amp;ocy;&amp;scy;&amp;tcy;&amp;icy;&amp;ncy;&amp;gcy; &amp;kcy;&amp;acy;&amp;rcy;&amp;tcy;&amp;icy;&amp;ncy;&amp;ocy;&amp;kcy; : &amp;rcy;&amp;acy;&amp;zcy;&amp;mcy;&amp;iecy;&amp;shchcy;&amp;iecy;&amp;ncy;&amp;icy;&amp;iecy; &amp;fcy;&amp;ocy;&amp;tcy;&amp;ocy;&amp;kcy; : &amp;mcy;&amp;iecy;&amp;scy;&amp;tcy;&amp;ocy; &amp;dcy;&amp;lcy;&amp;yacy; &amp;fcy;&amp;ocy;&amp;tcy;&amp;ocy;&amp;gcy;&amp;rcy;&amp;acy;&amp;f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333319"/>
            <a:ext cx="5060373" cy="23411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mp;Icy;&amp;kcy;&amp;rcy;&amp;acy; &amp;kcy;&amp;rcy;&amp;acy;&amp;scy;&amp;ncy;&amp;acy;&amp;yacy; &quot; &amp;Pcy;&amp;rcy;&amp;icy;&amp;kcy;&amp;ocy;&amp;lcy;&amp;ycy;, &amp;fcy;&amp;ocy;&amp;tcy;&amp;ocy; &amp;icy; &amp;vcy;&amp;icy;&amp;dcy;&amp;iecy;&amp;ocy; &amp;pcy;&amp;rcy;&amp;icy;&amp;kcy;&amp;ocy;&amp;lcy;&amp;y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739" y="1236084"/>
            <a:ext cx="3553980" cy="266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879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743200" y="166254"/>
            <a:ext cx="5545282" cy="713943"/>
          </a:xfrm>
        </p:spPr>
        <p:txBody>
          <a:bodyPr/>
          <a:lstStyle/>
          <a:p>
            <a:pPr algn="ctr"/>
            <a:r>
              <a:rPr lang="ru-RU" b="1" dirty="0" smtClean="0">
                <a:solidFill>
                  <a:srgbClr val="0000CC"/>
                </a:solidFill>
                <a:latin typeface="Constantia" panose="02030602050306030303" pitchFamily="18" charset="0"/>
              </a:rPr>
              <a:t>Памятник Блину </a:t>
            </a:r>
            <a:endParaRPr lang="ru-RU" b="1" dirty="0">
              <a:solidFill>
                <a:srgbClr val="0000CC"/>
              </a:solidFill>
              <a:latin typeface="Constantia" panose="02030602050306030303" pitchFamily="18" charset="0"/>
            </a:endParaRPr>
          </a:p>
        </p:txBody>
      </p:sp>
      <p:sp>
        <p:nvSpPr>
          <p:cNvPr id="8" name="Объект 7"/>
          <p:cNvSpPr>
            <a:spLocks noGrp="1"/>
          </p:cNvSpPr>
          <p:nvPr>
            <p:ph idx="1"/>
          </p:nvPr>
        </p:nvSpPr>
        <p:spPr>
          <a:xfrm>
            <a:off x="363682" y="800100"/>
            <a:ext cx="9320645" cy="5559136"/>
          </a:xfrm>
        </p:spPr>
        <p:txBody>
          <a:bodyPr>
            <a:normAutofit lnSpcReduction="10000"/>
          </a:bodyPr>
          <a:lstStyle/>
          <a:p>
            <a:pPr indent="228600"/>
            <a:r>
              <a:rPr lang="ru-RU" sz="2400" dirty="0"/>
              <a:t>Город Сенгилей Ульяновской области </a:t>
            </a:r>
            <a:r>
              <a:rPr lang="ru-RU" sz="2400" dirty="0" smtClean="0"/>
              <a:t>стал </a:t>
            </a:r>
            <a:r>
              <a:rPr lang="ru-RU" sz="2400" dirty="0"/>
              <a:t>Центром Масленичных гуляний</a:t>
            </a:r>
            <a:br>
              <a:rPr lang="ru-RU" sz="2400" dirty="0"/>
            </a:br>
            <a:r>
              <a:rPr lang="ru-RU" sz="2400" dirty="0"/>
              <a:t>В воскресенье 18 </a:t>
            </a:r>
            <a:r>
              <a:rPr lang="ru-RU" sz="2400" dirty="0" smtClean="0"/>
              <a:t>февраля 2007 года </a:t>
            </a:r>
            <a:r>
              <a:rPr lang="ru-RU" sz="2400" dirty="0"/>
              <a:t>в </a:t>
            </a:r>
            <a:r>
              <a:rPr lang="ru-RU" sz="2400" dirty="0" smtClean="0"/>
              <a:t>Сенгилей, объявлен </a:t>
            </a:r>
            <a:r>
              <a:rPr lang="ru-RU" sz="2400" dirty="0"/>
              <a:t>блинной столицей региона, </a:t>
            </a:r>
            <a:r>
              <a:rPr lang="ru-RU" sz="2400" dirty="0" smtClean="0"/>
              <a:t>так же прошел </a:t>
            </a:r>
            <a:r>
              <a:rPr lang="ru-RU" sz="2400" dirty="0"/>
              <a:t>большой Масленичный фестиваль. В народных гуляниях принял участие и Губернатор Ульяновской области Сергей Морозов.</a:t>
            </a:r>
            <a:br>
              <a:rPr lang="ru-RU" sz="2400" dirty="0"/>
            </a:br>
            <a:r>
              <a:rPr lang="ru-RU" sz="2400" dirty="0"/>
              <a:t>Знаменательным событием прошедшего праздника стало открытие памятника «Блину», возведенному по проекту преподавателя Сенгилеевской детской школы искусств Риммы Данилиной. Памятник, все компоненты которого выполнены из металла, представляет собой огромную сковородку на подставке, над которой как бы “взлетает” во время жарки полутораметровый блин. </a:t>
            </a:r>
            <a:br>
              <a:rPr lang="ru-RU" sz="2400" dirty="0"/>
            </a:br>
            <a:r>
              <a:rPr lang="ru-RU" sz="2400" dirty="0"/>
              <a:t>На центральной улице города расположилась «блинная галерея», где все желающие смогли увидеть и попробовать блины, изготовленные по 120 различным рецептам. </a:t>
            </a:r>
            <a:br>
              <a:rPr lang="ru-RU" sz="2400" dirty="0"/>
            </a:br>
            <a:r>
              <a:rPr lang="ru-RU" sz="2400" dirty="0"/>
              <a:t>На прошедшем празднике не обошлось без рекордов: блин диаметром в один метр войдет в историю Ульяновской области как самое большое произведение кулинарного искусства!</a:t>
            </a:r>
          </a:p>
        </p:txBody>
      </p:sp>
      <p:pic>
        <p:nvPicPr>
          <p:cNvPr id="5122" name="Picture 2" descr="&amp;kcy;&amp;ucy;&amp;lcy;&amp;icy;&amp;ncy;&amp;acy;&amp;rcy;&amp;ncy;&amp;ycy;&amp;iecy; &amp;rcy;&amp;iecy;&amp;tscy;&amp;iecy;&amp;pcy;&amp;tcy;&amp;ycy; &amp;ocy;&amp;tcy; &amp;scy;&amp;kcy;&amp;ocy;&amp;vcy;&amp;ocy;&amp;rcy;&amp;ocy;&amp;dcy;&amp;ocy;&amp;chcy;&amp;kcy;&amp;acy;.&amp;rcy;&amp;u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376" y="405246"/>
            <a:ext cx="2654624" cy="19596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mp;Bcy;&amp;lcy;&amp;icy;&amp;ncy;&amp;ycy; &amp;scy; &amp;pcy;&amp;iecy;&amp;chcy;&amp;acy;&amp;tcy;&amp;softcy;&amp;yu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9393" y="3688773"/>
            <a:ext cx="2450590" cy="233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5159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5247" y="1196398"/>
            <a:ext cx="3584862" cy="4614981"/>
          </a:xfrm>
          <a:prstGeom prst="rect">
            <a:avLst/>
          </a:prstGeom>
          <a:ln w="228600" cap="sq" cmpd="thickThin">
            <a:solidFill>
              <a:srgbClr val="000000"/>
            </a:solidFill>
            <a:prstDash val="solid"/>
            <a:miter lim="800000"/>
          </a:ln>
          <a:effectLst>
            <a:innerShdw blurRad="76200">
              <a:srgbClr val="000000"/>
            </a:innerShdw>
          </a:effectLst>
        </p:spPr>
      </p:pic>
      <p:pic>
        <p:nvPicPr>
          <p:cNvPr id="6146" name="Picture 2" descr="&amp;Pcy;&amp;acy;&amp;mcy;&amp;yacy;&amp;tcy;&amp;ncy;&amp;icy;&amp;kcy;&amp;icy; &amp;vcy;&amp;scy;&amp;iecy;&amp;gcy;&amp;ocy; &amp;mcy;&amp;icy;&amp;rcy;&amp;acy; - &amp;Icy;&amp;shcy;&amp;softcy; &amp;tcy;&amp;ycy;, &amp;Mcy;&amp;acy;&amp;scy;&amp;lcy;&amp;iecy;&amp;ncy;&amp;icy;&amp;tscy;&amp;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062" y="147529"/>
            <a:ext cx="4115089" cy="30863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mp;Mcy;&amp;icy;&amp;ncy;&amp;icy;&amp;scy;&amp;tcy;&amp;iecy;&amp;rcy;&amp;scy;&amp;tcy;&amp;vcy;&amp;ocy; &amp;Kcy;&amp;ucy;&amp;lcy;&amp;softcy;&amp;tcy;&amp;ucy;&amp;rcy;&amp;ycy; &amp;Rcy;&amp;ocy;&amp;scy;&amp;scy;&amp;icy;&amp;jcy;&amp;scy;&amp;kcy;&amp;ocy;&amp;jcy; &amp;Fcy;&amp;iecy;&amp;dcy;&amp;iecy;&amp;rcy;&amp;acy;&amp;tscy;&amp;icy;&amp;icy; - &quot;&amp;Scy;&amp;iecy;&amp;ncy;&amp;gcy;&amp;icy;&amp;lcy;&amp;iecy;&amp;jcy; - &amp;Bcy;&amp;lcy;&amp;icy;&amp;ncy;&amp;ncy;&amp;acy;&amp;yacy; &amp;scy;&amp;tcy;&amp;ocy;&amp;lcy;&amp;icy;&amp;tscy;&amp;a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6045" y="3010694"/>
            <a:ext cx="4755573" cy="356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0246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amp;CHcy;&amp;iecy;&amp;rcy;&amp;ncy;&amp;ycy;&amp;shcy;.&amp;rcy;&amp;ucy; - &amp;Rcy;&amp;ucy;&amp;scy;&amp;scy;&amp;kcy;&amp;icy;&amp;jcy; &amp;CHcy;&amp;iecy;&amp;rcy;&amp;ncy;&amp;ycy;&amp;jcy; &amp;Tcy;&amp;iecy;&amp;rcy;&amp;softcy;&amp;iecy;&amp;rcy; &amp;Fcy;&amp;ocy;&amp;rcy;&amp;ucy;&amp;mcy; &amp;Scy;&amp;iecy;&amp;mcy;&amp;iecy;&amp;jcy;&amp;ncy;&amp;ycy;&amp;iecy; &amp;pcy;&amp;ocy;&amp;scy;&amp;icy;&amp;dcy;&amp;iecy;&amp;lcy;&amp;kcy;&amp;icy; &amp;Dcy;&amp;iecy;&amp;tcy;&amp;icy; &amp;Tcy;&amp;acy;&amp;iecy;&amp;zhcy;&amp;ncy;&amp;ocy;&amp;iecy; &amp;Tcy;&amp;acy;&amp;ncy;&amp;gcy;&amp;ocy; &amp;Tcy;&amp;iecy;&amp;mcy;&amp;acy;: 478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12043065" cy="678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707222"/>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0"/>
            <a:ext cx="10515600" cy="1325563"/>
          </a:xfrm>
        </p:spPr>
        <p:txBody>
          <a:bodyPr/>
          <a:lstStyle/>
          <a:p>
            <a:r>
              <a:rPr lang="ru-RU" b="1" i="1" dirty="0">
                <a:solidFill>
                  <a:srgbClr val="FF0000"/>
                </a:solidFill>
              </a:rPr>
              <a:t>История праздника </a:t>
            </a:r>
            <a:r>
              <a:rPr lang="ru-RU" b="1" i="1" dirty="0" smtClean="0">
                <a:solidFill>
                  <a:srgbClr val="FF0000"/>
                </a:solidFill>
              </a:rPr>
              <a:t>Масленица</a:t>
            </a:r>
            <a:endParaRPr lang="ru-RU" dirty="0"/>
          </a:p>
        </p:txBody>
      </p:sp>
      <p:sp>
        <p:nvSpPr>
          <p:cNvPr id="3" name="Прямоугольник 2"/>
          <p:cNvSpPr/>
          <p:nvPr/>
        </p:nvSpPr>
        <p:spPr>
          <a:xfrm>
            <a:off x="214745" y="1021748"/>
            <a:ext cx="10965873" cy="4401205"/>
          </a:xfrm>
          <a:prstGeom prst="rect">
            <a:avLst/>
          </a:prstGeom>
        </p:spPr>
        <p:txBody>
          <a:bodyPr wrap="square">
            <a:spAutoFit/>
          </a:bodyPr>
          <a:lstStyle/>
          <a:p>
            <a:pPr indent="457200"/>
            <a:r>
              <a:rPr lang="ru-RU" sz="2000" dirty="0" smtClean="0"/>
              <a:t>Масленица </a:t>
            </a:r>
            <a:r>
              <a:rPr lang="ru-RU" sz="2000" dirty="0"/>
              <a:t>относится к переходящим, подвижным, праздникам, связанным с Пасхой. Празднуют Масленицу на последней неделе перед Великим постом, который длится семь недель и заканчивается Пасхой. А название «Масленица» возникло потому, что на этой неделе по православному обычаю мясо уже исключается из пищи, а молочные продукты ещё можно употреблять - вот и пекут блины масленые. Первоначально Масленицу называли Мясопустом, позже Сырной неделей. Согласно легенде, Масленица родилась на севере, отцом её был Мороз. Однажды в суровые морозы человек заметил её, прячущуюся за огромными сугробами. </a:t>
            </a:r>
            <a:endParaRPr lang="ru-RU" sz="2000" dirty="0" smtClean="0"/>
          </a:p>
          <a:p>
            <a:r>
              <a:rPr lang="ru-RU" sz="2000" dirty="0" smtClean="0"/>
              <a:t>Он </a:t>
            </a:r>
            <a:r>
              <a:rPr lang="ru-RU" sz="2000" dirty="0"/>
              <a:t>позвал её помочь людям, развеселить их, согреть и накормить. </a:t>
            </a:r>
            <a:endParaRPr lang="ru-RU" sz="2000" dirty="0" smtClean="0"/>
          </a:p>
          <a:p>
            <a:pPr indent="457200"/>
            <a:r>
              <a:rPr lang="ru-RU" sz="2000" dirty="0" smtClean="0"/>
              <a:t>Масленица </a:t>
            </a:r>
            <a:r>
              <a:rPr lang="ru-RU" sz="2000" dirty="0"/>
              <a:t>пришла. Но она оказалась не хрупкой девушкой, какой её увидели сначала, а здоровой бабой, с румяными щеками, коварным взглядом, громко хохочущей. </a:t>
            </a:r>
            <a:r>
              <a:rPr lang="ru-RU" sz="2000" dirty="0" smtClean="0"/>
              <a:t>Обычай </a:t>
            </a:r>
            <a:r>
              <a:rPr lang="ru-RU" sz="2000" dirty="0"/>
              <a:t>празднования Масленицы ведёт своё начало с </a:t>
            </a:r>
            <a:r>
              <a:rPr lang="ru-RU" sz="2000" dirty="0" smtClean="0"/>
              <a:t>древнейших </a:t>
            </a:r>
            <a:r>
              <a:rPr lang="ru-RU" sz="2000" dirty="0"/>
              <a:t>времён - греческих </a:t>
            </a:r>
          </a:p>
          <a:p>
            <a:r>
              <a:rPr lang="ru-RU" sz="2000" dirty="0" smtClean="0"/>
              <a:t>и </a:t>
            </a:r>
            <a:r>
              <a:rPr lang="ru-RU" sz="2000" dirty="0"/>
              <a:t>римских праздников, </a:t>
            </a:r>
            <a:r>
              <a:rPr lang="ru-RU" sz="2000" dirty="0" smtClean="0"/>
              <a:t>которые </a:t>
            </a:r>
            <a:r>
              <a:rPr lang="ru-RU" sz="2000" dirty="0"/>
              <a:t>в Западной Европе превратились в </a:t>
            </a:r>
            <a:endParaRPr lang="ru-RU" sz="2000" dirty="0" smtClean="0"/>
          </a:p>
          <a:p>
            <a:r>
              <a:rPr lang="ru-RU" sz="2000" dirty="0" smtClean="0"/>
              <a:t>карнавалы. Кроме </a:t>
            </a:r>
            <a:r>
              <a:rPr lang="ru-RU" sz="2000" dirty="0"/>
              <a:t>того, обычаи Масленицы идут от </a:t>
            </a:r>
            <a:r>
              <a:rPr lang="ru-RU" sz="2000" dirty="0" smtClean="0"/>
              <a:t>обрядов</a:t>
            </a:r>
          </a:p>
          <a:p>
            <a:r>
              <a:rPr lang="ru-RU" sz="2000" dirty="0" smtClean="0"/>
              <a:t> </a:t>
            </a:r>
            <a:r>
              <a:rPr lang="ru-RU" sz="2000" dirty="0"/>
              <a:t>славян-язычников. </a:t>
            </a:r>
          </a:p>
        </p:txBody>
      </p:sp>
      <p:pic>
        <p:nvPicPr>
          <p:cNvPr id="2050" name="Picture 2" descr="&amp;Scy;&amp;tcy;&amp;icy;&amp;khcy;&amp;icy; &amp;icy; &amp;pcy;&amp;ocy;&amp;zcy;&amp;dcy;&amp;rcy;&amp;acy;&amp;vcy;&amp;lcy;&amp;iecy;&amp;ncy;&amp;icy;&amp;yacy; &amp;ncy;&amp;acy; &amp;Mcy;&amp;acy;&amp;scy;&amp;lcy;&amp;iecy;&amp;ncy;&amp;icy;&amp;tscy;&amp;ucy;. &amp;Ocy;&amp;bcy;&amp;scy;&amp;ucy;&amp;zhcy;&amp;dcy;&amp;iecy;&amp;ncy;&amp;icy;&amp;iecy; &amp;ncy;&amp;acy; LiveInternet - &amp;Rcy;&amp;ocy;&amp;scy;&amp;scy;&amp;icy;&amp;jcy;&amp;scy;&amp;kcy;&amp;icy;&amp;jcy; &amp;Scy;&amp;iecy;&amp;rcy;&amp;vcy;&amp;icy;&amp;scy; &amp;Ocy;&amp;ncy;&amp;lcy;&amp;acy;&amp;jcy;&amp;ncy;-&amp;Dcy;&amp;ncy;&amp;iecy;&amp;vcy;&amp;ncy;&amp;icy;&amp;kcy;&amp;ocy;&amp;v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6377" y="4042063"/>
            <a:ext cx="4582933" cy="273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01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69627" y="176646"/>
            <a:ext cx="5410200" cy="6555641"/>
          </a:xfrm>
          <a:prstGeom prst="rect">
            <a:avLst/>
          </a:prstGeom>
        </p:spPr>
        <p:txBody>
          <a:bodyPr wrap="square">
            <a:spAutoFit/>
          </a:bodyPr>
          <a:lstStyle/>
          <a:p>
            <a:pPr indent="457200"/>
            <a:r>
              <a:rPr lang="ru-RU" sz="2000" dirty="0"/>
              <a:t>Празднование её приурочивалось ко дню весеннего равноденствия. Ритуалы, которые проводились в то время, были направлены на изгнание зимы и встречу весны. Поэтому сегодня Масленица стала для людей </a:t>
            </a:r>
            <a:r>
              <a:rPr lang="ru-RU" sz="2000" b="1" dirty="0"/>
              <a:t>праздником проводов зимы</a:t>
            </a:r>
            <a:r>
              <a:rPr lang="ru-RU" sz="2000" dirty="0"/>
              <a:t>.</a:t>
            </a:r>
          </a:p>
          <a:p>
            <a:pPr indent="457200"/>
            <a:r>
              <a:rPr lang="ru-RU" sz="2000" dirty="0"/>
              <a:t>При Петре I масленичные потехи проводились в Москве у Красных ворот. В 1722 г., по случаю </a:t>
            </a:r>
            <a:r>
              <a:rPr lang="ru-RU" sz="2000" dirty="0" err="1"/>
              <a:t>Ништадтского</a:t>
            </a:r>
            <a:r>
              <a:rPr lang="ru-RU" sz="2000" dirty="0"/>
              <a:t> мира, царь дал в Первопрестольной невиданный маскарад и санное катание. Шествие открывал Арлекин, восседавший в санях, за­пряжённых шестью лошадьми, украшенными бубенчиками и побрякушками. Следом на санях ехали ряженые, а в конце процессии на санках, запряжённых четырьмя свиньями, сидел шут. </a:t>
            </a:r>
            <a:endParaRPr lang="ru-RU" sz="2000" dirty="0" smtClean="0"/>
          </a:p>
          <a:p>
            <a:pPr indent="457200"/>
            <a:r>
              <a:rPr lang="ru-RU" sz="2000" dirty="0" smtClean="0"/>
              <a:t>Затем </a:t>
            </a:r>
            <a:r>
              <a:rPr lang="ru-RU" sz="2000" dirty="0"/>
              <a:t>появлялась громада - 88-пушечный корабль, построенный по образцу корабля, спущенного на воду в 1721 г. На корабле, который везли 16 лошадей, ехал сам царь в одежде флотского капитана.</a:t>
            </a:r>
          </a:p>
        </p:txBody>
      </p:sp>
      <p:pic>
        <p:nvPicPr>
          <p:cNvPr id="3074" name="Picture 2" descr="&amp;IEcy;&amp;dcy;&amp;acy; / Food Icons - &amp;rcy;&amp;acy;&amp;scy;&amp;tcy;&amp;rcy;&amp;ocy;&amp;vcy;&amp;ycy;&amp;jcy; &amp;kcy;&amp;lcy;&amp;icy;&amp;pcy;&amp;acy;&amp;rcy;&amp;tcy; &quot; NIFIGA-SEBE.RU - &amp;fcy;&amp;ocy;&amp;tcy;&amp;ocy;&amp;gcy;&amp;rcy;&amp;acy;&amp;fcy;&amp;icy;&amp;icy;, &amp;kcy;&amp;lcy;&amp;icy;&amp;pcy;&amp;acy;&amp;rcy;&amp;tcy;&amp;ycy;, &amp;vcy;&amp;iecy;&amp;kcy;&amp;tcy;&amp;ocy;&amp;rcy;, &amp;kcy;&amp;acy;&amp;rcy;&amp;tcy;&amp;icy;&amp;ncy;&amp;kcy;&amp;icy; &amp;icy; &amp;shcy;&amp;acy;&amp;bcy;&amp;lcy;&amp;ocy;&amp;ncy;&amp;y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87" y="1267691"/>
            <a:ext cx="6052340" cy="401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5041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8200" y="365125"/>
            <a:ext cx="10515600" cy="798657"/>
          </a:xfrm>
        </p:spPr>
        <p:txBody>
          <a:bodyPr>
            <a:normAutofit fontScale="90000"/>
          </a:bodyPr>
          <a:lstStyle/>
          <a:p>
            <a:pPr algn="ctr"/>
            <a:r>
              <a:rPr lang="ru-RU" b="1" dirty="0">
                <a:solidFill>
                  <a:srgbClr val="FF0000"/>
                </a:solidFill>
                <a:latin typeface="Segoe Script" panose="020B0504020000000003" pitchFamily="34" charset="0"/>
              </a:rPr>
              <a:t>Дни Масленицы. Названия</a:t>
            </a:r>
            <a:r>
              <a:rPr lang="ru-RU" b="1" dirty="0"/>
              <a:t/>
            </a:r>
            <a:br>
              <a:rPr lang="ru-RU" b="1" dirty="0"/>
            </a:br>
            <a:endParaRPr lang="ru-RU" dirty="0"/>
          </a:p>
        </p:txBody>
      </p:sp>
      <p:sp>
        <p:nvSpPr>
          <p:cNvPr id="7" name="Rectangle 1"/>
          <p:cNvSpPr>
            <a:spLocks noGrp="1" noChangeArrowheads="1"/>
          </p:cNvSpPr>
          <p:nvPr>
            <p:ph idx="1"/>
          </p:nvPr>
        </p:nvSpPr>
        <p:spPr bwMode="auto">
          <a:xfrm>
            <a:off x="204355" y="1066690"/>
            <a:ext cx="1064375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0000CC"/>
                </a:solidFill>
                <a:effectLst/>
                <a:latin typeface="Arial" panose="020B0604020202020204" pitchFamily="34" charset="0"/>
              </a:rPr>
              <a:t>Первый день Масленицы: Понедельник - «встреча»</a:t>
            </a:r>
            <a:endParaRPr kumimoji="0" lang="ru-RU" altLang="ru-RU" sz="1800" b="0" i="0" u="none" strike="noStrike" cap="none" normalizeH="0" baseline="0" dirty="0" smtClean="0">
              <a:ln>
                <a:noFill/>
              </a:ln>
              <a:solidFill>
                <a:srgbClr val="0000CC"/>
              </a:solidFill>
              <a:effectLst/>
              <a:latin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Ой, да Масленица</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На двор въезжает!</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Широкая на двор въезжает!</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Ой, да Масленица,</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Широкая, погости недельку,</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Недельку!</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Вот такие песни распевали девушки, парни, брали соломенное чучело - Масленицу - и ходили с ним по деревне. Степенный народ встречу Масленицы начинал с посещения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родных. К первому дню Масленицы сооружались общественные горки, </a:t>
            </a:r>
            <a:r>
              <a:rPr kumimoji="0" lang="ru-RU" altLang="ru-RU" sz="1800" b="0" i="0" u="none" strike="noStrike" cap="none" normalizeH="0" baseline="0" dirty="0" err="1" smtClean="0">
                <a:ln>
                  <a:noFill/>
                </a:ln>
                <a:solidFill>
                  <a:schemeClr val="tx1"/>
                </a:solidFill>
                <a:effectLst/>
                <a:latin typeface="Arial" panose="020B0604020202020204" pitchFamily="34" charset="0"/>
              </a:rPr>
              <a:t>качели,балаганы</a:t>
            </a:r>
            <a:r>
              <a:rPr kumimoji="0" lang="ru-RU" altLang="ru-RU"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для скоморохов, столы со сладкими </a:t>
            </a:r>
            <a:r>
              <a:rPr kumimoji="0" lang="ru-RU" altLang="ru-RU" sz="1800" b="0" i="0" u="none" strike="noStrike" cap="none" normalizeH="0" baseline="0" dirty="0" err="1" smtClean="0">
                <a:ln>
                  <a:noFill/>
                </a:ln>
                <a:solidFill>
                  <a:schemeClr val="tx1"/>
                </a:solidFill>
                <a:effectLst/>
                <a:latin typeface="Arial" panose="020B0604020202020204" pitchFamily="34" charset="0"/>
              </a:rPr>
              <a:t>яствами.Дети</a:t>
            </a:r>
            <a:r>
              <a:rPr kumimoji="0" lang="ru-RU" altLang="ru-RU" sz="1800" b="0" i="0" u="none" strike="noStrike" cap="none" normalizeH="0" baseline="0" dirty="0" smtClean="0">
                <a:ln>
                  <a:noFill/>
                </a:ln>
                <a:solidFill>
                  <a:schemeClr val="tx1"/>
                </a:solidFill>
                <a:effectLst/>
                <a:latin typeface="Arial" panose="020B0604020202020204" pitchFamily="34" charset="0"/>
              </a:rPr>
              <a:t> устраивали снежные горки, катались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до упаду, а еще ходили по домам ватагою и кричали: «Подайте на Масленицу,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на Великий </a:t>
            </a:r>
            <a:r>
              <a:rPr kumimoji="0" lang="ru-RU" altLang="ru-RU" sz="1800" b="0" i="0" u="none" strike="noStrike" cap="none" normalizeH="0" baseline="0" dirty="0" err="1" smtClean="0">
                <a:ln>
                  <a:noFill/>
                </a:ln>
                <a:solidFill>
                  <a:schemeClr val="tx1"/>
                </a:solidFill>
                <a:effectLst/>
                <a:latin typeface="Arial" panose="020B0604020202020204" pitchFamily="34" charset="0"/>
              </a:rPr>
              <a:t>пост!».Кричали</a:t>
            </a:r>
            <a:r>
              <a:rPr kumimoji="0" lang="ru-RU" altLang="ru-RU" sz="1800" b="0" i="0" u="none" strike="noStrike" cap="none" normalizeH="0" baseline="0" dirty="0" smtClean="0">
                <a:ln>
                  <a:noFill/>
                </a:ln>
                <a:solidFill>
                  <a:schemeClr val="tx1"/>
                </a:solidFill>
                <a:effectLst/>
                <a:latin typeface="Arial" panose="020B0604020202020204" pitchFamily="34" charset="0"/>
              </a:rPr>
              <a:t> до тех пор, пока хозяева не выносили им старое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тряпье. Насобирают ребята всякой всячины и вывозят все это на место высокое,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хворосту натаскают и костер зажигают. Такой костер называли «масленкой».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Дети вокруг костра пляшут и поют: «Гори, гори ясно, чтобы не погасло!»</a:t>
            </a:r>
          </a:p>
        </p:txBody>
      </p:sp>
      <p:pic>
        <p:nvPicPr>
          <p:cNvPr id="10243" name="Picture 3" descr="&amp;Gcy;&amp;Bcy;&amp;Ocy;&amp;Ucy; &amp;gcy;&amp;ocy;&amp;rcy;&amp;ocy;&amp;dcy;&amp;acy; &amp;Mcy;&amp;ocy;&amp;scy;&amp;kcy;&amp;vcy;&amp;ycy; &amp;dcy;&amp;iecy;&amp;tcy;&amp;scy;&amp;kcy;&amp;icy;&amp;jcy; &amp;scy;&amp;acy;&amp;dcy; &amp;ocy;&amp;bcy;&amp;shchcy;&amp;iecy;&amp;rcy;&amp;acy;&amp;zcy;&amp;vcy;&amp;icy;&amp;vcy;&amp;acy;&amp;yucy;&amp;shchcy;&amp;iecy;&amp;gcy;&amp;ocy; &amp;vcy;&amp;icy;&amp;dcy;&amp;acy; 2097 - &amp;Acy;&amp;ncy;&amp;ocy;&amp;ncy;&amp;scy;&amp;y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3837" y="3249180"/>
            <a:ext cx="3608820" cy="360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413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835" y="215033"/>
            <a:ext cx="11807537" cy="4502439"/>
          </a:xfrm>
        </p:spPr>
        <p:txBody>
          <a:bodyPr>
            <a:normAutofit fontScale="55000" lnSpcReduction="20000"/>
          </a:bodyPr>
          <a:lstStyle/>
          <a:p>
            <a:pPr marL="0" indent="457200">
              <a:buNone/>
            </a:pPr>
            <a:r>
              <a:rPr lang="ru-RU" sz="4400" b="1" dirty="0">
                <a:solidFill>
                  <a:srgbClr val="FF0000"/>
                </a:solidFill>
              </a:rPr>
              <a:t>Второй день Масленицы - «</a:t>
            </a:r>
            <a:r>
              <a:rPr lang="ru-RU" sz="4400" b="1" dirty="0" err="1">
                <a:solidFill>
                  <a:srgbClr val="FF0000"/>
                </a:solidFill>
              </a:rPr>
              <a:t>заигрыши</a:t>
            </a:r>
            <a:r>
              <a:rPr lang="ru-RU" sz="4400" b="1" dirty="0">
                <a:solidFill>
                  <a:srgbClr val="FF0000"/>
                </a:solidFill>
              </a:rPr>
              <a:t>»</a:t>
            </a:r>
            <a:endParaRPr lang="ru-RU" sz="4400" dirty="0">
              <a:solidFill>
                <a:srgbClr val="FF0000"/>
              </a:solidFill>
            </a:endParaRPr>
          </a:p>
          <a:p>
            <a:pPr marL="0" indent="457200">
              <a:buNone/>
            </a:pPr>
            <a:r>
              <a:rPr lang="ru-RU" sz="4400" dirty="0"/>
              <a:t>С утра приглашались девицы-молодицы покататься на санках на горах, поесть блины, устраивались девичьи качели, поездки на лошадях, воздвигались снежные городки.</a:t>
            </a:r>
          </a:p>
          <a:p>
            <a:pPr marL="0" indent="457200">
              <a:buNone/>
            </a:pPr>
            <a:r>
              <a:rPr lang="ru-RU" sz="4400" dirty="0"/>
              <a:t>Самое любимое дело на Масленицу - кататься на </a:t>
            </a:r>
            <a:r>
              <a:rPr lang="ru-RU" sz="4400" dirty="0" err="1"/>
              <a:t>корежках</a:t>
            </a:r>
            <a:r>
              <a:rPr lang="ru-RU" sz="4400" dirty="0"/>
              <a:t>-досках, залитых водой и замороженных на холоде. </a:t>
            </a:r>
            <a:r>
              <a:rPr lang="ru-RU" sz="4400" dirty="0" err="1"/>
              <a:t>Корежки</a:t>
            </a:r>
            <a:r>
              <a:rPr lang="ru-RU" sz="4400" dirty="0"/>
              <a:t> заменяли санки, салазки. Для катания на </a:t>
            </a:r>
            <a:r>
              <a:rPr lang="ru-RU" sz="4400" dirty="0" err="1"/>
              <a:t>корежках</a:t>
            </a:r>
            <a:r>
              <a:rPr lang="ru-RU" sz="4400" dirty="0"/>
              <a:t> выстраивали на крутом берегу катушку из толстых бревен и жердей. У такой катушки «бег» («разбег») был до трехсот метров, чтобы дух при катании захватывало.</a:t>
            </a:r>
          </a:p>
          <a:p>
            <a:pPr marL="0" indent="457200">
              <a:buNone/>
            </a:pPr>
            <a:r>
              <a:rPr lang="ru-RU" sz="4400" dirty="0"/>
              <a:t>Катались дети и взрослые на обычных санках, на </a:t>
            </a:r>
            <a:r>
              <a:rPr lang="ru-RU" sz="4400" dirty="0" err="1"/>
              <a:t>чунках</a:t>
            </a:r>
            <a:r>
              <a:rPr lang="ru-RU" sz="4400" dirty="0"/>
              <a:t> (саночки со стульчиком), на козликах или коньках, или </a:t>
            </a:r>
            <a:r>
              <a:rPr lang="ru-RU" sz="4400" dirty="0" err="1"/>
              <a:t>трублях</a:t>
            </a:r>
            <a:r>
              <a:rPr lang="ru-RU" sz="4400" dirty="0"/>
              <a:t> (санки с перильцем и рулем - конек на дощечке, чтобы управлять можно было). Малыши катались на ледянках (ладейках) - это небольшая дощечка, впереди заостренная и выдолбленная вроде корытца. </a:t>
            </a:r>
            <a:r>
              <a:rPr lang="ru-RU" sz="4400" dirty="0" smtClean="0"/>
              <a:t>Еще </a:t>
            </a:r>
            <a:r>
              <a:rPr lang="ru-RU" sz="4400" dirty="0"/>
              <a:t>дети катались на снопах соломы и на старых телячьих шкурах целыми экипажами, </a:t>
            </a:r>
            <a:r>
              <a:rPr lang="ru-RU" sz="4400" dirty="0" smtClean="0"/>
              <a:t>компаниями.</a:t>
            </a:r>
          </a:p>
          <a:p>
            <a:pPr marL="0" indent="457200">
              <a:buNone/>
            </a:pPr>
            <a:r>
              <a:rPr lang="ru-RU" sz="4400" dirty="0" smtClean="0"/>
              <a:t>В народе говаривали: кто дальше всех с горки скатится, у того в доме лен будет длинный, и масло хорошо будет сбиваться. Вот ребята и старались.</a:t>
            </a:r>
          </a:p>
          <a:p>
            <a:endParaRPr lang="ru-RU" dirty="0"/>
          </a:p>
        </p:txBody>
      </p:sp>
      <p:pic>
        <p:nvPicPr>
          <p:cNvPr id="11266" name="Picture 2" descr="&amp;Pcy;&amp;acy;&amp;rcy;&amp;fcy;&amp;yucy;&amp;mcy; &amp;kcy; &amp;kcy;&amp;acy;&amp;rcy;&amp;tcy;&amp;icy;&amp;ncy;&amp;kcy;&amp;iecy; - 4 (&amp;pcy;&amp;rcy;&amp;ocy;&amp;dcy;&amp;ocy;&amp;lcy;&amp;zhcy;&amp;iecy;&amp;ncy;&amp;icy;&amp;iecy;) (&amp;Scy;&amp;tcy;&amp;rcy;&amp;acy;&amp;ncy;&amp;icy;&amp;tscy;&amp;acy; 3) - &amp;Pcy;&amp;acy;&amp;rcy;&amp;fcy;&amp;yucy;&amp;mcy;&amp;iecy;&amp;rcy;&amp;ncy;&amp;ycy;&amp;iecy; &amp;icy;&amp;gcy;&amp;rcy;&amp;ycy; - &amp;Rcy;&amp;acy;&amp;zcy;&amp;vcy;&amp;lcy;&amp;iecy;&amp;kcy;&amp;acy;&amp;tcy;&amp;iecy;&amp;lcy;&amp;softcy;&amp;ncy;&amp;ycy;&amp;jcy; &amp;rcy;&amp;acy;&amp;zcy;&amp;dcy;&amp;iecy;&amp;lcy; - Fragrantica Perfu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172" y="4371426"/>
            <a:ext cx="2815937" cy="248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459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228600"/>
            <a:ext cx="11125200" cy="5948363"/>
          </a:xfrm>
        </p:spPr>
        <p:txBody>
          <a:bodyPr>
            <a:normAutofit/>
          </a:bodyPr>
          <a:lstStyle/>
          <a:p>
            <a:pPr marL="0" indent="457200">
              <a:buNone/>
            </a:pPr>
            <a:r>
              <a:rPr lang="ru-RU" sz="2000" b="1" dirty="0">
                <a:solidFill>
                  <a:srgbClr val="FF0066"/>
                </a:solidFill>
                <a:latin typeface="Times New Roman" panose="02020603050405020304" pitchFamily="18" charset="0"/>
                <a:cs typeface="Times New Roman" panose="02020603050405020304" pitchFamily="18" charset="0"/>
              </a:rPr>
              <a:t>Третий день Масленицы - «лакомка»</a:t>
            </a:r>
            <a:endParaRPr lang="ru-RU" sz="2000" dirty="0">
              <a:solidFill>
                <a:srgbClr val="FF0066"/>
              </a:solidFill>
              <a:latin typeface="Times New Roman" panose="02020603050405020304" pitchFamily="18" charset="0"/>
              <a:cs typeface="Times New Roman" panose="02020603050405020304" pitchFamily="18" charset="0"/>
            </a:endParaRPr>
          </a:p>
          <a:p>
            <a:pPr marL="0" indent="457200" algn="ctr">
              <a:buNone/>
            </a:pPr>
            <a:r>
              <a:rPr lang="ru-RU" sz="1600" b="1" dirty="0">
                <a:latin typeface="Times New Roman" panose="02020603050405020304" pitchFamily="18" charset="0"/>
                <a:cs typeface="Times New Roman" panose="02020603050405020304" pitchFamily="18" charset="0"/>
              </a:rPr>
              <a:t>Тетушка Варвара,</a:t>
            </a:r>
          </a:p>
          <a:p>
            <a:pPr marL="0" indent="457200" algn="ctr">
              <a:buNone/>
            </a:pPr>
            <a:r>
              <a:rPr lang="ru-RU" sz="1600" b="1" dirty="0">
                <a:latin typeface="Times New Roman" panose="02020603050405020304" pitchFamily="18" charset="0"/>
                <a:cs typeface="Times New Roman" panose="02020603050405020304" pitchFamily="18" charset="0"/>
              </a:rPr>
              <a:t>меня матушка послала:</a:t>
            </a:r>
          </a:p>
          <a:p>
            <a:pPr marL="0" indent="457200" algn="ctr">
              <a:buNone/>
            </a:pPr>
            <a:r>
              <a:rPr lang="ru-RU" sz="1600" b="1" dirty="0">
                <a:latin typeface="Times New Roman" panose="02020603050405020304" pitchFamily="18" charset="0"/>
                <a:cs typeface="Times New Roman" panose="02020603050405020304" pitchFamily="18" charset="0"/>
              </a:rPr>
              <a:t>Дай сковороды да </a:t>
            </a:r>
            <a:r>
              <a:rPr lang="ru-RU" sz="1600" b="1" dirty="0" err="1">
                <a:latin typeface="Times New Roman" panose="02020603050405020304" pitchFamily="18" charset="0"/>
                <a:cs typeface="Times New Roman" panose="02020603050405020304" pitchFamily="18" charset="0"/>
              </a:rPr>
              <a:t>сковородничка</a:t>
            </a:r>
            <a:r>
              <a:rPr lang="ru-RU" sz="1600" b="1" dirty="0">
                <a:latin typeface="Times New Roman" panose="02020603050405020304" pitchFamily="18" charset="0"/>
                <a:cs typeface="Times New Roman" panose="02020603050405020304" pitchFamily="18" charset="0"/>
              </a:rPr>
              <a:t>,</a:t>
            </a:r>
          </a:p>
          <a:p>
            <a:pPr marL="0" indent="457200" algn="ctr">
              <a:buNone/>
            </a:pPr>
            <a:r>
              <a:rPr lang="ru-RU" sz="1600" b="1" dirty="0">
                <a:latin typeface="Times New Roman" panose="02020603050405020304" pitchFamily="18" charset="0"/>
                <a:cs typeface="Times New Roman" panose="02020603050405020304" pitchFamily="18" charset="0"/>
              </a:rPr>
              <a:t>мучки да </a:t>
            </a:r>
            <a:r>
              <a:rPr lang="ru-RU" sz="1600" b="1" dirty="0" err="1">
                <a:latin typeface="Times New Roman" panose="02020603050405020304" pitchFamily="18" charset="0"/>
                <a:cs typeface="Times New Roman" panose="02020603050405020304" pitchFamily="18" charset="0"/>
              </a:rPr>
              <a:t>подмазочки</a:t>
            </a:r>
            <a:r>
              <a:rPr lang="ru-RU" sz="1600" b="1" dirty="0">
                <a:latin typeface="Times New Roman" panose="02020603050405020304" pitchFamily="18" charset="0"/>
                <a:cs typeface="Times New Roman" panose="02020603050405020304" pitchFamily="18" charset="0"/>
              </a:rPr>
              <a:t>.</a:t>
            </a:r>
          </a:p>
          <a:p>
            <a:pPr marL="0" indent="457200" algn="ctr">
              <a:buNone/>
            </a:pPr>
            <a:r>
              <a:rPr lang="ru-RU" sz="1600" b="1" dirty="0">
                <a:latin typeface="Times New Roman" panose="02020603050405020304" pitchFamily="18" charset="0"/>
                <a:cs typeface="Times New Roman" panose="02020603050405020304" pitchFamily="18" charset="0"/>
              </a:rPr>
              <a:t>Вода в печи, хочет блины печи.</a:t>
            </a:r>
          </a:p>
          <a:p>
            <a:pPr marL="0" indent="457200" algn="ctr">
              <a:buNone/>
            </a:pPr>
            <a:r>
              <a:rPr lang="ru-RU" sz="1600" b="1" dirty="0">
                <a:latin typeface="Times New Roman" panose="02020603050405020304" pitchFamily="18" charset="0"/>
                <a:cs typeface="Times New Roman" panose="02020603050405020304" pitchFamily="18" charset="0"/>
              </a:rPr>
              <a:t>Где блины, тут и мы.</a:t>
            </a:r>
          </a:p>
          <a:p>
            <a:pPr marL="0" indent="457200">
              <a:buNone/>
            </a:pPr>
            <a:r>
              <a:rPr lang="ru-RU" sz="2000" dirty="0">
                <a:latin typeface="Times New Roman" panose="02020603050405020304" pitchFamily="18" charset="0"/>
                <a:cs typeface="Times New Roman" panose="02020603050405020304" pitchFamily="18" charset="0"/>
              </a:rPr>
              <a:t>В этот день люди лакомились блинами и другими масленичными яствами. </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Блины пеклись с </a:t>
            </a:r>
            <a:r>
              <a:rPr lang="ru-RU" sz="2000" dirty="0">
                <a:latin typeface="Times New Roman" panose="02020603050405020304" pitchFamily="18" charset="0"/>
                <a:cs typeface="Times New Roman" panose="02020603050405020304" pitchFamily="18" charset="0"/>
              </a:rPr>
              <a:t>бесконечным разнообразием: пшеничные, ячневые, овсяные, </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гречневые</a:t>
            </a:r>
            <a:r>
              <a:rPr lang="ru-RU" sz="2000" dirty="0">
                <a:latin typeface="Times New Roman" panose="02020603050405020304" pitchFamily="18" charset="0"/>
                <a:cs typeface="Times New Roman" panose="02020603050405020304" pitchFamily="18" charset="0"/>
              </a:rPr>
              <a:t>, из </a:t>
            </a:r>
            <a:r>
              <a:rPr lang="ru-RU" sz="2000" dirty="0" smtClean="0">
                <a:latin typeface="Times New Roman" panose="02020603050405020304" pitchFamily="18" charset="0"/>
                <a:cs typeface="Times New Roman" panose="02020603050405020304" pitchFamily="18" charset="0"/>
              </a:rPr>
              <a:t>пресного </a:t>
            </a:r>
            <a:r>
              <a:rPr lang="ru-RU" sz="2000" dirty="0">
                <a:latin typeface="Times New Roman" panose="02020603050405020304" pitchFamily="18" charset="0"/>
                <a:cs typeface="Times New Roman" panose="02020603050405020304" pitchFamily="18" charset="0"/>
              </a:rPr>
              <a:t>и </a:t>
            </a:r>
            <a:r>
              <a:rPr lang="ru-RU" sz="2000" dirty="0" smtClean="0">
                <a:latin typeface="Times New Roman" panose="02020603050405020304" pitchFamily="18" charset="0"/>
                <a:cs typeface="Times New Roman" panose="02020603050405020304" pitchFamily="18" charset="0"/>
              </a:rPr>
              <a:t>кислого </a:t>
            </a:r>
            <a:r>
              <a:rPr lang="ru-RU" sz="2000" dirty="0" err="1" smtClean="0">
                <a:latin typeface="Times New Roman" panose="02020603050405020304" pitchFamily="18" charset="0"/>
                <a:cs typeface="Times New Roman" panose="02020603050405020304" pitchFamily="18" charset="0"/>
              </a:rPr>
              <a:t>теста.Народ</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говаривал: «Блин не клин, </a:t>
            </a:r>
            <a:r>
              <a:rPr lang="ru-RU" sz="2000" dirty="0" smtClean="0">
                <a:latin typeface="Times New Roman" panose="02020603050405020304" pitchFamily="18" charset="0"/>
                <a:cs typeface="Times New Roman" panose="02020603050405020304" pitchFamily="18" charset="0"/>
              </a:rPr>
              <a:t>брюха</a:t>
            </a:r>
          </a:p>
          <a:p>
            <a:pPr marL="0" indent="0">
              <a:buNone/>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не </a:t>
            </a:r>
            <a:r>
              <a:rPr lang="ru-RU" sz="2000" dirty="0" err="1">
                <a:latin typeface="Times New Roman" panose="02020603050405020304" pitchFamily="18" charset="0"/>
                <a:cs typeface="Times New Roman" panose="02020603050405020304" pitchFamily="18" charset="0"/>
              </a:rPr>
              <a:t>распорет</a:t>
            </a:r>
            <a:r>
              <a:rPr lang="ru-RU" sz="2000" dirty="0" err="1" smtClean="0">
                <a:latin typeface="Times New Roman" panose="02020603050405020304" pitchFamily="18" charset="0"/>
                <a:cs typeface="Times New Roman" panose="02020603050405020304" pitchFamily="18" charset="0"/>
              </a:rPr>
              <a:t>».На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«лакомки» тещи приглашали своих зятьев к блинам, а для </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забавы любимого </a:t>
            </a:r>
            <a:r>
              <a:rPr lang="ru-RU" sz="2000" dirty="0">
                <a:latin typeface="Times New Roman" panose="02020603050405020304" pitchFamily="18" charset="0"/>
                <a:cs typeface="Times New Roman" panose="02020603050405020304" pitchFamily="18" charset="0"/>
              </a:rPr>
              <a:t>зятя сзывали всех своих родных.</a:t>
            </a:r>
          </a:p>
          <a:p>
            <a:endParaRPr lang="ru-RU" dirty="0"/>
          </a:p>
        </p:txBody>
      </p:sp>
      <p:pic>
        <p:nvPicPr>
          <p:cNvPr id="12290" name="Picture 2" descr="nov32-1 / VFL.Ru &amp;ecy;&amp;tcy;&amp;ocy;, &amp;fcy;&amp;ocy;&amp;tcy;&amp;ocy;&amp;khcy;&amp;ocy;&amp;scy;&amp;tcy;&amp;icy;&amp;ncy;&amp;gcy; &amp;bcy;&amp;iecy;&amp;zcy; &amp;rcy;&amp;iecy;&amp;gcy;&amp;icy;&amp;scy;&amp;tcy;&amp;rcy;&amp;acy;&amp;tscy;&amp;icy;&amp;icy;, &amp;icy; &amp;bcy;&amp;ycy;&amp;scy;&amp;tcy;&amp;rcy;&amp;ycy;&amp;jcy; &amp;khcy;&amp;ocy;&amp;scy;&amp;tcy;&amp;icy;&amp;ncy;&amp;gcy; &amp;icy;&amp;zcy;&amp;ocy;&amp;bcy;&amp;rcy;&amp;acy;&amp;zhcy;&amp;iecy;&amp;ncy;&amp;icy;&amp;j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1730" y="3202781"/>
            <a:ext cx="3210270" cy="347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3441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86400" y="540327"/>
            <a:ext cx="6615545" cy="5937972"/>
          </a:xfrm>
        </p:spPr>
        <p:txBody>
          <a:bodyPr>
            <a:normAutofit fontScale="92500" lnSpcReduction="20000"/>
          </a:bodyPr>
          <a:lstStyle/>
          <a:p>
            <a:pPr marL="0" indent="457200">
              <a:buNone/>
            </a:pPr>
            <a:r>
              <a:rPr lang="ru-RU" b="1" i="1" dirty="0">
                <a:solidFill>
                  <a:srgbClr val="FF3300"/>
                </a:solidFill>
              </a:rPr>
              <a:t>Четвертый день Масленицы - «широкий четверг» - «разгул, перелом»</a:t>
            </a:r>
            <a:endParaRPr lang="ru-RU" i="1" dirty="0">
              <a:solidFill>
                <a:srgbClr val="FF3300"/>
              </a:solidFill>
            </a:endParaRPr>
          </a:p>
          <a:p>
            <a:pPr marL="0" indent="457200">
              <a:buNone/>
            </a:pPr>
            <a:r>
              <a:rPr lang="ru-RU" dirty="0"/>
              <a:t>На этот день приходилась середина масленой гульбы: позади - три дня, впереди - три дня. В этот день гуляли с утра до вечера, плясали, водили хороводы, пели частушки.</a:t>
            </a:r>
          </a:p>
          <a:p>
            <a:pPr marL="0" indent="457200">
              <a:buNone/>
            </a:pPr>
            <a:r>
              <a:rPr lang="ru-RU" dirty="0"/>
              <a:t>Молодоженов сажали в сани и спускали с горы заставляли при всех целоваться. Если уж кто отказывался - сталкивали в снег и за­сыпали их по самую шею...</a:t>
            </a:r>
          </a:p>
          <a:p>
            <a:pPr marL="0" indent="457200">
              <a:buNone/>
            </a:pPr>
            <a:r>
              <a:rPr lang="ru-RU" dirty="0"/>
              <a:t>Выходили в этот день и на «кулачки» - на кулачные бои. По правилам нельзя было прятать в рукавицу что-то тяжелое, бить ниже пояса и по затылку. Словом, в любой схватке русскому бойцу следовало помнить о чести, не терять голову. Сходились на реке, бились «сам на сам» или «стенка на стенку».</a:t>
            </a:r>
          </a:p>
          <a:p>
            <a:endParaRPr lang="ru-RU" dirty="0"/>
          </a:p>
        </p:txBody>
      </p:sp>
      <p:pic>
        <p:nvPicPr>
          <p:cNvPr id="13314" name="Picture 2" descr="&amp;Scy;&amp;ucy;&amp;scy;&amp;acy;&amp;ncy;&amp;icy;&amp;ncy; / &amp;Kcy;&amp;ocy;&amp;ncy;&amp;kcy;&amp;ucy;&amp;rcy;&amp;scy; &amp;ncy;&amp;acy; &amp;lcy;&amp;ucy;&amp;chcy;&amp;shcy;&amp;iecy;&amp;iecy; &amp;chcy;&amp;ucy;&amp;chcy;&amp;iecy;&amp;lcy;&amp;ocy; &amp;Mcy;&amp;acy;&amp;scy;&amp;lcy;&amp;iecy;&amp;ncy;&amp;icy;&amp;tscy;&amp;ycy; &amp;pcy;&amp;rcy;&amp;ocy;&amp;jcy;&amp;dcy;&amp;iecy;&amp;tcy; &amp;vcy; &amp;Gcy;&amp;lcy;&amp;acy;&amp;zcy;&amp;ocy;&amp;vcy;&amp;ie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8536"/>
            <a:ext cx="5340111" cy="513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46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8764" y="384464"/>
            <a:ext cx="5964382" cy="6338454"/>
          </a:xfrm>
        </p:spPr>
        <p:txBody>
          <a:bodyPr>
            <a:normAutofit fontScale="70000" lnSpcReduction="20000"/>
          </a:bodyPr>
          <a:lstStyle/>
          <a:p>
            <a:pPr marL="0" indent="0" algn="ctr">
              <a:buNone/>
            </a:pPr>
            <a:r>
              <a:rPr lang="ru-RU" sz="3600" b="1" dirty="0">
                <a:solidFill>
                  <a:srgbClr val="990000"/>
                </a:solidFill>
              </a:rPr>
              <a:t>Пятый день Масленицы - тещины вечерки - гостевой день</a:t>
            </a:r>
          </a:p>
          <a:p>
            <a:pPr marL="0" indent="457200">
              <a:buNone/>
            </a:pPr>
            <a:endParaRPr lang="ru-RU" sz="3400" dirty="0" smtClean="0"/>
          </a:p>
          <a:p>
            <a:pPr marL="0" indent="457200">
              <a:buNone/>
            </a:pPr>
            <a:r>
              <a:rPr lang="ru-RU" sz="3400" dirty="0" smtClean="0"/>
              <a:t>Говаривали</a:t>
            </a:r>
            <a:r>
              <a:rPr lang="ru-RU" sz="3400" dirty="0"/>
              <a:t>: «Хоть тещины блинки сладки, да тещ угощают на Масленую зятьки».</a:t>
            </a:r>
          </a:p>
          <a:p>
            <a:pPr marL="0" indent="457200">
              <a:buNone/>
            </a:pPr>
            <a:r>
              <a:rPr lang="ru-RU" sz="3400" dirty="0"/>
              <a:t>На тещины вечерки зятья угощают своих тещ блинами. Приглашения бывают почетные, со всею </a:t>
            </a:r>
            <a:r>
              <a:rPr lang="ru-RU" sz="3400" dirty="0" err="1"/>
              <a:t>роднёю</a:t>
            </a:r>
            <a:r>
              <a:rPr lang="ru-RU" sz="3400" dirty="0"/>
              <a:t> к обеду, или запросто на один ужин. В старину зять обязан был с вечера лично приглашать тещу, а потом утром присылал нарядных </a:t>
            </a:r>
            <a:r>
              <a:rPr lang="ru-RU" sz="3400" dirty="0" err="1"/>
              <a:t>зватых</a:t>
            </a:r>
            <a:r>
              <a:rPr lang="ru-RU" sz="3400" dirty="0"/>
              <a:t>. Чем больше бывало </a:t>
            </a:r>
            <a:r>
              <a:rPr lang="ru-RU" sz="3400" dirty="0" err="1"/>
              <a:t>зватых</a:t>
            </a:r>
            <a:r>
              <a:rPr lang="ru-RU" sz="3400" dirty="0"/>
              <a:t>, тем теще более оказывалось почестей.</a:t>
            </a:r>
          </a:p>
          <a:p>
            <a:pPr marL="0" indent="457200">
              <a:buNone/>
            </a:pPr>
            <a:r>
              <a:rPr lang="ru-RU" sz="3400" dirty="0"/>
              <a:t>Девушки в полдень выносили блины в миске на голове. Они шли к </a:t>
            </a:r>
            <a:r>
              <a:rPr lang="ru-RU" sz="3400" dirty="0" err="1"/>
              <a:t>катливой</a:t>
            </a:r>
            <a:r>
              <a:rPr lang="ru-RU" sz="3400" dirty="0"/>
              <a:t> горке. Тот парень, которому девушка была люба, торо­пился отведать блинка, </a:t>
            </a:r>
            <a:r>
              <a:rPr lang="ru-RU" sz="3400" dirty="0" err="1"/>
              <a:t>спознать</a:t>
            </a:r>
            <a:r>
              <a:rPr lang="ru-RU" sz="3400" dirty="0"/>
              <a:t>: добрая ли хозяйка из нее выйдет? Ведь она у печи этим утром выстояла, блины творила.</a:t>
            </a:r>
          </a:p>
          <a:p>
            <a:endParaRPr lang="ru-RU" dirty="0"/>
          </a:p>
        </p:txBody>
      </p:sp>
      <p:pic>
        <p:nvPicPr>
          <p:cNvPr id="14338" name="Picture 2" descr="&amp;Ncy;&amp;acy;&amp;rcy;&amp;ocy;&amp;dcy;&amp;ncy;&amp;ocy;&amp;iecy; &amp;tcy;&amp;vcy;&amp;ocy;&amp;rcy;&amp;chcy;&amp;iecy;&amp;scy;&amp;tcy;&amp;vcy;&amp;o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304" y="62346"/>
            <a:ext cx="4219575"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60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7036" y="197427"/>
            <a:ext cx="11166764" cy="5979536"/>
          </a:xfrm>
        </p:spPr>
        <p:txBody>
          <a:bodyPr>
            <a:normAutofit/>
          </a:bodyPr>
          <a:lstStyle/>
          <a:p>
            <a:pPr marL="0" indent="457200">
              <a:buNone/>
            </a:pPr>
            <a:r>
              <a:rPr lang="ru-RU" sz="2400" b="1" dirty="0"/>
              <a:t>Шестой день Масленицы - </a:t>
            </a:r>
            <a:r>
              <a:rPr lang="ru-RU" sz="2400" b="1" dirty="0" err="1"/>
              <a:t>золовкины</a:t>
            </a:r>
            <a:r>
              <a:rPr lang="ru-RU" sz="2400" b="1" dirty="0"/>
              <a:t> посиделки</a:t>
            </a:r>
            <a:endParaRPr lang="ru-RU" sz="2400" dirty="0"/>
          </a:p>
          <a:p>
            <a:pPr marL="0" indent="457200">
              <a:buNone/>
            </a:pPr>
            <a:r>
              <a:rPr lang="ru-RU" sz="2400" dirty="0"/>
              <a:t>Масленица уже постарела. Напоследок отмечались ее проводы. На </a:t>
            </a:r>
            <a:r>
              <a:rPr lang="ru-RU" sz="2400" dirty="0" err="1"/>
              <a:t>золовкины</a:t>
            </a:r>
            <a:r>
              <a:rPr lang="ru-RU" sz="2400" dirty="0"/>
              <a:t> посиделки молодая невестка приглашала своих родных к себе. Если золовки были еще в девушках, тогда невестка созывала старых своих подруг-девиц, если они были выданы замуж, тогда она приглашала родню замужнюю и со всем поездом развозила гостей по золовкам. Новобрачная невестка обязана была одарить своих золовок подарками. Масленица была, как бы предлогом сойтись, посудачить о том, о </a:t>
            </a:r>
            <a:r>
              <a:rPr lang="ru-RU" sz="2400" dirty="0" err="1" smtClean="0"/>
              <a:t>другом.Ввечеру</a:t>
            </a:r>
            <a:r>
              <a:rPr lang="ru-RU" sz="2400" dirty="0" smtClean="0"/>
              <a:t> </a:t>
            </a:r>
            <a:r>
              <a:rPr lang="ru-RU" sz="2400" dirty="0"/>
              <a:t>сжигали Масленицу. Сначала чучело Масленицы окружали почетом, а затем выносили за околицу и </a:t>
            </a:r>
            <a:r>
              <a:rPr lang="ru-RU" sz="2400" dirty="0" smtClean="0"/>
              <a:t>сжигали. Так </a:t>
            </a:r>
            <a:r>
              <a:rPr lang="ru-RU" sz="2400" dirty="0"/>
              <a:t>исстари </a:t>
            </a:r>
            <a:r>
              <a:rPr lang="ru-RU" sz="2400" dirty="0" smtClean="0"/>
              <a:t>весело</a:t>
            </a:r>
            <a:r>
              <a:rPr lang="ru-RU" sz="2400" dirty="0"/>
              <a:t>, карнавально, с выдумкой, с обильным угощением </a:t>
            </a:r>
            <a:r>
              <a:rPr lang="ru-RU" sz="2400" dirty="0" smtClean="0"/>
              <a:t>и </a:t>
            </a:r>
            <a:r>
              <a:rPr lang="ru-RU" sz="2400" dirty="0"/>
              <a:t>всепрощением провожал народ зиму, встречал весну</a:t>
            </a:r>
            <a:r>
              <a:rPr lang="ru-RU" sz="2400" dirty="0" smtClean="0"/>
              <a:t>, </a:t>
            </a:r>
            <a:r>
              <a:rPr lang="ru-RU" sz="2400" dirty="0"/>
              <a:t>словно желал отгуляться и </a:t>
            </a:r>
            <a:r>
              <a:rPr lang="ru-RU" sz="2400" dirty="0" err="1" smtClean="0"/>
              <a:t>отвеселиться</a:t>
            </a:r>
            <a:endParaRPr lang="ru-RU" sz="2400" dirty="0" smtClean="0"/>
          </a:p>
          <a:p>
            <a:pPr marL="0" indent="0">
              <a:buNone/>
            </a:pPr>
            <a:r>
              <a:rPr lang="ru-RU" sz="2400" dirty="0" smtClean="0"/>
              <a:t> </a:t>
            </a:r>
            <a:r>
              <a:rPr lang="ru-RU" sz="2400" dirty="0"/>
              <a:t>на весь Великий пост.</a:t>
            </a:r>
          </a:p>
          <a:p>
            <a:endParaRPr lang="ru-RU" dirty="0"/>
          </a:p>
        </p:txBody>
      </p:sp>
      <p:pic>
        <p:nvPicPr>
          <p:cNvPr id="15362" name="Picture 2" descr="&amp;kcy;&amp;acy;&amp;rcy;&amp;tcy;&amp;icy;&amp;ncy;&amp;kcy;&amp;icy; &amp;Zcy;&amp;acy;&amp;pcy;&amp;icy;&amp;scy;&amp;icy; &amp;scy; &amp;mcy;&amp;iecy;&amp;tcy;&amp;kcy;&amp;ocy;&amp;jcy; &amp;kcy;&amp;acy;&amp;rcy;&amp;tcy;&amp;icy;&amp;ncy;&amp;kcy;&amp;icy; &amp;Ucy;&amp;gcy;&amp;ocy;&amp;lcy;&amp;ocy;&amp;kcy; &amp;mcy;&amp;ocy;&amp;iecy;&amp;jcy; &amp;dcy;&amp;ucy;&amp;shcy;&amp;icy;... : LiveInternet - &amp;Rcy;&amp;ocy;&amp;scy;&amp;scy;&amp;icy;&amp;jcy;&amp;scy;&amp;kcy;&amp;icy;&amp;jcy; &amp;Scy;&amp;iecy;&amp;rcy;&amp;vcy;&amp;icy;&amp;scy; &amp;Ocy;&amp;ncy;&amp;lcy;&amp;acy;&amp;jcy;&amp;ncy;-&amp;Dcy;&amp;ncy;&amp;iecy;&amp;vcy;&amp;ncy;&amp;icy;&amp;kcy;&amp;ocy;&amp;v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25" y="3637498"/>
            <a:ext cx="4156075" cy="311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20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TotalTime>
  <Words>1623</Words>
  <Application>Microsoft Office PowerPoint</Application>
  <PresentationFormat>Широкоэкранный</PresentationFormat>
  <Paragraphs>66</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Calibri Light</vt:lpstr>
      <vt:lpstr>Constantia</vt:lpstr>
      <vt:lpstr>Segoe Script</vt:lpstr>
      <vt:lpstr>Times New Roman</vt:lpstr>
      <vt:lpstr>Тема Office</vt:lpstr>
      <vt:lpstr>Презентация PowerPoint</vt:lpstr>
      <vt:lpstr>История праздника Масленица</vt:lpstr>
      <vt:lpstr>Презентация PowerPoint</vt:lpstr>
      <vt:lpstr>Дни Масленицы. Названия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Рецепты блинов</vt:lpstr>
      <vt:lpstr>Презентация PowerPoint</vt:lpstr>
      <vt:lpstr>Поздравительные масленичные стихи</vt:lpstr>
      <vt:lpstr>Памятник Блину </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Алёнушка</dc:creator>
  <cp:lastModifiedBy>Алёнушка</cp:lastModifiedBy>
  <cp:revision>19</cp:revision>
  <dcterms:created xsi:type="dcterms:W3CDTF">2015-02-18T09:57:51Z</dcterms:created>
  <dcterms:modified xsi:type="dcterms:W3CDTF">2015-02-18T17:19:23Z</dcterms:modified>
</cp:coreProperties>
</file>