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97" r:id="rId3"/>
    <p:sldId id="259" r:id="rId4"/>
    <p:sldId id="298" r:id="rId5"/>
    <p:sldId id="299" r:id="rId6"/>
    <p:sldId id="300" r:id="rId7"/>
    <p:sldId id="301" r:id="rId8"/>
    <p:sldId id="270" r:id="rId9"/>
    <p:sldId id="273" r:id="rId10"/>
    <p:sldId id="275" r:id="rId11"/>
    <p:sldId id="303" r:id="rId12"/>
    <p:sldId id="266" r:id="rId13"/>
    <p:sldId id="291" r:id="rId14"/>
    <p:sldId id="306" r:id="rId15"/>
    <p:sldId id="307" r:id="rId16"/>
    <p:sldId id="283" r:id="rId17"/>
    <p:sldId id="304" r:id="rId18"/>
    <p:sldId id="30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E6E2-6A5E-49E8-B1B3-E6483B104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2&amp;text=%D0%BA%D0%B0%D1%80%D1%82%D0%B8%D0%BD%D0%BA%D0%B8%20%20%D1%81%20%D1%83%D0%BB%D1%8B%D0%B1%D0%BA%D0%BE%D0%B9%20%D1%81%D0%BE%D0%BB%D0%BD%D1%8B%D1%88%D0%BA%D0%BE&amp;fp=2&amp;pos=68&amp;uinfo=ww-1089-wh-515-fw-864-fh-448-pd-1&amp;rpt=simage&amp;img_url=http://t2.moskva.fm/uimg/collections/75x75/30/3016262.jpe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8%20%D1%88%D0%BA%D0%BE%D0%BB%D1%8C%D0%BD%D1%8B%D0%B9%20%D0%B7%D0%B2%D0%BE%D0%BD%D0%BE%D0%BA&amp;img_url=http://www.supertosty.ru/images/cards/1sept_06.jpg&amp;pos=2&amp;rpt=simage&amp;lr=2&amp;noreask=1&amp;source=wi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cs10886.userapi.com/u144726605/-5/x_e17f313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0"/>
            <a:ext cx="2857520" cy="2857521"/>
          </a:xfrm>
          <a:prstGeom prst="rect">
            <a:avLst/>
          </a:prstGeom>
          <a:noFill/>
        </p:spPr>
      </p:pic>
      <p:pic>
        <p:nvPicPr>
          <p:cNvPr id="34818" name="Picture 2" descr="http://svadba161.com/i/board/6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971799"/>
            <a:ext cx="4010025" cy="3886201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Громко прозвенел звонок –</a:t>
            </a:r>
          </a:p>
          <a:p>
            <a:pPr>
              <a:buNone/>
            </a:pPr>
            <a:r>
              <a:rPr lang="ru-RU" dirty="0" smtClean="0"/>
              <a:t>Начинается урок.</a:t>
            </a:r>
          </a:p>
          <a:p>
            <a:pPr>
              <a:buNone/>
            </a:pPr>
            <a:r>
              <a:rPr lang="ru-RU" dirty="0" smtClean="0"/>
              <a:t>Мы пришли сюда учиться, не лениться, а </a:t>
            </a:r>
          </a:p>
          <a:p>
            <a:pPr>
              <a:buNone/>
            </a:pPr>
            <a:r>
              <a:rPr lang="ru-RU" dirty="0" smtClean="0"/>
              <a:t>трудиться.</a:t>
            </a:r>
          </a:p>
          <a:p>
            <a:pPr>
              <a:buNone/>
            </a:pPr>
            <a:r>
              <a:rPr lang="ru-RU" dirty="0" smtClean="0"/>
              <a:t>Слушаем внимательно, работаем старательно.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715375" cy="63579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Личные местоимения употребляются вместо имён существительных и указывают на лицо.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Местоимения: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я, мы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местоимения 1лица, указывают на говорящего; 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ты, вы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местоимения 2лица, указывают на собеседника, то есть на того, с кем говорят. 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он, она, оно, они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местоимения 3 лица, указывают на того, о ком говорят, или на то, о чём говорят.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102457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Местоимения изменяются по родам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Местоимения имеют значения рода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 lvl="0"/>
            <a:r>
              <a:rPr lang="ru-RU" sz="3600" dirty="0" smtClean="0"/>
              <a:t>Мы вспомним,  что такое местоимения.</a:t>
            </a:r>
          </a:p>
          <a:p>
            <a:pPr lvl="0"/>
            <a:r>
              <a:rPr lang="ru-RU" sz="3600" dirty="0" smtClean="0"/>
              <a:t>Будем учиться из большого объёма информации выбирать нужную для нас.</a:t>
            </a:r>
          </a:p>
          <a:p>
            <a:pPr lvl="0"/>
            <a:r>
              <a:rPr lang="ru-RU" sz="3600" dirty="0" smtClean="0"/>
              <a:t>Узнаем,  какие значения рода имеет местоимение.</a:t>
            </a:r>
          </a:p>
          <a:p>
            <a:pPr lvl="0"/>
            <a:r>
              <a:rPr lang="ru-RU" sz="3600" dirty="0" smtClean="0"/>
              <a:t>Будем учиться находить местоимения в тексте и  правильно  использовать их  в речи.</a:t>
            </a:r>
          </a:p>
          <a:p>
            <a:pPr marL="742950" indent="-742950">
              <a:buFont typeface="Times New Roman" pitchFamily="18" charset="0"/>
              <a:buChar char="­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Личные местоимения</a:t>
            </a:r>
          </a:p>
        </p:txBody>
      </p:sp>
      <p:graphicFrame>
        <p:nvGraphicFramePr>
          <p:cNvPr id="22577" name="Group 49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8007350" cy="4191000"/>
        </p:xfrm>
        <a:graphic>
          <a:graphicData uri="http://schemas.openxmlformats.org/drawingml/2006/table">
            <a:tbl>
              <a:tblPr/>
              <a:tblGrid>
                <a:gridCol w="2668588"/>
                <a:gridCol w="2670175"/>
                <a:gridCol w="26685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Мн.ч.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1-е лицо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2-е лицо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3-е лицо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3563938" y="2708275"/>
            <a:ext cx="371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6372225" y="2781300"/>
            <a:ext cx="79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мы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3635375" y="3573463"/>
            <a:ext cx="64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ты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6443663" y="3573463"/>
            <a:ext cx="720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3563938" y="4581525"/>
            <a:ext cx="792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он,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4284663" y="4581525"/>
            <a:ext cx="935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она,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5076825" y="4581525"/>
            <a:ext cx="935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оно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6300788" y="4508500"/>
            <a:ext cx="935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они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3492500" y="5300663"/>
            <a:ext cx="1081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М.р.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4211638" y="5300663"/>
            <a:ext cx="1081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Ж.р.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5003800" y="5300663"/>
            <a:ext cx="1081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С.р.</a:t>
            </a:r>
          </a:p>
          <a:p>
            <a:pPr>
              <a:defRPr/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80" grpId="0"/>
      <p:bldP spid="22581" grpId="0"/>
      <p:bldP spid="22583" grpId="0"/>
      <p:bldP spid="22584" grpId="0"/>
      <p:bldP spid="22586" grpId="0"/>
      <p:bldP spid="22587" grpId="0"/>
      <p:bldP spid="22588" grpId="0"/>
      <p:bldP spid="225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выпишите из текста предложения с местоимениями 3-го лица по образцу.</a:t>
            </a:r>
          </a:p>
          <a:p>
            <a:r>
              <a:rPr lang="ru-RU" i="1" dirty="0" smtClean="0"/>
              <a:t>Он (олень) шаркнул.</a:t>
            </a:r>
            <a:endParaRPr lang="ru-RU" dirty="0" smtClean="0"/>
          </a:p>
          <a:p>
            <a:pPr lvl="0"/>
            <a:r>
              <a:rPr lang="ru-RU" dirty="0" smtClean="0"/>
              <a:t>подчеркните члены предложения</a:t>
            </a:r>
          </a:p>
          <a:p>
            <a:r>
              <a:rPr lang="ru-RU" dirty="0" smtClean="0"/>
              <a:t>Определить 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</a:t>
            </a:r>
            <a:r>
              <a:rPr lang="ru-RU" dirty="0" smtClean="0"/>
              <a:t>Прочитайте предложения, </a:t>
            </a:r>
            <a:r>
              <a:rPr lang="ru-RU" dirty="0" smtClean="0"/>
              <a:t>пишите в </a:t>
            </a:r>
            <a:r>
              <a:rPr lang="ru-RU" dirty="0" smtClean="0"/>
              <a:t>тетрадях.</a:t>
            </a:r>
            <a:endParaRPr lang="ru-RU" dirty="0" smtClean="0"/>
          </a:p>
          <a:p>
            <a:r>
              <a:rPr lang="ru-RU" dirty="0" smtClean="0"/>
              <a:t>Б)  Вставьте  пропущенные местоимения.</a:t>
            </a:r>
          </a:p>
          <a:p>
            <a:r>
              <a:rPr lang="ru-RU" dirty="0" smtClean="0"/>
              <a:t>В) </a:t>
            </a:r>
            <a:r>
              <a:rPr lang="ru-RU" dirty="0" smtClean="0"/>
              <a:t>Определите </a:t>
            </a:r>
            <a:r>
              <a:rPr lang="ru-RU" dirty="0" smtClean="0"/>
              <a:t>лицо, род, число</a:t>
            </a:r>
          </a:p>
          <a:p>
            <a:r>
              <a:rPr lang="ru-RU" dirty="0" smtClean="0"/>
              <a:t>Г) Подчеркните главные члены предложения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IV. 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вы узнали о местоимении?</a:t>
            </a:r>
          </a:p>
          <a:p>
            <a:pPr marL="852678" indent="-7429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Местоимение – это часть речи, которая </a:t>
            </a:r>
          </a:p>
          <a:p>
            <a:pPr marL="852678" indent="-7429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указывает на предмет, но не называет </a:t>
            </a:r>
          </a:p>
          <a:p>
            <a:pPr marL="852678" indent="-7429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его.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Местоимения бывают единственного и множественного числа, 1,2,3 лица.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Местоимения изменяются по падежам, по родам (в 3 лице, ед. ч.)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14393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786322"/>
            <a:ext cx="8001056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571876"/>
            <a:ext cx="8072494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785813" y="428625"/>
            <a:ext cx="83581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«-»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просьбе учителя, но ответ неправильный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«+»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просьбе учителя, ответ 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«?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своей инициативе, но ответ неправильный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«!»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своей инициативе, ответ 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«0»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ответил</a:t>
            </a:r>
          </a:p>
        </p:txBody>
      </p:sp>
      <p:pic>
        <p:nvPicPr>
          <p:cNvPr id="4099" name="Picture 3" descr="C:\Users\User\AppData\Local\Temp\Rar$DI03.316\ucos09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86250"/>
            <a:ext cx="16573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000125" y="428625"/>
            <a:ext cx="81438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уроке я работал  …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Своей работой на уроке я  …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Урок для меня показался  …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урок я  …</a:t>
            </a:r>
          </a:p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Мое настроение  …</a:t>
            </a:r>
          </a:p>
        </p:txBody>
      </p:sp>
      <p:pic>
        <p:nvPicPr>
          <p:cNvPr id="18435" name="Picture 2" descr="C:\Users\User\AppData\Local\Temp\Rar$DI31.664\009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92906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785813" y="428625"/>
            <a:ext cx="83581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«-»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просьбе учителя, но ответ неправильный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«+»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просьбе учителя, ответ 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«?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своей инициативе, но ответ неправильный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«!»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ответил по своей инициативе, ответ правильный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«0» -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ответил</a:t>
            </a:r>
          </a:p>
        </p:txBody>
      </p:sp>
      <p:pic>
        <p:nvPicPr>
          <p:cNvPr id="4099" name="Picture 3" descr="C:\Users\User\AppData\Local\Temp\Rar$DI03.316\ucos09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86250"/>
            <a:ext cx="16573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429000" y="357188"/>
            <a:ext cx="1427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785813" y="1357313"/>
            <a:ext cx="61436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Найди лишнее: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 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</a:t>
            </a:r>
          </a:p>
        </p:txBody>
      </p:sp>
      <p:pic>
        <p:nvPicPr>
          <p:cNvPr id="1331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571750"/>
            <a:ext cx="19145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85813" y="357188"/>
            <a:ext cx="792956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Найди признак личного местоимения: 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Называет предмет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 на предмет, не называя его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 на действие предмета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Служит для связи слов в предложении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71500" y="500063"/>
            <a:ext cx="8358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Каким членом предложения является местоимение?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долго ходил около школы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Сказуемым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Подлежащим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Определением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Дополнением</a:t>
            </a:r>
          </a:p>
        </p:txBody>
      </p:sp>
      <p:pic>
        <p:nvPicPr>
          <p:cNvPr id="15363" name="Picture 4" descr="C:\Users\User\AppData\Local\Temp\Rar$DI80.398\big_smiles_1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1543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785813" y="428625"/>
            <a:ext cx="79295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4.Сосчитай количество местоимений:</a:t>
            </a:r>
          </a:p>
          <a:p>
            <a:pPr eaLnBrk="0" hangingPunct="0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Как, без, он, у, я, ты, от, мы, до, вы, про, они.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</a:p>
          <a:p>
            <a:pPr eaLnBrk="0" hangingPunct="0"/>
            <a:r>
              <a:rPr lang="ru-RU" sz="4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 </a:t>
            </a:r>
            <a:r>
              <a:rPr lang="ru-RU" sz="4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                        </a:t>
            </a:r>
          </a:p>
        </p:txBody>
      </p:sp>
      <p:pic>
        <p:nvPicPr>
          <p:cNvPr id="16387" name="Picture 3" descr="C:\Users\User\AppData\Local\Temp\Rar$DI02.622\678208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571875"/>
            <a:ext cx="11604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857500" y="500063"/>
            <a:ext cx="2778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Проверь!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71625" y="1500188"/>
            <a:ext cx="123983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ru-RU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742950" indent="-742950">
              <a:buFontTx/>
              <a:buAutoNum type="arabicPeriod"/>
            </a:pPr>
            <a:r>
              <a:rPr lang="ru-RU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742950" indent="-742950">
              <a:buFontTx/>
              <a:buAutoNum type="arabicPeriod"/>
            </a:pPr>
            <a:r>
              <a:rPr lang="ru-RU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742950" indent="-742950">
              <a:buFontTx/>
              <a:buAutoNum type="arabicPeriod"/>
            </a:pPr>
            <a:r>
              <a:rPr lang="ru-RU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742950" indent="-742950">
              <a:buFontTx/>
              <a:buAutoNum type="arabicPeriod"/>
            </a:pP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C:\Users\User\AppData\Local\Temp\Rar$DI20.005\514700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143125"/>
            <a:ext cx="220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357188"/>
            <a:ext cx="7800975" cy="5649912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вместоимени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- «вместо имён»,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местоимениями.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такое местоимение?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Местоимение – это часть речи, которая указывает на предмет, но не называет его.                      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71480"/>
            <a:ext cx="7358114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143116"/>
            <a:ext cx="735811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357562"/>
            <a:ext cx="7429552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571500"/>
            <a:ext cx="8786812" cy="5435600"/>
          </a:xfrm>
        </p:spPr>
        <p:txBody>
          <a:bodyPr>
            <a:normAutofit/>
          </a:bodyPr>
          <a:lstStyle/>
          <a:p>
            <a:pPr marL="852678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На что указывают личные местоимения?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Личные местоимения указывают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 лица,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которые участвуют в речи, но не называют их.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Перечислите личные местоимения.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(я, мы, ты, вы, он, она, оно, они)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85926"/>
            <a:ext cx="8286808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143380"/>
            <a:ext cx="828680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561</Words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Сегодня на уроке</vt:lpstr>
      <vt:lpstr>Личные местоимения</vt:lpstr>
      <vt:lpstr>Слайд 14</vt:lpstr>
      <vt:lpstr>Слайд 15</vt:lpstr>
      <vt:lpstr>IV. Итог урока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Ваня</dc:creator>
  <cp:lastModifiedBy>Ваня</cp:lastModifiedBy>
  <cp:revision>20</cp:revision>
  <dcterms:created xsi:type="dcterms:W3CDTF">2015-01-19T17:46:04Z</dcterms:created>
  <dcterms:modified xsi:type="dcterms:W3CDTF">2015-01-20T18:54:15Z</dcterms:modified>
</cp:coreProperties>
</file>