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0"/>
  </p:notesMasterIdLst>
  <p:sldIdLst>
    <p:sldId id="256" r:id="rId2"/>
    <p:sldId id="261" r:id="rId3"/>
    <p:sldId id="257" r:id="rId4"/>
    <p:sldId id="258" r:id="rId5"/>
    <p:sldId id="270" r:id="rId6"/>
    <p:sldId id="271" r:id="rId7"/>
    <p:sldId id="260" r:id="rId8"/>
    <p:sldId id="262" r:id="rId9"/>
    <p:sldId id="264" r:id="rId10"/>
    <p:sldId id="263" r:id="rId11"/>
    <p:sldId id="272" r:id="rId12"/>
    <p:sldId id="277" r:id="rId13"/>
    <p:sldId id="274" r:id="rId14"/>
    <p:sldId id="265" r:id="rId15"/>
    <p:sldId id="266" r:id="rId16"/>
    <p:sldId id="267" r:id="rId17"/>
    <p:sldId id="268" r:id="rId18"/>
    <p:sldId id="276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734" y="-7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C8FFE-5AC7-4B95-A01C-18F7748F0123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9BA5BC-2B31-49D8-887A-2928812239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6088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BA5BC-2B31-49D8-887A-2928812239DF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BA5BC-2B31-49D8-887A-2928812239DF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BA5BC-2B31-49D8-887A-2928812239DF}" type="slidenum">
              <a:rPr lang="ru-RU" smtClean="0"/>
              <a:pPr/>
              <a:t>6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BA5BC-2B31-49D8-887A-2928812239DF}" type="slidenum">
              <a:rPr lang="ru-RU" smtClean="0"/>
              <a:pPr/>
              <a:t>13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CB6BC-3C43-43DD-A4BB-C73C6DD1C6E9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809DBA9-A4F8-4561-AF64-FFD5B5BFB7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CB6BC-3C43-43DD-A4BB-C73C6DD1C6E9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9DBA9-A4F8-4561-AF64-FFD5B5BFB7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CB6BC-3C43-43DD-A4BB-C73C6DD1C6E9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9DBA9-A4F8-4561-AF64-FFD5B5BFB7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CB6BC-3C43-43DD-A4BB-C73C6DD1C6E9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809DBA9-A4F8-4561-AF64-FFD5B5BFB7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CB6BC-3C43-43DD-A4BB-C73C6DD1C6E9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9DBA9-A4F8-4561-AF64-FFD5B5BFB7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CB6BC-3C43-43DD-A4BB-C73C6DD1C6E9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9DBA9-A4F8-4561-AF64-FFD5B5BFB7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CB6BC-3C43-43DD-A4BB-C73C6DD1C6E9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809DBA9-A4F8-4561-AF64-FFD5B5BFB7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CB6BC-3C43-43DD-A4BB-C73C6DD1C6E9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9DBA9-A4F8-4561-AF64-FFD5B5BFB7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CB6BC-3C43-43DD-A4BB-C73C6DD1C6E9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9DBA9-A4F8-4561-AF64-FFD5B5BFB7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CB6BC-3C43-43DD-A4BB-C73C6DD1C6E9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9DBA9-A4F8-4561-AF64-FFD5B5BFB7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CB6BC-3C43-43DD-A4BB-C73C6DD1C6E9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9DBA9-A4F8-4561-AF64-FFD5B5BFB7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08CB6BC-3C43-43DD-A4BB-C73C6DD1C6E9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809DBA9-A4F8-4561-AF64-FFD5B5BFB7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836712"/>
            <a:ext cx="8458200" cy="3963888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80036" y="1142984"/>
            <a:ext cx="7680396" cy="3046988"/>
          </a:xfrm>
          <a:prstGeom prst="rect">
            <a:avLst/>
          </a:prstGeom>
          <a:solidFill>
            <a:srgbClr val="00B0F0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Значени</a:t>
            </a:r>
            <a:r>
              <a:rPr lang="ru-RU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я</a:t>
            </a:r>
            <a:r>
              <a:rPr lang="ru-RU" sz="9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суффиксов</a:t>
            </a:r>
            <a:endParaRPr lang="ru-RU" sz="9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 учитель МБОУ СОШ№2 г. Липецка</a:t>
            </a:r>
            <a:br>
              <a:rPr lang="ru-RU" dirty="0" smtClean="0"/>
            </a:br>
            <a:r>
              <a:rPr lang="ru-RU" dirty="0" smtClean="0"/>
              <a:t>Мозгунова Н. </a:t>
            </a:r>
            <a:r>
              <a:rPr lang="ru-RU" smtClean="0"/>
              <a:t>А.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1268760"/>
            <a:ext cx="7400487" cy="21852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u="sng" dirty="0" smtClean="0"/>
              <a:t>Найдите суффикс в словах:</a:t>
            </a:r>
          </a:p>
          <a:p>
            <a:endParaRPr lang="ru-RU" sz="3200" dirty="0" smtClean="0"/>
          </a:p>
          <a:p>
            <a:r>
              <a:rPr lang="ru-RU" sz="3600" dirty="0" smtClean="0"/>
              <a:t>голосок, столик, стебелёк, стульчик, </a:t>
            </a:r>
          </a:p>
          <a:p>
            <a:r>
              <a:rPr lang="ru-RU" sz="3600" dirty="0" smtClean="0"/>
              <a:t>тигрёнок.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500042"/>
            <a:ext cx="8215370" cy="166086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prstTxWarp prst="textChevron">
              <a:avLst/>
            </a:prstTxWarp>
            <a:spAutoFit/>
          </a:bodyPr>
          <a:lstStyle/>
          <a:p>
            <a:pPr algn="ctr"/>
            <a:r>
              <a:rPr lang="ru-RU" sz="44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latin typeface="Bookman Old Style" pitchFamily="18" charset="0"/>
                <a:cs typeface="Arial"/>
              </a:rPr>
              <a:t>Физкультминутка </a:t>
            </a:r>
          </a:p>
          <a:p>
            <a:pPr algn="ctr"/>
            <a:r>
              <a:rPr lang="ru-RU" sz="44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latin typeface="Bookman Old Style" pitchFamily="18" charset="0"/>
                <a:cs typeface="Arial"/>
              </a:rPr>
              <a:t>для</a:t>
            </a:r>
            <a:r>
              <a:rPr lang="en-US" sz="44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latin typeface="Bookman Old Style" pitchFamily="18" charset="0"/>
                <a:cs typeface="Arial"/>
              </a:rPr>
              <a:t> </a:t>
            </a:r>
            <a:r>
              <a:rPr lang="ru-RU" sz="44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latin typeface="Bookman Old Style" pitchFamily="18" charset="0"/>
                <a:cs typeface="Arial"/>
              </a:rPr>
              <a:t>глаз </a:t>
            </a:r>
            <a:endParaRPr lang="ru-RU" sz="4400" b="1" kern="10" dirty="0">
              <a:ln w="9525">
                <a:noFill/>
                <a:round/>
                <a:headEnd/>
                <a:tailEnd/>
              </a:ln>
              <a:solidFill>
                <a:srgbClr val="0000FF"/>
              </a:solidFill>
              <a:latin typeface="Bookman Old Style" pitchFamily="18" charset="0"/>
              <a:cs typeface="Arial"/>
            </a:endParaRPr>
          </a:p>
        </p:txBody>
      </p:sp>
      <p:pic>
        <p:nvPicPr>
          <p:cNvPr id="5" name="Picture 2" descr="E:\мама\Мои рисунки\анимации\eyes15.gif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000232" y="2643182"/>
            <a:ext cx="5403929" cy="223362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827088" y="260350"/>
            <a:ext cx="1008062" cy="936625"/>
            <a:chOff x="340" y="1253"/>
            <a:chExt cx="635" cy="590"/>
          </a:xfrm>
        </p:grpSpPr>
        <p:sp>
          <p:nvSpPr>
            <p:cNvPr id="3" name="AutoShape 28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4" name="AutoShape 32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dirty="0"/>
            </a:p>
          </p:txBody>
        </p:sp>
      </p:grpSp>
      <p:grpSp>
        <p:nvGrpSpPr>
          <p:cNvPr id="5" name="Group 42"/>
          <p:cNvGrpSpPr>
            <a:grpSpLocks/>
          </p:cNvGrpSpPr>
          <p:nvPr/>
        </p:nvGrpSpPr>
        <p:grpSpPr bwMode="auto">
          <a:xfrm>
            <a:off x="7164388" y="3573463"/>
            <a:ext cx="1008062" cy="936625"/>
            <a:chOff x="340" y="1253"/>
            <a:chExt cx="635" cy="590"/>
          </a:xfrm>
        </p:grpSpPr>
        <p:sp>
          <p:nvSpPr>
            <p:cNvPr id="6" name="AutoShape 43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7" name="AutoShape 44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dirty="0"/>
            </a:p>
          </p:txBody>
        </p:sp>
      </p:grpSp>
      <p:grpSp>
        <p:nvGrpSpPr>
          <p:cNvPr id="8" name="Group 48"/>
          <p:cNvGrpSpPr>
            <a:grpSpLocks/>
          </p:cNvGrpSpPr>
          <p:nvPr/>
        </p:nvGrpSpPr>
        <p:grpSpPr bwMode="auto">
          <a:xfrm>
            <a:off x="4859338" y="3068638"/>
            <a:ext cx="1008062" cy="936625"/>
            <a:chOff x="340" y="1253"/>
            <a:chExt cx="635" cy="590"/>
          </a:xfrm>
        </p:grpSpPr>
        <p:sp>
          <p:nvSpPr>
            <p:cNvPr id="9" name="AutoShape 49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10" name="AutoShape 50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dirty="0"/>
            </a:p>
          </p:txBody>
        </p:sp>
      </p:grpSp>
      <p:grpSp>
        <p:nvGrpSpPr>
          <p:cNvPr id="11" name="Group 51"/>
          <p:cNvGrpSpPr>
            <a:grpSpLocks/>
          </p:cNvGrpSpPr>
          <p:nvPr/>
        </p:nvGrpSpPr>
        <p:grpSpPr bwMode="auto">
          <a:xfrm>
            <a:off x="2051050" y="2492375"/>
            <a:ext cx="1008063" cy="936625"/>
            <a:chOff x="340" y="1253"/>
            <a:chExt cx="635" cy="590"/>
          </a:xfrm>
        </p:grpSpPr>
        <p:sp>
          <p:nvSpPr>
            <p:cNvPr id="12" name="AutoShape 52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13" name="AutoShape 53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dirty="0"/>
            </a:p>
          </p:txBody>
        </p:sp>
      </p:grpSp>
      <p:grpSp>
        <p:nvGrpSpPr>
          <p:cNvPr id="14" name="Group 57"/>
          <p:cNvGrpSpPr>
            <a:grpSpLocks/>
          </p:cNvGrpSpPr>
          <p:nvPr/>
        </p:nvGrpSpPr>
        <p:grpSpPr bwMode="auto">
          <a:xfrm>
            <a:off x="857250" y="5429250"/>
            <a:ext cx="1050924" cy="952500"/>
            <a:chOff x="313" y="1243"/>
            <a:chExt cx="662" cy="600"/>
          </a:xfrm>
        </p:grpSpPr>
        <p:sp>
          <p:nvSpPr>
            <p:cNvPr id="15" name="AutoShape 58"/>
            <p:cNvSpPr>
              <a:spLocks noChangeArrowheads="1"/>
            </p:cNvSpPr>
            <p:nvPr/>
          </p:nvSpPr>
          <p:spPr bwMode="auto">
            <a:xfrm>
              <a:off x="313" y="124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16" name="AutoShape 59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dirty="0"/>
            </a:p>
          </p:txBody>
        </p:sp>
      </p:grpSp>
      <p:grpSp>
        <p:nvGrpSpPr>
          <p:cNvPr id="17" name="Group 60"/>
          <p:cNvGrpSpPr>
            <a:grpSpLocks/>
          </p:cNvGrpSpPr>
          <p:nvPr/>
        </p:nvGrpSpPr>
        <p:grpSpPr bwMode="auto">
          <a:xfrm>
            <a:off x="4356100" y="4941888"/>
            <a:ext cx="1008063" cy="936625"/>
            <a:chOff x="340" y="1253"/>
            <a:chExt cx="635" cy="590"/>
          </a:xfrm>
        </p:grpSpPr>
        <p:sp>
          <p:nvSpPr>
            <p:cNvPr id="18" name="AutoShape 61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19" name="AutoShape 62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dirty="0"/>
            </a:p>
          </p:txBody>
        </p:sp>
      </p:grpSp>
      <p:grpSp>
        <p:nvGrpSpPr>
          <p:cNvPr id="20" name="Group 63"/>
          <p:cNvGrpSpPr>
            <a:grpSpLocks/>
          </p:cNvGrpSpPr>
          <p:nvPr/>
        </p:nvGrpSpPr>
        <p:grpSpPr bwMode="auto">
          <a:xfrm>
            <a:off x="5292725" y="1341438"/>
            <a:ext cx="1008063" cy="936625"/>
            <a:chOff x="340" y="1253"/>
            <a:chExt cx="635" cy="590"/>
          </a:xfrm>
        </p:grpSpPr>
        <p:sp>
          <p:nvSpPr>
            <p:cNvPr id="21" name="AutoShape 64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22" name="AutoShape 65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dirty="0"/>
            </a:p>
          </p:txBody>
        </p:sp>
      </p:grpSp>
      <p:grpSp>
        <p:nvGrpSpPr>
          <p:cNvPr id="23" name="Group 66"/>
          <p:cNvGrpSpPr>
            <a:grpSpLocks/>
          </p:cNvGrpSpPr>
          <p:nvPr/>
        </p:nvGrpSpPr>
        <p:grpSpPr bwMode="auto">
          <a:xfrm>
            <a:off x="3924300" y="260350"/>
            <a:ext cx="1008063" cy="936625"/>
            <a:chOff x="340" y="1253"/>
            <a:chExt cx="635" cy="590"/>
          </a:xfrm>
        </p:grpSpPr>
        <p:sp>
          <p:nvSpPr>
            <p:cNvPr id="24" name="AutoShape 67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25" name="AutoShape 68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dirty="0"/>
            </a:p>
          </p:txBody>
        </p:sp>
      </p:grpSp>
      <p:grpSp>
        <p:nvGrpSpPr>
          <p:cNvPr id="26" name="Group 72"/>
          <p:cNvGrpSpPr>
            <a:grpSpLocks/>
          </p:cNvGrpSpPr>
          <p:nvPr/>
        </p:nvGrpSpPr>
        <p:grpSpPr bwMode="auto">
          <a:xfrm>
            <a:off x="7451725" y="260350"/>
            <a:ext cx="1008063" cy="936625"/>
            <a:chOff x="340" y="1253"/>
            <a:chExt cx="635" cy="590"/>
          </a:xfrm>
        </p:grpSpPr>
        <p:sp>
          <p:nvSpPr>
            <p:cNvPr id="27" name="AutoShape 73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28" name="AutoShape 74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dirty="0"/>
            </a:p>
          </p:txBody>
        </p:sp>
      </p:grpSp>
      <p:grpSp>
        <p:nvGrpSpPr>
          <p:cNvPr id="29" name="Group 75"/>
          <p:cNvGrpSpPr>
            <a:grpSpLocks/>
          </p:cNvGrpSpPr>
          <p:nvPr/>
        </p:nvGrpSpPr>
        <p:grpSpPr bwMode="auto">
          <a:xfrm>
            <a:off x="3924300" y="2420938"/>
            <a:ext cx="1008063" cy="936625"/>
            <a:chOff x="340" y="1253"/>
            <a:chExt cx="635" cy="590"/>
          </a:xfrm>
        </p:grpSpPr>
        <p:sp>
          <p:nvSpPr>
            <p:cNvPr id="30" name="AutoShape 76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31" name="AutoShape 77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500"/>
                            </p:stCondLst>
                            <p:childTnLst>
                              <p:par>
                                <p:cTn id="5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500"/>
                            </p:stCondLst>
                            <p:childTnLst>
                              <p:par>
                                <p:cTn id="5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000"/>
                            </p:stCondLst>
                            <p:childTnLst>
                              <p:par>
                                <p:cTn id="6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000"/>
                            </p:stCondLst>
                            <p:childTnLst>
                              <p:par>
                                <p:cTn id="6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500"/>
                            </p:stCondLst>
                            <p:childTnLst>
                              <p:par>
                                <p:cTn id="7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0"/>
                            </p:stCondLst>
                            <p:childTnLst>
                              <p:par>
                                <p:cTn id="8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0"/>
                            </p:stCondLst>
                            <p:childTnLst>
                              <p:par>
                                <p:cTn id="8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500"/>
                            </p:stCondLst>
                            <p:childTnLst>
                              <p:par>
                                <p:cTn id="8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500"/>
                            </p:stCondLst>
                            <p:childTnLst>
                              <p:par>
                                <p:cTn id="9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6000"/>
                            </p:stCondLst>
                            <p:childTnLst>
                              <p:par>
                                <p:cTn id="9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6000"/>
                            </p:stCondLst>
                            <p:childTnLst>
                              <p:par>
                                <p:cTn id="10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6500"/>
                            </p:stCondLst>
                            <p:childTnLst>
                              <p:par>
                                <p:cTn id="10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6500"/>
                            </p:stCondLst>
                            <p:childTnLst>
                              <p:par>
                                <p:cTn id="11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7000"/>
                            </p:stCondLst>
                            <p:childTnLst>
                              <p:par>
                                <p:cTn id="11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7000"/>
                            </p:stCondLst>
                            <p:childTnLst>
                              <p:par>
                                <p:cTn id="11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7500"/>
                            </p:stCondLst>
                            <p:childTnLst>
                              <p:par>
                                <p:cTn id="12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7500"/>
                            </p:stCondLst>
                            <p:childTnLst>
                              <p:par>
                                <p:cTn id="12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8000"/>
                            </p:stCondLst>
                            <p:childTnLst>
                              <p:par>
                                <p:cTn id="13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8000"/>
                            </p:stCondLst>
                            <p:childTnLst>
                              <p:par>
                                <p:cTn id="13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8500"/>
                            </p:stCondLst>
                            <p:childTnLst>
                              <p:par>
                                <p:cTn id="14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8500"/>
                            </p:stCondLst>
                            <p:childTnLst>
                              <p:par>
                                <p:cTn id="14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9000"/>
                            </p:stCondLst>
                            <p:childTnLst>
                              <p:par>
                                <p:cTn id="15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9000"/>
                            </p:stCondLst>
                            <p:childTnLst>
                              <p:par>
                                <p:cTn id="15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9500"/>
                            </p:stCondLst>
                            <p:childTnLst>
                              <p:par>
                                <p:cTn id="161" presetID="1" presetClass="path" presetSubtype="0" repeatCount="300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191 0.0324 C -0.25191 -0.13889 -0.13212 -0.27824 0.01563 -0.27824 C 0.1632 -0.27824 0.28368 -0.13889 0.28368 0.0324 " pathEditMode="relative" rAng="0" ptsTypes="fff">
                                      <p:cBhvr>
                                        <p:cTn id="162" dur="3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8" y="-1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8500"/>
                            </p:stCondLst>
                            <p:childTnLst>
                              <p:par>
                                <p:cTn id="16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9000"/>
                            </p:stCondLst>
                            <p:childTnLst>
                              <p:par>
                                <p:cTn id="168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64 -0.08149 L 0.33837 -0.72963 " pathEditMode="relative" rAng="0" ptsTypes="AA">
                                      <p:cBhvr>
                                        <p:cTn id="16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" y="-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21000"/>
                            </p:stCondLst>
                            <p:childTnLst>
                              <p:par>
                                <p:cTn id="171" presetID="4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3837 -0.72963 L 0.71667 -0.00533 " pathEditMode="relative" rAng="0" ptsTypes="AA">
                                      <p:cBhvr>
                                        <p:cTn id="17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" y="3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23000"/>
                            </p:stCondLst>
                            <p:childTnLst>
                              <p:par>
                                <p:cTn id="174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24000"/>
                            </p:stCondLst>
                            <p:childTnLst>
                              <p:par>
                                <p:cTn id="177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25000"/>
                            </p:stCondLst>
                            <p:childTnLst>
                              <p:par>
                                <p:cTn id="18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25000"/>
                            </p:stCondLst>
                            <p:childTnLst>
                              <p:par>
                                <p:cTn id="18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25500"/>
                            </p:stCondLst>
                            <p:childTnLst>
                              <p:par>
                                <p:cTn id="187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07407E-6 L -0.40174 -4.07407E-6 " pathEditMode="relative" rAng="0" ptsTypes="AA">
                                      <p:cBhvr>
                                        <p:cTn id="18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27500"/>
                            </p:stCondLst>
                            <p:childTnLst>
                              <p:par>
                                <p:cTn id="19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941 0.02639 L -0.39375 0.80324 " pathEditMode="relative" rAng="0" ptsTypes="AA">
                                      <p:cBhvr>
                                        <p:cTn id="19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29500"/>
                            </p:stCondLst>
                            <p:childTnLst>
                              <p:par>
                                <p:cTn id="193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8576 0.80324 L 0.42535 0.80324 " pathEditMode="relative" rAng="0" ptsTypes="AA">
                                      <p:cBhvr>
                                        <p:cTn id="19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31500"/>
                            </p:stCondLst>
                            <p:childTnLst>
                              <p:par>
                                <p:cTn id="196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535 0.80324 L 0.42535 -0.00532 " pathEditMode="relative" rAng="0" ptsTypes="AA">
                                      <p:cBhvr>
                                        <p:cTn id="19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33500"/>
                            </p:stCondLst>
                            <p:childTnLst>
                              <p:par>
                                <p:cTn id="199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535 -0.00532 L -0.39375 -0.00532 " pathEditMode="relative" rAng="0" ptsTypes="AA">
                                      <p:cBhvr>
                                        <p:cTn id="20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35500"/>
                            </p:stCondLst>
                            <p:childTnLst>
                              <p:par>
                                <p:cTn id="20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35500"/>
                            </p:stCondLst>
                            <p:childTnLst>
                              <p:par>
                                <p:cTn id="205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36500"/>
                            </p:stCondLst>
                            <p:childTnLst>
                              <p:par>
                                <p:cTn id="20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мама\Мои рисунки\Фон\Изображение 015.gif"/>
          <p:cNvPicPr>
            <a:picLocks noChangeAspect="1" noChangeArrowheads="1"/>
          </p:cNvPicPr>
          <p:nvPr/>
        </p:nvPicPr>
        <p:blipFill>
          <a:blip r:embed="rId3" cstate="email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Блок-схема: перфолента 2"/>
          <p:cNvSpPr/>
          <p:nvPr/>
        </p:nvSpPr>
        <p:spPr>
          <a:xfrm>
            <a:off x="714348" y="1214422"/>
            <a:ext cx="7715304" cy="3714776"/>
          </a:xfrm>
          <a:prstGeom prst="flowChartPunchedTap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 w="57150">
            <a:solidFill>
              <a:srgbClr val="00206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  <a:softEdge rad="63500"/>
          </a:effectLst>
        </p:spPr>
        <p:txBody>
          <a:bodyPr wrap="square">
            <a:prstTxWarp prst="textInflateBottom">
              <a:avLst/>
            </a:prstTxWarp>
            <a:spAutoFit/>
          </a:bodyPr>
          <a:lstStyle/>
          <a:p>
            <a:pPr algn="ctr"/>
            <a:r>
              <a:rPr lang="ru-RU" sz="6000" b="1" kern="1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MS Reference Sans Serif" pitchFamily="34" charset="0"/>
                <a:ea typeface="Gungsuh" pitchFamily="18" charset="-127"/>
                <a:cs typeface="Arial"/>
              </a:rPr>
              <a:t>Берегите</a:t>
            </a:r>
            <a:r>
              <a:rPr lang="ru-RU" sz="6000" b="1" kern="1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Gungsuh" pitchFamily="18" charset="-127"/>
                <a:ea typeface="Gungsuh" pitchFamily="18" charset="-127"/>
                <a:cs typeface="Arial"/>
              </a:rPr>
              <a:t> зрение</a:t>
            </a:r>
            <a:endParaRPr lang="ru-RU" sz="6000" b="1" kern="1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Gungsuh" pitchFamily="18" charset="-127"/>
              <a:ea typeface="Gungsuh" pitchFamily="18" charset="-127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04664"/>
            <a:ext cx="806489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Серёжа написал: «</a:t>
            </a:r>
            <a:r>
              <a:rPr lang="ru-RU" sz="3200" b="1" i="1" dirty="0" err="1" smtClean="0"/>
              <a:t>Лидачка</a:t>
            </a:r>
            <a:r>
              <a:rPr lang="ru-RU" sz="3200" b="1" i="1" dirty="0" smtClean="0"/>
              <a:t>» </a:t>
            </a:r>
            <a:r>
              <a:rPr lang="ru-RU" sz="3200" dirty="0" smtClean="0"/>
              <a:t>и обозначил суффикс </a:t>
            </a:r>
            <a:r>
              <a:rPr lang="ru-RU" sz="3200" b="1" i="1" dirty="0" smtClean="0"/>
              <a:t>–</a:t>
            </a:r>
            <a:r>
              <a:rPr lang="ru-RU" sz="3200" b="1" i="1" dirty="0" err="1" smtClean="0"/>
              <a:t>чк</a:t>
            </a:r>
            <a:r>
              <a:rPr lang="ru-RU" sz="3200" b="1" i="1" dirty="0" smtClean="0"/>
              <a:t>-, </a:t>
            </a:r>
            <a:r>
              <a:rPr lang="ru-RU" sz="3200" dirty="0" smtClean="0"/>
              <a:t>так как слово образовано от слова Лида; </a:t>
            </a:r>
          </a:p>
          <a:p>
            <a:r>
              <a:rPr lang="ru-RU" sz="3200" dirty="0" smtClean="0"/>
              <a:t>«</a:t>
            </a:r>
            <a:r>
              <a:rPr lang="ru-RU" sz="3200" b="1" i="1" dirty="0" err="1" smtClean="0"/>
              <a:t>Алёшинька</a:t>
            </a:r>
            <a:r>
              <a:rPr lang="ru-RU" sz="3200" dirty="0" smtClean="0"/>
              <a:t>», потому что </a:t>
            </a:r>
          </a:p>
          <a:p>
            <a:r>
              <a:rPr lang="ru-RU" sz="3200" dirty="0" smtClean="0"/>
              <a:t>сочетания </a:t>
            </a:r>
            <a:r>
              <a:rPr lang="ru-RU" sz="3200" b="1" dirty="0" err="1" smtClean="0"/>
              <a:t>жи</a:t>
            </a:r>
            <a:r>
              <a:rPr lang="ru-RU" sz="3200" dirty="0" err="1" smtClean="0"/>
              <a:t>-</a:t>
            </a:r>
            <a:r>
              <a:rPr lang="ru-RU" sz="3200" b="1" dirty="0" err="1" smtClean="0"/>
              <a:t>ши</a:t>
            </a:r>
            <a:r>
              <a:rPr lang="ru-RU" sz="3200" dirty="0" smtClean="0"/>
              <a:t> надо писать</a:t>
            </a:r>
          </a:p>
          <a:p>
            <a:r>
              <a:rPr lang="ru-RU" sz="3200" dirty="0" smtClean="0"/>
              <a:t> через </a:t>
            </a:r>
            <a:r>
              <a:rPr lang="ru-RU" sz="3200" b="1" dirty="0" smtClean="0"/>
              <a:t>и</a:t>
            </a:r>
            <a:r>
              <a:rPr lang="ru-RU" sz="3200" dirty="0" smtClean="0"/>
              <a:t>.</a:t>
            </a:r>
          </a:p>
          <a:p>
            <a:r>
              <a:rPr lang="ru-RU" sz="3200" dirty="0" smtClean="0"/>
              <a:t> Учитель назвал такие ответы</a:t>
            </a:r>
          </a:p>
          <a:p>
            <a:r>
              <a:rPr lang="ru-RU" sz="3200" dirty="0" smtClean="0"/>
              <a:t> ошибочными.</a:t>
            </a:r>
          </a:p>
          <a:p>
            <a:r>
              <a:rPr lang="ru-RU" sz="3200" dirty="0" smtClean="0"/>
              <a:t> Почему? </a:t>
            </a:r>
            <a:endParaRPr lang="ru-RU" sz="3200" dirty="0"/>
          </a:p>
        </p:txBody>
      </p:sp>
      <p:pic>
        <p:nvPicPr>
          <p:cNvPr id="3" name="Рисунок 2" descr="popup (1)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588224" y="1484784"/>
            <a:ext cx="2416369" cy="29843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88640"/>
            <a:ext cx="1944216" cy="936104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-</a:t>
            </a:r>
            <a:r>
              <a:rPr lang="ru-RU" sz="2800" dirty="0" err="1" smtClean="0"/>
              <a:t>евн</a:t>
            </a:r>
            <a:r>
              <a:rPr lang="ru-RU" sz="2800" dirty="0" smtClean="0"/>
              <a:t>-</a:t>
            </a:r>
            <a:br>
              <a:rPr lang="ru-RU" sz="2800" dirty="0" smtClean="0"/>
            </a:br>
            <a:r>
              <a:rPr lang="ru-RU" sz="2800" dirty="0" smtClean="0"/>
              <a:t>Сергеевна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844824"/>
            <a:ext cx="1944216" cy="1152128"/>
          </a:xfrm>
          <a:prstGeom prst="rect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-</a:t>
            </a:r>
            <a:r>
              <a:rPr lang="ru-RU" sz="2800" dirty="0" err="1" smtClean="0"/>
              <a:t>евич</a:t>
            </a:r>
            <a:r>
              <a:rPr lang="ru-RU" sz="2800" dirty="0" smtClean="0"/>
              <a:t>-</a:t>
            </a:r>
          </a:p>
          <a:p>
            <a:pPr algn="ctr"/>
            <a:r>
              <a:rPr lang="ru-RU" sz="2800" dirty="0" smtClean="0"/>
              <a:t>Сергеевич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4077072"/>
            <a:ext cx="1944216" cy="1080120"/>
          </a:xfrm>
          <a:prstGeom prst="rect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-</a:t>
            </a:r>
            <a:r>
              <a:rPr lang="ru-RU" sz="2800" dirty="0" err="1" smtClean="0"/>
              <a:t>овн</a:t>
            </a:r>
            <a:r>
              <a:rPr lang="ru-RU" sz="2800" dirty="0" smtClean="0"/>
              <a:t>-</a:t>
            </a:r>
            <a:br>
              <a:rPr lang="ru-RU" sz="2800" dirty="0" smtClean="0"/>
            </a:br>
            <a:r>
              <a:rPr lang="ru-RU" sz="2800" dirty="0" smtClean="0"/>
              <a:t>Петровна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588224" y="4005064"/>
            <a:ext cx="1872208" cy="1080120"/>
          </a:xfrm>
          <a:prstGeom prst="rect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-</a:t>
            </a:r>
            <a:r>
              <a:rPr lang="ru-RU" sz="2800" dirty="0" err="1" smtClean="0"/>
              <a:t>ович</a:t>
            </a:r>
            <a:r>
              <a:rPr lang="ru-RU" sz="2800" dirty="0" smtClean="0"/>
              <a:t>-</a:t>
            </a:r>
          </a:p>
          <a:p>
            <a:pPr algn="ctr"/>
            <a:r>
              <a:rPr lang="ru-RU" sz="2800" dirty="0" smtClean="0"/>
              <a:t>Петрович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732240" y="1772816"/>
            <a:ext cx="2088232" cy="1224136"/>
          </a:xfrm>
          <a:prstGeom prst="rect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-</a:t>
            </a:r>
            <a:r>
              <a:rPr lang="ru-RU" sz="2800" dirty="0" err="1" smtClean="0"/>
              <a:t>еничн</a:t>
            </a:r>
            <a:r>
              <a:rPr lang="ru-RU" sz="2800" dirty="0" smtClean="0"/>
              <a:t>-</a:t>
            </a:r>
          </a:p>
          <a:p>
            <a:pPr algn="ctr"/>
            <a:r>
              <a:rPr lang="ru-RU" sz="2800" dirty="0" smtClean="0"/>
              <a:t>Ильинична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732240" y="0"/>
            <a:ext cx="1800200" cy="1080120"/>
          </a:xfrm>
          <a:prstGeom prst="rect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-</a:t>
            </a:r>
            <a:r>
              <a:rPr lang="ru-RU" sz="2800" dirty="0" err="1" smtClean="0"/>
              <a:t>ич</a:t>
            </a:r>
            <a:r>
              <a:rPr lang="ru-RU" sz="2800" dirty="0" smtClean="0"/>
              <a:t>-</a:t>
            </a:r>
          </a:p>
          <a:p>
            <a:pPr algn="ctr"/>
            <a:r>
              <a:rPr lang="ru-RU" sz="2800" dirty="0" smtClean="0"/>
              <a:t>Ильич</a:t>
            </a:r>
            <a:endParaRPr lang="ru-RU" sz="2800" dirty="0"/>
          </a:p>
        </p:txBody>
      </p:sp>
      <p:sp>
        <p:nvSpPr>
          <p:cNvPr id="8" name="Овал 7"/>
          <p:cNvSpPr/>
          <p:nvPr/>
        </p:nvSpPr>
        <p:spPr>
          <a:xfrm>
            <a:off x="2987824" y="1268760"/>
            <a:ext cx="3240360" cy="2088232"/>
          </a:xfrm>
          <a:prstGeom prst="ellips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Образуют</a:t>
            </a:r>
            <a:r>
              <a:rPr lang="ru-RU" sz="2800" dirty="0" smtClean="0"/>
              <a:t> </a:t>
            </a:r>
            <a:r>
              <a:rPr lang="ru-RU" sz="3600" dirty="0" smtClean="0"/>
              <a:t>отчества</a:t>
            </a:r>
            <a:endParaRPr lang="ru-RU" sz="2800" dirty="0"/>
          </a:p>
        </p:txBody>
      </p:sp>
      <p:cxnSp>
        <p:nvCxnSpPr>
          <p:cNvPr id="10" name="Прямая со стрелкой 9"/>
          <p:cNvCxnSpPr/>
          <p:nvPr/>
        </p:nvCxnSpPr>
        <p:spPr>
          <a:xfrm flipH="1" flipV="1">
            <a:off x="2555776" y="1124744"/>
            <a:ext cx="936104" cy="576064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2483768" y="2420888"/>
            <a:ext cx="504056" cy="0"/>
          </a:xfrm>
          <a:prstGeom prst="straightConnector1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>
            <a:off x="2699792" y="3140968"/>
            <a:ext cx="936104" cy="1008112"/>
          </a:xfrm>
          <a:prstGeom prst="straightConnector1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5868144" y="2996952"/>
            <a:ext cx="720080" cy="1080120"/>
          </a:xfrm>
          <a:prstGeom prst="straightConnector1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6228184" y="2348880"/>
            <a:ext cx="504056" cy="72008"/>
          </a:xfrm>
          <a:prstGeom prst="straightConnector1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V="1">
            <a:off x="5580112" y="908720"/>
            <a:ext cx="1080120" cy="648072"/>
          </a:xfrm>
          <a:prstGeom prst="straightConnector1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404664"/>
            <a:ext cx="662473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 </a:t>
            </a:r>
            <a:r>
              <a:rPr lang="ru-RU" sz="3200" b="1" i="1" dirty="0" smtClean="0"/>
              <a:t>Образуйте отчества от следующих имён и выделите суффиксы:</a:t>
            </a:r>
          </a:p>
          <a:p>
            <a:endParaRPr lang="ru-RU" sz="3200" dirty="0" smtClean="0"/>
          </a:p>
          <a:p>
            <a:r>
              <a:rPr lang="ru-RU" sz="3200" dirty="0" smtClean="0"/>
              <a:t>Андрей –</a:t>
            </a:r>
          </a:p>
          <a:p>
            <a:r>
              <a:rPr lang="ru-RU" sz="3200" dirty="0" smtClean="0"/>
              <a:t>Роман – </a:t>
            </a:r>
            <a:br>
              <a:rPr lang="ru-RU" sz="3200" dirty="0" smtClean="0"/>
            </a:br>
            <a:r>
              <a:rPr lang="ru-RU" sz="3200" dirty="0" smtClean="0"/>
              <a:t>Кузьма –</a:t>
            </a:r>
          </a:p>
          <a:p>
            <a:endParaRPr lang="ru-RU" sz="3200" dirty="0" smtClean="0"/>
          </a:p>
        </p:txBody>
      </p:sp>
      <p:sp>
        <p:nvSpPr>
          <p:cNvPr id="3" name="TextBox 2"/>
          <p:cNvSpPr txBox="1"/>
          <p:nvPr/>
        </p:nvSpPr>
        <p:spPr>
          <a:xfrm flipH="1">
            <a:off x="3131833" y="2348880"/>
            <a:ext cx="48245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Андреевич, Андреевна.</a:t>
            </a: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3131840" y="2852936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Романович, Романовна.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203848" y="3356992"/>
            <a:ext cx="4608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Кузьмич, Кузьминична.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611560" y="4293096"/>
            <a:ext cx="576064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611560" y="2996952"/>
            <a:ext cx="576064" cy="5627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611560" y="1988840"/>
            <a:ext cx="576064" cy="5543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611560" y="1052736"/>
            <a:ext cx="576064" cy="4823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331640" y="1124744"/>
            <a:ext cx="66967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Понимаю, что такое суффикс.</a:t>
            </a:r>
          </a:p>
          <a:p>
            <a:endParaRPr lang="ru-RU" sz="2800" dirty="0" smtClean="0"/>
          </a:p>
          <a:p>
            <a:r>
              <a:rPr lang="ru-RU" sz="2800" dirty="0" smtClean="0"/>
              <a:t>Умею находить суффикс в слове.</a:t>
            </a:r>
          </a:p>
          <a:p>
            <a:endParaRPr lang="ru-RU" sz="2800" dirty="0" smtClean="0"/>
          </a:p>
          <a:p>
            <a:r>
              <a:rPr lang="ru-RU" sz="2800" dirty="0" smtClean="0"/>
              <a:t>Знаю три значения, которые может иметь суффикс.</a:t>
            </a:r>
          </a:p>
          <a:p>
            <a:endParaRPr lang="ru-RU" sz="2800" dirty="0" smtClean="0"/>
          </a:p>
          <a:p>
            <a:r>
              <a:rPr lang="ru-RU" sz="2800" dirty="0" smtClean="0"/>
              <a:t>Умею образовывать новые слова с помощью суффиксов.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2420888"/>
            <a:ext cx="7632848" cy="2078072"/>
          </a:xfrm>
          <a:prstGeom prst="rect">
            <a:avLst/>
          </a:prstGeom>
          <a:noFill/>
        </p:spPr>
        <p:txBody>
          <a:bodyPr wrap="square" rtlCol="0">
            <a:prstTxWarp prst="textButton">
              <a:avLst/>
            </a:prstTxWarp>
            <a:spAutoFit/>
          </a:bodyPr>
          <a:lstStyle/>
          <a:p>
            <a:r>
              <a:rPr lang="ru-RU" sz="16600" dirty="0" smtClean="0">
                <a:ln>
                  <a:solidFill>
                    <a:srgbClr val="FF0000"/>
                  </a:solidFill>
                </a:ln>
                <a:solidFill>
                  <a:srgbClr val="00B050"/>
                </a:solidFill>
                <a:latin typeface="Monotype Corsiva" pitchFamily="66" charset="0"/>
              </a:rPr>
              <a:t>Молодцы</a:t>
            </a:r>
            <a:r>
              <a:rPr lang="ru-RU" sz="11500" dirty="0" smtClean="0">
                <a:ln>
                  <a:solidFill>
                    <a:srgbClr val="FF0000"/>
                  </a:solidFill>
                </a:ln>
                <a:solidFill>
                  <a:srgbClr val="00B050"/>
                </a:solidFill>
                <a:latin typeface="Monotype Corsiva" pitchFamily="66" charset="0"/>
              </a:rPr>
              <a:t>!</a:t>
            </a:r>
            <a:endParaRPr lang="ru-RU" sz="11500" dirty="0">
              <a:ln>
                <a:solidFill>
                  <a:srgbClr val="FF0000"/>
                </a:solidFill>
              </a:ln>
              <a:solidFill>
                <a:srgbClr val="00B050"/>
              </a:solidFill>
              <a:latin typeface="Monotype Corsiva" pitchFamily="66" charset="0"/>
            </a:endParaRPr>
          </a:p>
        </p:txBody>
      </p:sp>
      <p:pic>
        <p:nvPicPr>
          <p:cNvPr id="3" name="Рисунок 2" descr="yay-1255245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771800" y="3227594"/>
            <a:ext cx="4147198" cy="292651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50825" y="549275"/>
            <a:ext cx="8605838" cy="4392613"/>
            <a:chOff x="158" y="300"/>
            <a:chExt cx="5421" cy="2767"/>
          </a:xfrm>
        </p:grpSpPr>
        <p:sp>
          <p:nvSpPr>
            <p:cNvPr id="5" name="Line 5"/>
            <p:cNvSpPr>
              <a:spLocks noChangeShapeType="1"/>
            </p:cNvSpPr>
            <p:nvPr/>
          </p:nvSpPr>
          <p:spPr bwMode="auto">
            <a:xfrm>
              <a:off x="158" y="300"/>
              <a:ext cx="5398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181" y="1661"/>
              <a:ext cx="5398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158" y="3067"/>
              <a:ext cx="5398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dirty="0"/>
            </a:p>
          </p:txBody>
        </p:sp>
      </p:grpSp>
      <p:grpSp>
        <p:nvGrpSpPr>
          <p:cNvPr id="8" name="Group 22"/>
          <p:cNvGrpSpPr>
            <a:grpSpLocks/>
          </p:cNvGrpSpPr>
          <p:nvPr/>
        </p:nvGrpSpPr>
        <p:grpSpPr bwMode="auto">
          <a:xfrm>
            <a:off x="5003800" y="2636838"/>
            <a:ext cx="2441575" cy="2212975"/>
            <a:chOff x="3152" y="1661"/>
            <a:chExt cx="1538" cy="1394"/>
          </a:xfrm>
        </p:grpSpPr>
        <p:sp>
          <p:nvSpPr>
            <p:cNvPr id="9" name="Freeform 15"/>
            <p:cNvSpPr>
              <a:spLocks/>
            </p:cNvSpPr>
            <p:nvPr/>
          </p:nvSpPr>
          <p:spPr bwMode="auto">
            <a:xfrm>
              <a:off x="3868" y="1699"/>
              <a:ext cx="822" cy="1348"/>
            </a:xfrm>
            <a:custGeom>
              <a:avLst/>
              <a:gdLst/>
              <a:ahLst/>
              <a:cxnLst>
                <a:cxn ang="0">
                  <a:pos x="822" y="1038"/>
                </a:cxn>
                <a:cxn ang="0">
                  <a:pos x="301" y="1431"/>
                </a:cxn>
                <a:cxn ang="0">
                  <a:pos x="21" y="1402"/>
                </a:cxn>
                <a:cxn ang="0">
                  <a:pos x="174" y="971"/>
                </a:cxn>
                <a:cxn ang="0">
                  <a:pos x="601" y="0"/>
                </a:cxn>
              </a:cxnLst>
              <a:rect l="0" t="0" r="r" b="b"/>
              <a:pathLst>
                <a:path w="822" h="1492">
                  <a:moveTo>
                    <a:pt x="822" y="1038"/>
                  </a:moveTo>
                  <a:cubicBezTo>
                    <a:pt x="735" y="1103"/>
                    <a:pt x="434" y="1370"/>
                    <a:pt x="301" y="1431"/>
                  </a:cubicBezTo>
                  <a:cubicBezTo>
                    <a:pt x="168" y="1492"/>
                    <a:pt x="42" y="1479"/>
                    <a:pt x="21" y="1402"/>
                  </a:cubicBezTo>
                  <a:cubicBezTo>
                    <a:pt x="0" y="1325"/>
                    <a:pt x="78" y="1204"/>
                    <a:pt x="174" y="971"/>
                  </a:cubicBezTo>
                  <a:cubicBezTo>
                    <a:pt x="271" y="737"/>
                    <a:pt x="512" y="202"/>
                    <a:pt x="601" y="0"/>
                  </a:cubicBezTo>
                </a:path>
              </a:pathLst>
            </a:custGeom>
            <a:noFill/>
            <a:ln w="152400">
              <a:solidFill>
                <a:srgbClr val="0070C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10" name="Freeform 20"/>
            <p:cNvSpPr>
              <a:spLocks/>
            </p:cNvSpPr>
            <p:nvPr/>
          </p:nvSpPr>
          <p:spPr bwMode="auto">
            <a:xfrm>
              <a:off x="3152" y="1707"/>
              <a:ext cx="822" cy="1348"/>
            </a:xfrm>
            <a:custGeom>
              <a:avLst/>
              <a:gdLst/>
              <a:ahLst/>
              <a:cxnLst>
                <a:cxn ang="0">
                  <a:pos x="822" y="1038"/>
                </a:cxn>
                <a:cxn ang="0">
                  <a:pos x="301" y="1431"/>
                </a:cxn>
                <a:cxn ang="0">
                  <a:pos x="21" y="1402"/>
                </a:cxn>
                <a:cxn ang="0">
                  <a:pos x="174" y="971"/>
                </a:cxn>
                <a:cxn ang="0">
                  <a:pos x="601" y="0"/>
                </a:cxn>
              </a:cxnLst>
              <a:rect l="0" t="0" r="r" b="b"/>
              <a:pathLst>
                <a:path w="822" h="1492">
                  <a:moveTo>
                    <a:pt x="822" y="1038"/>
                  </a:moveTo>
                  <a:cubicBezTo>
                    <a:pt x="735" y="1103"/>
                    <a:pt x="434" y="1370"/>
                    <a:pt x="301" y="1431"/>
                  </a:cubicBezTo>
                  <a:cubicBezTo>
                    <a:pt x="168" y="1492"/>
                    <a:pt x="42" y="1479"/>
                    <a:pt x="21" y="1402"/>
                  </a:cubicBezTo>
                  <a:cubicBezTo>
                    <a:pt x="0" y="1325"/>
                    <a:pt x="78" y="1204"/>
                    <a:pt x="174" y="971"/>
                  </a:cubicBezTo>
                  <a:cubicBezTo>
                    <a:pt x="271" y="737"/>
                    <a:pt x="512" y="202"/>
                    <a:pt x="601" y="0"/>
                  </a:cubicBezTo>
                </a:path>
              </a:pathLst>
            </a:custGeom>
            <a:noFill/>
            <a:ln w="152400">
              <a:solidFill>
                <a:srgbClr val="0070C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11" name="AutoShape 11"/>
            <p:cNvSpPr>
              <a:spLocks noChangeArrowheads="1"/>
            </p:cNvSpPr>
            <p:nvPr/>
          </p:nvSpPr>
          <p:spPr bwMode="auto">
            <a:xfrm>
              <a:off x="3695" y="1661"/>
              <a:ext cx="92" cy="90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rgbClr val="007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12" name="AutoShape 12"/>
            <p:cNvSpPr>
              <a:spLocks noChangeArrowheads="1"/>
            </p:cNvSpPr>
            <p:nvPr/>
          </p:nvSpPr>
          <p:spPr bwMode="auto">
            <a:xfrm>
              <a:off x="4377" y="1662"/>
              <a:ext cx="92" cy="90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rgbClr val="007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dirty="0"/>
            </a:p>
          </p:txBody>
        </p:sp>
      </p:grpSp>
      <p:grpSp>
        <p:nvGrpSpPr>
          <p:cNvPr id="13" name="Group 24"/>
          <p:cNvGrpSpPr>
            <a:grpSpLocks/>
          </p:cNvGrpSpPr>
          <p:nvPr/>
        </p:nvGrpSpPr>
        <p:grpSpPr bwMode="auto">
          <a:xfrm>
            <a:off x="1619250" y="504825"/>
            <a:ext cx="3097213" cy="4344988"/>
            <a:chOff x="1020" y="318"/>
            <a:chExt cx="1951" cy="2737"/>
          </a:xfrm>
        </p:grpSpPr>
        <p:sp>
          <p:nvSpPr>
            <p:cNvPr id="14" name="Freeform 14"/>
            <p:cNvSpPr>
              <a:spLocks/>
            </p:cNvSpPr>
            <p:nvPr/>
          </p:nvSpPr>
          <p:spPr bwMode="auto">
            <a:xfrm>
              <a:off x="1051" y="318"/>
              <a:ext cx="1080" cy="2737"/>
            </a:xfrm>
            <a:custGeom>
              <a:avLst/>
              <a:gdLst/>
              <a:ahLst/>
              <a:cxnLst>
                <a:cxn ang="0">
                  <a:pos x="894" y="2330"/>
                </a:cxn>
                <a:cxn ang="0">
                  <a:pos x="259" y="2703"/>
                </a:cxn>
                <a:cxn ang="0">
                  <a:pos x="74" y="2537"/>
                </a:cxn>
                <a:cxn ang="0">
                  <a:pos x="344" y="1797"/>
                </a:cxn>
                <a:cxn ang="0">
                  <a:pos x="979" y="493"/>
                </a:cxn>
                <a:cxn ang="0">
                  <a:pos x="951" y="56"/>
                </a:cxn>
                <a:cxn ang="0">
                  <a:pos x="549" y="157"/>
                </a:cxn>
                <a:cxn ang="0">
                  <a:pos x="0" y="505"/>
                </a:cxn>
              </a:cxnLst>
              <a:rect l="0" t="0" r="r" b="b"/>
              <a:pathLst>
                <a:path w="1080" h="2737">
                  <a:moveTo>
                    <a:pt x="894" y="2330"/>
                  </a:moveTo>
                  <a:cubicBezTo>
                    <a:pt x="788" y="2392"/>
                    <a:pt x="396" y="2669"/>
                    <a:pt x="259" y="2703"/>
                  </a:cubicBezTo>
                  <a:cubicBezTo>
                    <a:pt x="122" y="2737"/>
                    <a:pt x="60" y="2688"/>
                    <a:pt x="74" y="2537"/>
                  </a:cubicBezTo>
                  <a:cubicBezTo>
                    <a:pt x="88" y="2386"/>
                    <a:pt x="193" y="2138"/>
                    <a:pt x="344" y="1797"/>
                  </a:cubicBezTo>
                  <a:cubicBezTo>
                    <a:pt x="495" y="1456"/>
                    <a:pt x="878" y="783"/>
                    <a:pt x="979" y="493"/>
                  </a:cubicBezTo>
                  <a:cubicBezTo>
                    <a:pt x="1080" y="203"/>
                    <a:pt x="1023" y="112"/>
                    <a:pt x="951" y="56"/>
                  </a:cubicBezTo>
                  <a:cubicBezTo>
                    <a:pt x="879" y="0"/>
                    <a:pt x="707" y="82"/>
                    <a:pt x="549" y="157"/>
                  </a:cubicBezTo>
                  <a:cubicBezTo>
                    <a:pt x="391" y="232"/>
                    <a:pt x="114" y="433"/>
                    <a:pt x="0" y="505"/>
                  </a:cubicBezTo>
                </a:path>
              </a:pathLst>
            </a:custGeom>
            <a:noFill/>
            <a:ln w="152400">
              <a:solidFill>
                <a:srgbClr val="0070C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15" name="AutoShape 9"/>
            <p:cNvSpPr>
              <a:spLocks noChangeArrowheads="1"/>
            </p:cNvSpPr>
            <p:nvPr/>
          </p:nvSpPr>
          <p:spPr bwMode="auto">
            <a:xfrm>
              <a:off x="1020" y="753"/>
              <a:ext cx="91" cy="91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rgbClr val="007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16" name="AutoShape 10"/>
            <p:cNvSpPr>
              <a:spLocks noChangeArrowheads="1"/>
            </p:cNvSpPr>
            <p:nvPr/>
          </p:nvSpPr>
          <p:spPr bwMode="auto">
            <a:xfrm>
              <a:off x="2880" y="346"/>
              <a:ext cx="91" cy="91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rgbClr val="007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17" name="Freeform 13"/>
            <p:cNvSpPr>
              <a:spLocks/>
            </p:cNvSpPr>
            <p:nvPr/>
          </p:nvSpPr>
          <p:spPr bwMode="auto">
            <a:xfrm>
              <a:off x="1889" y="437"/>
              <a:ext cx="1036" cy="2607"/>
            </a:xfrm>
            <a:custGeom>
              <a:avLst/>
              <a:gdLst/>
              <a:ahLst/>
              <a:cxnLst>
                <a:cxn ang="0">
                  <a:pos x="834" y="2200"/>
                </a:cxn>
                <a:cxn ang="0">
                  <a:pos x="199" y="2573"/>
                </a:cxn>
                <a:cxn ang="0">
                  <a:pos x="14" y="2407"/>
                </a:cxn>
                <a:cxn ang="0">
                  <a:pos x="284" y="1667"/>
                </a:cxn>
                <a:cxn ang="0">
                  <a:pos x="1036" y="0"/>
                </a:cxn>
              </a:cxnLst>
              <a:rect l="0" t="0" r="r" b="b"/>
              <a:pathLst>
                <a:path w="1036" h="2607">
                  <a:moveTo>
                    <a:pt x="834" y="2200"/>
                  </a:moveTo>
                  <a:cubicBezTo>
                    <a:pt x="728" y="2262"/>
                    <a:pt x="336" y="2539"/>
                    <a:pt x="199" y="2573"/>
                  </a:cubicBezTo>
                  <a:cubicBezTo>
                    <a:pt x="62" y="2607"/>
                    <a:pt x="0" y="2558"/>
                    <a:pt x="14" y="2407"/>
                  </a:cubicBezTo>
                  <a:cubicBezTo>
                    <a:pt x="28" y="2256"/>
                    <a:pt x="114" y="2068"/>
                    <a:pt x="284" y="1667"/>
                  </a:cubicBezTo>
                  <a:cubicBezTo>
                    <a:pt x="454" y="1266"/>
                    <a:pt x="879" y="347"/>
                    <a:pt x="1036" y="0"/>
                  </a:cubicBezTo>
                </a:path>
              </a:pathLst>
            </a:custGeom>
            <a:noFill/>
            <a:ln w="152400">
              <a:solidFill>
                <a:srgbClr val="0070C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dirty="0"/>
            </a:p>
          </p:txBody>
        </p:sp>
      </p:grpSp>
      <p:sp>
        <p:nvSpPr>
          <p:cNvPr id="18" name="AutoShape 25"/>
          <p:cNvSpPr>
            <a:spLocks noChangeArrowheads="1"/>
          </p:cNvSpPr>
          <p:nvPr/>
        </p:nvSpPr>
        <p:spPr bwMode="auto">
          <a:xfrm rot="12875164">
            <a:off x="1668463" y="1412875"/>
            <a:ext cx="649287" cy="144463"/>
          </a:xfrm>
          <a:prstGeom prst="homePlate">
            <a:avLst>
              <a:gd name="adj" fmla="val 112362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5 0.02683 C 0.02518 -0.01502 0.07552 -0.05664 0.10347 -0.07028 C 0.13143 -0.08393 0.13768 -0.07653 0.14323 -0.05549 C 0.14879 -0.03445 0.15643 -0.01687 0.13681 0.05642 C 0.11719 0.12972 0.05 0.31376 0.0257 0.38428 C 0.00139 0.4548 -0.00503 0.45318 -0.0092 0.47931 C -0.01337 0.50544 -0.02187 0.54405 0.00035 0.54058 C 0.02257 0.53711 0.07327 0.49758 0.12413 0.45827 " pathEditMode="relative" rAng="0" ptsTypes="aaaaaaaA">
                                      <p:cBhvr>
                                        <p:cTn id="6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00" y="20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0"/>
                            </p:stCondLst>
                            <p:childTnLst>
                              <p:par>
                                <p:cTn id="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1198 -0.0793 C 0.23959 0.13087 0.16736 0.34128 0.14202 0.44278 C 0.11667 0.54405 0.1382 0.5281 0.15955 0.52948 C 0.1809 0.53064 0.25209 0.46428 0.27066 0.4511 " pathEditMode="relative" rAng="0" ptsTypes="aaaA">
                                      <p:cBhvr>
                                        <p:cTn id="9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00" y="31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0"/>
                            </p:stCondLst>
                            <p:childTnLst>
                              <p:par>
                                <p:cTn id="11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834 0.23261 C 0.41875 0.32856 0.37934 0.42451 0.36615 0.47561 C 0.35295 0.52671 0.35729 0.54405 0.379 0.5392 C 0.4007 0.53434 0.44844 0.49018 0.49636 0.44602 " pathEditMode="relative" rAng="0" ptsTypes="aaaA">
                                      <p:cBhvr>
                                        <p:cTn id="12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00" y="15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1000"/>
                            </p:stCondLst>
                            <p:childTnLst>
                              <p:par>
                                <p:cTn id="14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7865 0.23261 C 0.53629 0.34359 0.49393 0.4548 0.48646 0.50105 C 0.479 0.54729 0.5125 0.51908 0.5342 0.5096 C 0.5559 0.50012 0.60295 0.45503 0.61667 0.44417 " pathEditMode="relative" rAng="0" ptsTypes="aaaA">
                                      <p:cBhvr>
                                        <p:cTn id="15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00" y="15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18" grpId="2" animBg="1"/>
      <p:bldP spid="18" grpId="3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Рабочий стол\339.gif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563888" y="1412776"/>
            <a:ext cx="1524000" cy="2171700"/>
          </a:xfrm>
          <a:prstGeom prst="rect">
            <a:avLst/>
          </a:prstGeom>
          <a:noFill/>
        </p:spPr>
      </p:pic>
      <p:pic>
        <p:nvPicPr>
          <p:cNvPr id="3" name="Picture 2" descr="C:\Documents and Settings\Admin\Рабочий стол\339.gif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979712" y="2132856"/>
            <a:ext cx="960107" cy="1368152"/>
          </a:xfrm>
          <a:prstGeom prst="rect">
            <a:avLst/>
          </a:prstGeom>
          <a:noFill/>
        </p:spPr>
      </p:pic>
      <p:pic>
        <p:nvPicPr>
          <p:cNvPr id="4" name="Picture 2" descr="C:\Documents and Settings\Admin\Рабочий стол\339.gif"/>
          <p:cNvPicPr>
            <a:picLocks noChangeAspect="1" noChangeArrowheads="1" noCrop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148064" y="188640"/>
            <a:ext cx="2383043" cy="339583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923928" y="3068960"/>
            <a:ext cx="8640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       кот    </a:t>
            </a:r>
            <a:endParaRPr lang="ru-R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1835696" y="3645024"/>
            <a:ext cx="11837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котик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5652120" y="3645024"/>
            <a:ext cx="1565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котище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242372443dom_narisovan_copy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827584" y="1340768"/>
            <a:ext cx="1403648" cy="140364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" name="Рисунок 2" descr="31656901_1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652120" y="404664"/>
            <a:ext cx="3265056" cy="244487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Рисунок 3" descr="popup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2627784" y="1124744"/>
            <a:ext cx="2771800" cy="168013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755576" y="3356992"/>
            <a:ext cx="15648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домик</a:t>
            </a:r>
            <a:endParaRPr lang="ru-RU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3347864" y="3356992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дом</a:t>
            </a:r>
            <a:endParaRPr lang="ru-RU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6228184" y="3356992"/>
            <a:ext cx="19848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домище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548680"/>
            <a:ext cx="6131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Суффикс – это маленькое слово.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980728"/>
            <a:ext cx="777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 Суффикс – это часть слова.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323528" y="1412776"/>
            <a:ext cx="8820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</a:t>
            </a:r>
            <a:r>
              <a:rPr lang="ru-RU" sz="2800" dirty="0" smtClean="0"/>
              <a:t>Суффикс служит для образования новых слов.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1772816"/>
            <a:ext cx="8748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Суффикс служит для связи слов в предложении.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323528" y="2204864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 Суффикс стоит перед корнем.</a:t>
            </a:r>
            <a:endParaRPr lang="ru-RU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395536" y="2564904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Суффикс стоит после корня.</a:t>
            </a:r>
            <a:endParaRPr lang="ru-RU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3068960"/>
            <a:ext cx="7236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  </a:t>
            </a:r>
            <a:r>
              <a:rPr lang="ru-RU" sz="2800" dirty="0" smtClean="0"/>
              <a:t> Суффикс имеет значение.</a:t>
            </a:r>
            <a:endParaRPr lang="ru-RU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323528" y="3501008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 Суффикс не имеет значение.  </a:t>
            </a:r>
            <a:endParaRPr lang="ru-RU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548680"/>
            <a:ext cx="1187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1)</a:t>
            </a:r>
            <a:endParaRPr lang="ru-RU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1484784"/>
            <a:ext cx="1187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2)</a:t>
            </a:r>
            <a:endParaRPr lang="ru-RU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0" y="2276872"/>
            <a:ext cx="1115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3)</a:t>
            </a:r>
            <a:endParaRPr lang="ru-RU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3068960"/>
            <a:ext cx="1259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4)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42918"/>
            <a:ext cx="864096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                                 Басня.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Басня – это поучительное произведение(рассказ или стихотворение). Герои басни – чаще всего различные животные или предметы, которые ведут себя как люди. В баснях высмеиваются глупость, жадность, трусость, зазнайство и другие недостатки людей.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Басни чему-либо учат, наставляют. В баснях есть мораль (поучение).</a:t>
            </a:r>
          </a:p>
        </p:txBody>
      </p:sp>
      <p:pic>
        <p:nvPicPr>
          <p:cNvPr id="3" name="Рисунок 2" descr="office22.gif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858016" y="0"/>
            <a:ext cx="1720146" cy="18573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0800000" flipV="1">
            <a:off x="1043607" y="1497563"/>
            <a:ext cx="62646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dirty="0" smtClean="0"/>
          </a:p>
          <a:p>
            <a:r>
              <a:rPr lang="ru-RU" sz="2800" dirty="0" smtClean="0"/>
              <a:t> 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51520" y="1142984"/>
            <a:ext cx="930493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                           Заяц и ёж.</a:t>
            </a:r>
          </a:p>
          <a:p>
            <a:r>
              <a:rPr lang="ru-RU" sz="2800" b="1" dirty="0" smtClean="0"/>
              <a:t>      Беленький, гладенький </a:t>
            </a:r>
            <a:r>
              <a:rPr lang="ru-RU" sz="2800" dirty="0" smtClean="0"/>
              <a:t>зайчик сказал ежу:</a:t>
            </a:r>
          </a:p>
          <a:p>
            <a:r>
              <a:rPr lang="ru-RU" sz="2800" dirty="0" smtClean="0"/>
              <a:t> «Какое у тебя, братец, некрасивое, колючее платье!»</a:t>
            </a:r>
          </a:p>
          <a:p>
            <a:r>
              <a:rPr lang="ru-RU" sz="2800" dirty="0" smtClean="0"/>
              <a:t> - «Правда, - отвечал ёж, - но мои колючки спасают </a:t>
            </a:r>
          </a:p>
          <a:p>
            <a:r>
              <a:rPr lang="ru-RU" sz="2800" dirty="0" smtClean="0"/>
              <a:t>меня от зубов собаки и волка. Служит ли тебе так твоя </a:t>
            </a:r>
            <a:r>
              <a:rPr lang="ru-RU" sz="2800" b="1" dirty="0" smtClean="0"/>
              <a:t>хорошенькая </a:t>
            </a:r>
            <a:r>
              <a:rPr lang="ru-RU" sz="2800" dirty="0" smtClean="0"/>
              <a:t>шкурка?»</a:t>
            </a:r>
          </a:p>
          <a:p>
            <a:r>
              <a:rPr lang="ru-RU" sz="2800" dirty="0" smtClean="0"/>
              <a:t>      Зайчик вместо ответа только вздохнул.</a:t>
            </a:r>
          </a:p>
          <a:p>
            <a:r>
              <a:rPr lang="ru-RU" sz="2800" dirty="0" smtClean="0"/>
              <a:t>                                                                  (К.Ушинский)</a:t>
            </a:r>
            <a:endParaRPr lang="ru-RU" sz="2800" dirty="0"/>
          </a:p>
        </p:txBody>
      </p:sp>
      <p:pic>
        <p:nvPicPr>
          <p:cNvPr id="7" name="Рисунок 6" descr="New_Year_rabbit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500430" y="4500570"/>
            <a:ext cx="2071702" cy="207170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Рисунок 8" descr="42956050_1240523595_05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23528" y="0"/>
            <a:ext cx="2088232" cy="137823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99792" y="332656"/>
            <a:ext cx="273630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Части слова</a:t>
            </a: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1628800"/>
            <a:ext cx="194421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3200" dirty="0" smtClean="0"/>
              <a:t>корень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987824" y="1700808"/>
            <a:ext cx="237626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суффикс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084168" y="1628800"/>
            <a:ext cx="223224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окончание</a:t>
            </a:r>
            <a:endParaRPr lang="ru-RU" sz="3200" dirty="0"/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1691680" y="1052736"/>
            <a:ext cx="1008112" cy="504056"/>
          </a:xfrm>
          <a:prstGeom prst="straightConnector1">
            <a:avLst/>
          </a:prstGeom>
          <a:ln w="38100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4" idx="2"/>
          </p:cNvCxnSpPr>
          <p:nvPr/>
        </p:nvCxnSpPr>
        <p:spPr>
          <a:xfrm>
            <a:off x="4067944" y="1052736"/>
            <a:ext cx="0" cy="648072"/>
          </a:xfrm>
          <a:prstGeom prst="straightConnector1">
            <a:avLst/>
          </a:prstGeom>
          <a:ln w="38100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5508104" y="1052736"/>
            <a:ext cx="936104" cy="576064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323528" y="3284984"/>
            <a:ext cx="2376264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общая часть родственных слов</a:t>
            </a:r>
            <a:endParaRPr lang="ru-RU" sz="28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131840" y="3284984"/>
            <a:ext cx="2376264" cy="1872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для образования новых слов</a:t>
            </a:r>
            <a:endParaRPr lang="ru-RU" sz="28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6228184" y="3212976"/>
            <a:ext cx="2088232" cy="1872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для изменения формы слова</a:t>
            </a:r>
            <a:endParaRPr lang="ru-RU" sz="2800" dirty="0"/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1475656" y="2276872"/>
            <a:ext cx="0" cy="936104"/>
          </a:xfrm>
          <a:prstGeom prst="straightConnector1">
            <a:avLst/>
          </a:prstGeom>
          <a:ln w="38100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4067944" y="2348880"/>
            <a:ext cx="0" cy="936104"/>
          </a:xfrm>
          <a:prstGeom prst="straightConnector1">
            <a:avLst/>
          </a:prstGeom>
          <a:ln w="38100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7236296" y="2276872"/>
            <a:ext cx="36004" cy="936104"/>
          </a:xfrm>
          <a:prstGeom prst="straightConnector1">
            <a:avLst/>
          </a:prstGeom>
          <a:ln w="38100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4" grpId="0" animBg="1"/>
      <p:bldP spid="15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260648"/>
            <a:ext cx="87744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    </a:t>
            </a:r>
            <a:r>
              <a:rPr lang="ru-RU" sz="3600" b="1" u="sng" dirty="0" smtClean="0">
                <a:solidFill>
                  <a:srgbClr val="FF0000"/>
                </a:solidFill>
              </a:rPr>
              <a:t>Алгоритм  нахождения суффикса в слове</a:t>
            </a:r>
            <a:r>
              <a:rPr lang="ru-RU" sz="2400" b="1" u="sng" dirty="0" smtClean="0">
                <a:solidFill>
                  <a:srgbClr val="FF0000"/>
                </a:solidFill>
              </a:rPr>
              <a:t>.</a:t>
            </a:r>
          </a:p>
          <a:p>
            <a:endParaRPr lang="ru-RU" sz="2400" dirty="0" smtClean="0"/>
          </a:p>
          <a:p>
            <a:pPr marL="342900" indent="-342900"/>
            <a:r>
              <a:rPr lang="ru-RU" dirty="0" smtClean="0"/>
              <a:t>      </a:t>
            </a:r>
          </a:p>
          <a:p>
            <a:pPr marL="342900" indent="-342900">
              <a:buAutoNum type="arabicParenR"/>
            </a:pPr>
            <a:endParaRPr lang="ru-RU" dirty="0"/>
          </a:p>
        </p:txBody>
      </p:sp>
      <p:sp>
        <p:nvSpPr>
          <p:cNvPr id="3" name="Дуга 2"/>
          <p:cNvSpPr/>
          <p:nvPr/>
        </p:nvSpPr>
        <p:spPr>
          <a:xfrm>
            <a:off x="899592" y="1988840"/>
            <a:ext cx="3528392" cy="3672408"/>
          </a:xfrm>
          <a:prstGeom prst="arc">
            <a:avLst>
              <a:gd name="adj1" fmla="val 11079646"/>
              <a:gd name="adj2" fmla="val 0"/>
            </a:avLst>
          </a:prstGeom>
          <a:ln w="571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948264" y="2204864"/>
            <a:ext cx="1922512" cy="1706488"/>
          </a:xfrm>
          <a:prstGeom prst="rect">
            <a:avLst/>
          </a:prstGeom>
          <a:noFill/>
          <a:ln w="571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5652120" y="1700808"/>
            <a:ext cx="1080120" cy="2160240"/>
          </a:xfrm>
          <a:prstGeom prst="line">
            <a:avLst/>
          </a:prstGeom>
          <a:ln w="381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4716016" y="1700808"/>
            <a:ext cx="864096" cy="2088232"/>
          </a:xfrm>
          <a:prstGeom prst="line">
            <a:avLst/>
          </a:prstGeom>
          <a:ln w="381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524328" y="764704"/>
            <a:ext cx="77406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dirty="0" smtClean="0"/>
              <a:t>1</a:t>
            </a:r>
            <a:endParaRPr lang="ru-RU" sz="8800" dirty="0"/>
          </a:p>
        </p:txBody>
      </p:sp>
      <p:sp>
        <p:nvSpPr>
          <p:cNvPr id="16" name="TextBox 15"/>
          <p:cNvSpPr txBox="1"/>
          <p:nvPr/>
        </p:nvSpPr>
        <p:spPr>
          <a:xfrm>
            <a:off x="2267744" y="836712"/>
            <a:ext cx="8640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/>
              <a:t>2</a:t>
            </a:r>
            <a:endParaRPr lang="ru-RU" sz="8000" dirty="0"/>
          </a:p>
        </p:txBody>
      </p:sp>
      <p:sp>
        <p:nvSpPr>
          <p:cNvPr id="17" name="TextBox 16"/>
          <p:cNvSpPr txBox="1"/>
          <p:nvPr/>
        </p:nvSpPr>
        <p:spPr>
          <a:xfrm>
            <a:off x="5364088" y="620688"/>
            <a:ext cx="5040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/>
              <a:t>3</a:t>
            </a:r>
            <a:endParaRPr lang="ru-RU" sz="8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420</TotalTime>
  <Words>370</Words>
  <Application>Microsoft Office PowerPoint</Application>
  <PresentationFormat>Экран (4:3)</PresentationFormat>
  <Paragraphs>89</Paragraphs>
  <Slides>18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Трек</vt:lpstr>
      <vt:lpstr> учитель МБОУ СОШ№2 г. Липецка Мозгунова Н. А.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Учитель</cp:lastModifiedBy>
  <cp:revision>62</cp:revision>
  <dcterms:created xsi:type="dcterms:W3CDTF">2011-11-20T12:20:39Z</dcterms:created>
  <dcterms:modified xsi:type="dcterms:W3CDTF">2015-02-03T09:49:41Z</dcterms:modified>
</cp:coreProperties>
</file>