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9" r:id="rId4"/>
    <p:sldId id="263" r:id="rId5"/>
    <p:sldId id="262" r:id="rId6"/>
    <p:sldId id="269" r:id="rId7"/>
    <p:sldId id="265" r:id="rId8"/>
    <p:sldId id="267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4" autoAdjust="0"/>
  </p:normalViewPr>
  <p:slideViewPr>
    <p:cSldViewPr>
      <p:cViewPr>
        <p:scale>
          <a:sx n="49" d="100"/>
          <a:sy n="49" d="100"/>
        </p:scale>
        <p:origin x="-1902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740B6-9101-4F91-AB8C-D8A13D4AEE9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6F03B-FCBA-45F0-A784-5829A4D42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01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6F03B-FCBA-45F0-A784-5829A4D4212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lamber.ru/files/photos/1155844597/1211814383_f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4114800" cy="35814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latin typeface="Arial Black" pitchFamily="34" charset="0"/>
              </a:rPr>
              <a:t>2 класс</a:t>
            </a:r>
          </a:p>
          <a:p>
            <a:endParaRPr lang="ru-RU" sz="2800" dirty="0" smtClean="0"/>
          </a:p>
          <a:p>
            <a:r>
              <a:rPr lang="ru-RU" sz="1300" dirty="0" err="1" smtClean="0"/>
              <a:t>Мбоу</a:t>
            </a:r>
            <a:r>
              <a:rPr lang="ru-RU" sz="1300" dirty="0" smtClean="0"/>
              <a:t> </a:t>
            </a:r>
            <a:r>
              <a:rPr lang="ru-RU" sz="1300" dirty="0" err="1" smtClean="0"/>
              <a:t>сош</a:t>
            </a:r>
            <a:r>
              <a:rPr lang="ru-RU" sz="1300" dirty="0" smtClean="0"/>
              <a:t> №2</a:t>
            </a:r>
          </a:p>
          <a:p>
            <a:r>
              <a:rPr lang="ru-RU" sz="1300" dirty="0" smtClean="0"/>
              <a:t>Г. Липецк</a:t>
            </a:r>
          </a:p>
          <a:p>
            <a:r>
              <a:rPr lang="ru-RU" sz="1300" dirty="0" smtClean="0"/>
              <a:t>Учитель начальных классов</a:t>
            </a:r>
          </a:p>
          <a:p>
            <a:r>
              <a:rPr lang="ru-RU" sz="1300" dirty="0" err="1" smtClean="0"/>
              <a:t>Мозгунова</a:t>
            </a:r>
            <a:r>
              <a:rPr lang="ru-RU" sz="1300" dirty="0" smtClean="0"/>
              <a:t> Наталия </a:t>
            </a:r>
          </a:p>
          <a:p>
            <a:r>
              <a:rPr lang="ru-RU" sz="1300" dirty="0" smtClean="0"/>
              <a:t>Александровна.</a:t>
            </a:r>
            <a:endParaRPr lang="ru-RU" sz="13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>Урок </a:t>
            </a:r>
            <a:br>
              <a:rPr lang="ru-RU" sz="6000" dirty="0" smtClean="0"/>
            </a:br>
            <a:r>
              <a:rPr lang="ru-RU" sz="6000" dirty="0" smtClean="0"/>
              <a:t>русского языка</a:t>
            </a:r>
            <a:endParaRPr lang="ru-RU" sz="6000" dirty="0"/>
          </a:p>
        </p:txBody>
      </p:sp>
      <p:pic>
        <p:nvPicPr>
          <p:cNvPr id="1026" name="Picture 2" descr="C:\Documents and Settings\плющев\Desktop\Новая папка\tetradi12-009b[1].gif"/>
          <p:cNvPicPr>
            <a:picLocks noChangeAspect="1" noChangeArrowheads="1"/>
          </p:cNvPicPr>
          <p:nvPr/>
        </p:nvPicPr>
        <p:blipFill>
          <a:blip r:embed="rId2" cstate="print"/>
          <a:srcRect l="28829" t="32080"/>
          <a:stretch>
            <a:fillRect/>
          </a:stretch>
        </p:blipFill>
        <p:spPr bwMode="auto">
          <a:xfrm>
            <a:off x="6248400" y="3505200"/>
            <a:ext cx="2257425" cy="25812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3810000" cy="7589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ОМОНИМЫ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1524000"/>
            <a:ext cx="2895600" cy="1676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СИНОНИМЫ</a:t>
            </a:r>
            <a:endParaRPr lang="ru-RU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34000" y="1600200"/>
            <a:ext cx="2971800" cy="16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АНТОНИМЫ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9600" y="3429000"/>
            <a:ext cx="7772400" cy="1752600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Друг –приятель </a:t>
            </a:r>
          </a:p>
          <a:p>
            <a:pPr algn="ctr"/>
            <a:r>
              <a:rPr lang="ru-RU" sz="2800" b="1" dirty="0" smtClean="0"/>
              <a:t>Друг – враг</a:t>
            </a:r>
          </a:p>
          <a:p>
            <a:pPr algn="ctr"/>
            <a:r>
              <a:rPr lang="ru-RU" sz="2800" b="1" dirty="0" smtClean="0"/>
              <a:t>Друг - дружный</a:t>
            </a:r>
            <a:endParaRPr lang="ru-RU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ОМОНИМЫ </a:t>
            </a:r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803648"/>
          </a:xfrm>
        </p:spPr>
        <p:txBody>
          <a:bodyPr/>
          <a:lstStyle/>
          <a:p>
            <a:r>
              <a:rPr lang="ru-RU" b="1" dirty="0" smtClean="0"/>
              <a:t>1</a:t>
            </a:r>
            <a:r>
              <a:rPr lang="ru-RU" sz="2400" b="1" dirty="0" smtClean="0"/>
              <a:t>. Коса</a:t>
            </a:r>
            <a:r>
              <a:rPr lang="ru-RU" sz="2400" dirty="0" smtClean="0"/>
              <a:t> – сплетенные вместе пряди волос</a:t>
            </a:r>
          </a:p>
          <a:p>
            <a:r>
              <a:rPr lang="ru-RU" sz="2400" b="1" dirty="0" smtClean="0"/>
              <a:t>2. Коса</a:t>
            </a:r>
            <a:r>
              <a:rPr lang="ru-RU" sz="2400" dirty="0" smtClean="0"/>
              <a:t> </a:t>
            </a:r>
            <a:r>
              <a:rPr lang="ru-RU" sz="2400" smtClean="0"/>
              <a:t>–  изогнутый </a:t>
            </a:r>
            <a:r>
              <a:rPr lang="ru-RU" sz="2400" dirty="0" smtClean="0"/>
              <a:t>нож на длинной рукоятке для срезывания травы</a:t>
            </a:r>
          </a:p>
          <a:p>
            <a:r>
              <a:rPr lang="ru-RU" sz="2400" b="1" dirty="0" smtClean="0"/>
              <a:t>3. Коса</a:t>
            </a:r>
            <a:r>
              <a:rPr lang="ru-RU" sz="2400" dirty="0" smtClean="0"/>
              <a:t> – узкая полоска земли у берега, отмель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rgbClr val="FF0000"/>
                </a:solidFill>
              </a:rPr>
              <a:t>Что общее?     </a:t>
            </a:r>
            <a:r>
              <a:rPr lang="ru-RU" dirty="0" smtClean="0"/>
              <a:t>                    </a:t>
            </a:r>
            <a:r>
              <a:rPr lang="ru-RU" b="1" dirty="0" smtClean="0">
                <a:solidFill>
                  <a:srgbClr val="00B050"/>
                </a:solidFill>
              </a:rPr>
              <a:t>В чём отличие?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2000" y="35052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Слова, </a:t>
            </a:r>
            <a:r>
              <a:rPr lang="ru-RU" sz="1600" b="1" i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одинаковые по звучанию и  (или)</a:t>
            </a:r>
          </a:p>
          <a:p>
            <a:pPr algn="ctr"/>
            <a:r>
              <a:rPr lang="ru-RU" sz="1600" b="1" i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написанию,</a:t>
            </a:r>
          </a:p>
          <a:p>
            <a:pPr algn="ctr"/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57800" y="3581400"/>
            <a:ext cx="2514600" cy="1143000"/>
          </a:xfrm>
          <a:prstGeom prst="roundRect">
            <a:avLst/>
          </a:prstGeom>
        </p:spPr>
        <p:style>
          <a:lnRef idx="1">
            <a:schemeClr val="accent2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 </a:t>
            </a:r>
            <a:r>
              <a:rPr lang="ru-RU" sz="24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разные по значению</a:t>
            </a:r>
            <a:endParaRPr lang="ru-RU" sz="2400" b="1" i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 flipV="1">
            <a:off x="0" y="-185781"/>
            <a:ext cx="45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362200" y="51816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ОМОНИМЫ</a:t>
            </a:r>
            <a:endParaRPr lang="ru-RU" sz="28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3007114">
            <a:off x="3095365" y="4827072"/>
            <a:ext cx="1195314" cy="28513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477207">
            <a:off x="5018242" y="4408538"/>
            <a:ext cx="278410" cy="1218769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13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Словарная статья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КЛЮЧ 1 – </a:t>
            </a:r>
            <a:r>
              <a:rPr lang="ru-RU" sz="2800" b="1" dirty="0" smtClean="0">
                <a:latin typeface="Bookman Old Style" pitchFamily="18" charset="0"/>
              </a:rPr>
              <a:t>1</a:t>
            </a:r>
            <a:r>
              <a:rPr lang="ru-RU" sz="2800" dirty="0" smtClean="0">
                <a:latin typeface="Bookman Old Style" pitchFamily="18" charset="0"/>
              </a:rPr>
              <a:t>. Приспособление для запирания и отпирания замка. </a:t>
            </a:r>
            <a:r>
              <a:rPr lang="ru-RU" sz="2800" b="1" dirty="0" smtClean="0">
                <a:latin typeface="Bookman Old Style" pitchFamily="18" charset="0"/>
              </a:rPr>
              <a:t>2</a:t>
            </a:r>
            <a:r>
              <a:rPr lang="ru-RU" sz="2800" dirty="0" smtClean="0">
                <a:latin typeface="Bookman Old Style" pitchFamily="18" charset="0"/>
              </a:rPr>
              <a:t>. То, что служит для разгадки чего-нибудь. </a:t>
            </a:r>
            <a:r>
              <a:rPr lang="ru-RU" sz="2400" i="1" dirty="0" smtClean="0">
                <a:latin typeface="Bookman Old Style" pitchFamily="18" charset="0"/>
              </a:rPr>
              <a:t>Ключ к шифру</a:t>
            </a:r>
            <a:r>
              <a:rPr lang="ru-RU" sz="2800" dirty="0" smtClean="0">
                <a:latin typeface="Bookman Old Style" pitchFamily="18" charset="0"/>
              </a:rPr>
              <a:t>.  </a:t>
            </a:r>
            <a:r>
              <a:rPr lang="ru-RU" sz="2800" b="1" dirty="0" smtClean="0">
                <a:latin typeface="Bookman Old Style" pitchFamily="18" charset="0"/>
              </a:rPr>
              <a:t>3.</a:t>
            </a:r>
            <a:r>
              <a:rPr lang="ru-RU" sz="2800" dirty="0" smtClean="0">
                <a:latin typeface="Bookman Old Style" pitchFamily="18" charset="0"/>
              </a:rPr>
              <a:t> Знак в начале нотной строки. </a:t>
            </a:r>
            <a:r>
              <a:rPr lang="ru-RU" sz="2400" i="1" dirty="0" smtClean="0">
                <a:latin typeface="Bookman Old Style" pitchFamily="18" charset="0"/>
              </a:rPr>
              <a:t>Басовый ключ.</a:t>
            </a:r>
          </a:p>
          <a:p>
            <a:r>
              <a:rPr lang="ru-RU" sz="2800" dirty="0" smtClean="0">
                <a:latin typeface="Bookman Old Style" pitchFamily="18" charset="0"/>
              </a:rPr>
              <a:t> КЛЮЧ 2 – бьющая из-под земли вода. </a:t>
            </a:r>
          </a:p>
          <a:p>
            <a:pPr>
              <a:buNone/>
            </a:pPr>
            <a:r>
              <a:rPr lang="ru-RU" sz="2800" i="1" dirty="0" smtClean="0">
                <a:latin typeface="Bookman Old Style" pitchFamily="18" charset="0"/>
              </a:rPr>
              <a:t>    </a:t>
            </a:r>
            <a:r>
              <a:rPr lang="ru-RU" sz="2400" i="1" dirty="0" smtClean="0">
                <a:latin typeface="Bookman Old Style" pitchFamily="18" charset="0"/>
              </a:rPr>
              <a:t>Лесной ключ.</a:t>
            </a:r>
          </a:p>
          <a:p>
            <a:pPr>
              <a:buNone/>
            </a:pPr>
            <a:endParaRPr lang="ru-RU" sz="2400" i="1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i="1" dirty="0">
              <a:latin typeface="Bookman Old Style" pitchFamily="18" charset="0"/>
            </a:endParaRPr>
          </a:p>
        </p:txBody>
      </p:sp>
      <p:pic>
        <p:nvPicPr>
          <p:cNvPr id="1028" name="Picture 4" descr="C:\Documents and Settings\плющев\Desktop\Семинар 29 марта\key[1].jpg"/>
          <p:cNvPicPr>
            <a:picLocks noChangeAspect="1" noChangeArrowheads="1"/>
          </p:cNvPicPr>
          <p:nvPr/>
        </p:nvPicPr>
        <p:blipFill>
          <a:blip r:embed="rId2" cstate="email">
            <a:lum bright="-20000"/>
          </a:blip>
          <a:srcRect/>
          <a:stretch>
            <a:fillRect/>
          </a:stretch>
        </p:blipFill>
        <p:spPr bwMode="auto">
          <a:xfrm>
            <a:off x="1371600" y="4800600"/>
            <a:ext cx="2819400" cy="16573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0" name="Picture 6" descr="Картинка 89 из 331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34000" y="4572000"/>
            <a:ext cx="2876550" cy="192369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Упражнение 2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Наконец мы нашли старый замок.</a:t>
            </a:r>
            <a:endParaRPr lang="ru-RU" b="1" dirty="0"/>
          </a:p>
        </p:txBody>
      </p:sp>
      <p:pic>
        <p:nvPicPr>
          <p:cNvPr id="2050" name="Picture 2" descr="C:\Documents and Settings\плющев\Desktop\Семинар 29 марта\2UVICA35NIGZCA22LPHJCANDDCCWCAVOML3ZCA40T7VECA9HHOPGCAHVP8DECAYXWL4OCARY4IGQCAAHGNLUCAAEHD2RCA91Z13XCAJNLJ7XCA912GD1CAR0Q3ARCA7S6GKJCABPBUNECA8ACGAWCA0X02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971800"/>
            <a:ext cx="1981200" cy="2392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352800" y="2438400"/>
            <a:ext cx="2667000" cy="29854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Замок</a:t>
            </a:r>
          </a:p>
          <a:p>
            <a:pPr algn="ctr"/>
            <a:r>
              <a:rPr lang="ru-RU" sz="8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8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Замок</a:t>
            </a:r>
            <a:endParaRPr lang="en-US" sz="5400" b="1" u="sng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 descr="C:\Documents and Settings\плющев\Desktop\Семинар 29 марта\59K6CAT082DDCAC7M0KTCAZY080JCAOEIEMDCALUHQM1CA7RPFLNCAH9ARJMCANMZIWCCAWK2M5CCAB9LOYCCATX4BLGCAS2HJNLCAH5L4USCASA886JCAJ290TYCACSX5XSCARJYPXKCAZEZ2R3CA1ENG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047999"/>
            <a:ext cx="1752600" cy="21993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4114800" y="2514600"/>
            <a:ext cx="304800" cy="152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143500" y="4610100"/>
            <a:ext cx="228600" cy="152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Догадайся?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i="1" dirty="0" smtClean="0"/>
              <a:t>Старик ел хлеб сухой, откуда под столом рыбьи кости?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Сухой – с ухой.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endParaRPr lang="ru-RU" sz="3600" b="1" dirty="0"/>
          </a:p>
        </p:txBody>
      </p:sp>
      <p:pic>
        <p:nvPicPr>
          <p:cNvPr id="9" name="Рисунок 8" descr="stock-photo-black-and-white-fish-skeletons-on-white-background-7706761[1]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200400" y="2971800"/>
            <a:ext cx="2834765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Самостоятельная работа</a:t>
            </a:r>
            <a:br>
              <a:rPr lang="ru-RU" b="1" dirty="0" smtClean="0"/>
            </a:br>
            <a:r>
              <a:rPr lang="ru-RU" dirty="0" smtClean="0"/>
              <a:t> (в парах)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66800" y="1397001"/>
          <a:ext cx="7010400" cy="4494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123420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Слова,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не связанные по смыслу.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830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Одинаково звучат и пишутся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Одинаково звучат, пишутся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по-разному 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Одинаково пишутся, звучат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по- разному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24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dirty="0" smtClean="0"/>
                        <a:t>? - ?</a:t>
                      </a:r>
                      <a:endParaRPr lang="ru-RU" sz="36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dirty="0" smtClean="0"/>
                        <a:t>? -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dirty="0" smtClean="0"/>
                        <a:t>? -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Проверь себя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90600" y="1397001"/>
          <a:ext cx="6629400" cy="4470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121203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Слова,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не связанные по смыслу.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527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Одинаково звучат и пишутся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Одинаково звучат, пишутся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по-разному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Одинаково пишутся, звучат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по - разному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3007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Уж-уж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Код-кот 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Гвоздики-гвоздики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6743700" y="4610100"/>
            <a:ext cx="152400" cy="76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981700" y="5067300"/>
            <a:ext cx="152400" cy="76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/>
              <a:t>Найди пару </a:t>
            </a:r>
            <a:endParaRPr lang="ru-RU" sz="4000" b="1" i="1" dirty="0"/>
          </a:p>
        </p:txBody>
      </p:sp>
      <p:pic>
        <p:nvPicPr>
          <p:cNvPr id="1025" name="Picture 1" descr="G:\Семинар 29 марта\i[2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742088">
            <a:off x="6606101" y="932907"/>
            <a:ext cx="1999210" cy="2133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6" name="Picture 2" descr="G:\Семинар 29 марта\1231786095_luk01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112037">
            <a:off x="914399" y="773172"/>
            <a:ext cx="2133600" cy="19970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2" descr="C:\Documents and Settings\USER\Рабочий стол\Семинар 29 марта\Salt%20Shaker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10000" y="1628775"/>
            <a:ext cx="2311054" cy="20383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Picture 3" descr="C:\Documents and Settings\USER\Рабочий стол\Семинар 29 марта\saved_876541ad084e156351487ae88f7c4fb2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73955" y="4314865"/>
            <a:ext cx="1614488" cy="16906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C:\Documents and Settings\USER\Рабочий стол\Семинар 29 марта\1223611.Lad-j[1]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72200" y="3436102"/>
            <a:ext cx="2305396" cy="1981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5" descr="C:\Documents and Settings\USER\Рабочий стол\Семинар 29 марта\349px-Chess_piece_-_Black_rook[1]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810000" y="3962400"/>
            <a:ext cx="1395731" cy="23955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619</TotalTime>
  <Words>230</Words>
  <Application>Microsoft Office PowerPoint</Application>
  <PresentationFormat>Экран (4:3)</PresentationFormat>
  <Paragraphs>70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Урок  русского языка</vt:lpstr>
      <vt:lpstr>ОМОНИМЫ </vt:lpstr>
      <vt:lpstr>?ОМОНИМЫ ?</vt:lpstr>
      <vt:lpstr>Словарная статья</vt:lpstr>
      <vt:lpstr>Упражнение 2</vt:lpstr>
      <vt:lpstr>Догадайся?</vt:lpstr>
      <vt:lpstr>Самостоятельная работа  (в парах)</vt:lpstr>
      <vt:lpstr>Проверь себя</vt:lpstr>
      <vt:lpstr>Найди пару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Плющева</dc:creator>
  <cp:lastModifiedBy>28</cp:lastModifiedBy>
  <cp:revision>86</cp:revision>
  <dcterms:modified xsi:type="dcterms:W3CDTF">2014-03-17T15:18:35Z</dcterms:modified>
</cp:coreProperties>
</file>