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937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1500174"/>
            <a:ext cx="67866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Преемственность в формировании регулятивных 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УУД 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период обучения</a:t>
            </a:r>
          </a:p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1 классе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14942" y="5357826"/>
            <a:ext cx="35004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Учитель начальных классов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МБОУ СОШ 68 Озерова И.Г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937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142873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преемственности – обеспечить полноценное личностное развитие, физиологическое и психологическое благополучия ребенка в переходный период от дошкольного воспитания к школе.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937"/>
            <a:ext cx="9144000" cy="6865937"/>
          </a:xfrm>
        </p:spPr>
      </p:pic>
      <p:sp>
        <p:nvSpPr>
          <p:cNvPr id="5" name="Прямоугольник 4"/>
          <p:cNvSpPr/>
          <p:nvPr/>
        </p:nvSpPr>
        <p:spPr>
          <a:xfrm>
            <a:off x="142844" y="0"/>
            <a:ext cx="9001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Целеполагание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Постановка учебной задачи на основе соотнесения того, что уже известно и усвоено учащимся, и того, что еще неизвестно.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071546"/>
            <a:ext cx="8786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последовательности промежуточных целей с учетом конечного результата; составление плана и последовательности действий; </a:t>
            </a:r>
            <a:endParaRPr lang="ru-RU" sz="240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643182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Прогнозирование</a:t>
            </a:r>
          </a:p>
          <a:p>
            <a:pPr algn="just">
              <a:defRPr/>
            </a:pPr>
            <a:r>
              <a:rPr lang="ru-RU" sz="2400" kern="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Предвосхищение </a:t>
            </a:r>
            <a:r>
              <a:rPr lang="ru-RU" sz="2400" kern="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результата и уровня усвоения, его временных характеристик.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643314"/>
            <a:ext cx="8715436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kumimoji="1" lang="ru-RU" sz="2400" kern="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Внесение </a:t>
            </a:r>
            <a:r>
              <a:rPr kumimoji="1" lang="ru-RU" sz="2400" kern="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необходимых дополнений и корректив в план и способ действия в случае расхождения эталона, реального действия и его продукта. </a:t>
            </a:r>
            <a:endParaRPr kumimoji="1" lang="ru-RU" sz="2400" kern="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4929198"/>
            <a:ext cx="8858312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1" lang="ru-RU" sz="2400" b="1" kern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</a:p>
          <a:p>
            <a:pPr indent="-3429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1" lang="ru-RU" sz="2400" kern="0" dirty="0" smtClean="0">
                <a:solidFill>
                  <a:schemeClr val="bg1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 и осознание учащимся того что уже усвоено и  что      еще   подлежит усвоению, осознание качества и    уровня усвоения.</a:t>
            </a:r>
            <a:endParaRPr kumimoji="1" lang="ru-RU" sz="2400" kern="0" dirty="0">
              <a:solidFill>
                <a:schemeClr val="bg1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65937"/>
          </a:xfrm>
        </p:spPr>
      </p:pic>
      <p:sp>
        <p:nvSpPr>
          <p:cNvPr id="10" name="Прямоугольник 9"/>
          <p:cNvSpPr/>
          <p:nvPr/>
        </p:nvSpPr>
        <p:spPr>
          <a:xfrm>
            <a:off x="214282" y="214290"/>
            <a:ext cx="830626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Последовательность изучения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новой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буквы на уроке 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285860"/>
            <a:ext cx="86439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Поэлементный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зрительных образцов печатных и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письменных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вариантов букв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143116"/>
            <a:ext cx="85725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этих вариантов между собой,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выделение</a:t>
            </a:r>
          </a:p>
          <a:p>
            <a:pPr marL="457200" lvl="0" indent="-457200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сходства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различия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4282" y="2928934"/>
            <a:ext cx="8786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 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Сравнение изучаемой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буквы с ранее изученными по наличию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тех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иных элементов, по их количеству, по расположению в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пространстве.</a:t>
            </a:r>
          </a:p>
          <a:p>
            <a:pPr marL="457200" lvl="0" indent="-457200" algn="just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4. Определение точки начала движения и всей траектории          движения при письме курсивных букв.</a:t>
            </a:r>
          </a:p>
          <a:p>
            <a:pPr lvl="0" algn="just"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5.  Словесное описание алгоритма предстоящих действий.</a:t>
            </a:r>
          </a:p>
          <a:p>
            <a:pPr marL="457200" lvl="0" indent="-457200" algn="just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6. Обязательный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зрительный контроль в процессе выполнения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движений на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рабочей </a:t>
            </a: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строке.</a:t>
            </a:r>
          </a:p>
          <a:p>
            <a:pPr marL="457200" lvl="0" indent="-457200" algn="just"/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7.  Оценка правильности выполненной работы.   </a:t>
            </a:r>
            <a:endParaRPr lang="ru-RU" sz="26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937"/>
            <a:ext cx="9144000" cy="6865937"/>
          </a:xfrm>
        </p:spPr>
      </p:pic>
      <p:pic>
        <p:nvPicPr>
          <p:cNvPr id="5" name="Picture 2" descr="C:\Documents and Settings\Admin\Рабочий стол\111111111\Изображение 023.jpg"/>
          <p:cNvPicPr>
            <a:picLocks noChangeAspect="1" noChangeArrowheads="1"/>
          </p:cNvPicPr>
          <p:nvPr/>
        </p:nvPicPr>
        <p:blipFill>
          <a:blip r:embed="rId3" cstate="print"/>
          <a:srcRect l="8800" t="2019" r="11116" b="14133"/>
          <a:stretch>
            <a:fillRect/>
          </a:stretch>
        </p:blipFill>
        <p:spPr bwMode="auto">
          <a:xfrm>
            <a:off x="330412" y="193649"/>
            <a:ext cx="4027274" cy="6307078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111111111\Изображение 024.jpg"/>
          <p:cNvPicPr>
            <a:picLocks noChangeAspect="1" noChangeArrowheads="1"/>
          </p:cNvPicPr>
          <p:nvPr/>
        </p:nvPicPr>
        <p:blipFill>
          <a:blip r:embed="rId4" cstate="print"/>
          <a:srcRect l="6948" t="2019" r="15285" b="13460"/>
          <a:stretch>
            <a:fillRect/>
          </a:stretch>
        </p:blipFill>
        <p:spPr bwMode="auto">
          <a:xfrm>
            <a:off x="4572000" y="214290"/>
            <a:ext cx="4357718" cy="6304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Фокина Л. П. Шаблон (фон) презентации. Часть 26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937"/>
            <a:ext cx="9144000" cy="6865937"/>
          </a:xfrm>
        </p:spPr>
      </p:pic>
      <p:sp>
        <p:nvSpPr>
          <p:cNvPr id="5" name="Прямоугольник 4"/>
          <p:cNvSpPr/>
          <p:nvPr/>
        </p:nvSpPr>
        <p:spPr>
          <a:xfrm>
            <a:off x="428597" y="2571744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221</Words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10</cp:revision>
  <dcterms:created xsi:type="dcterms:W3CDTF">2014-03-12T19:00:38Z</dcterms:created>
  <dcterms:modified xsi:type="dcterms:W3CDTF">2014-03-13T18:29:20Z</dcterms:modified>
</cp:coreProperties>
</file>