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56" r:id="rId10"/>
    <p:sldId id="266" r:id="rId11"/>
    <p:sldId id="263" r:id="rId12"/>
    <p:sldId id="267" r:id="rId13"/>
    <p:sldId id="262" r:id="rId14"/>
    <p:sldId id="269" r:id="rId15"/>
    <p:sldId id="270" r:id="rId16"/>
    <p:sldId id="282" r:id="rId17"/>
    <p:sldId id="268" r:id="rId18"/>
    <p:sldId id="280" r:id="rId19"/>
    <p:sldId id="271" r:id="rId20"/>
    <p:sldId id="272" r:id="rId21"/>
    <p:sldId id="281" r:id="rId22"/>
    <p:sldId id="273" r:id="rId23"/>
    <p:sldId id="275" r:id="rId24"/>
    <p:sldId id="274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8" autoAdjust="0"/>
    <p:restoredTop sz="94660"/>
  </p:normalViewPr>
  <p:slideViewPr>
    <p:cSldViewPr>
      <p:cViewPr varScale="1">
        <p:scale>
          <a:sx n="107" d="100"/>
          <a:sy n="107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«Удвоенные согласные»</a:t>
            </a:r>
            <a:br>
              <a:rPr lang="ru-RU" dirty="0" smtClean="0"/>
            </a:br>
            <a:r>
              <a:rPr lang="ru-RU" sz="2700" dirty="0" smtClean="0"/>
              <a:t>урок русского языка во 2-ом классе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Составила </a:t>
            </a:r>
          </a:p>
          <a:p>
            <a:r>
              <a:rPr lang="ru-RU" sz="1800" dirty="0" smtClean="0"/>
              <a:t>учитель начальных классов</a:t>
            </a:r>
          </a:p>
          <a:p>
            <a:r>
              <a:rPr lang="ru-RU" sz="1800" dirty="0" smtClean="0"/>
              <a:t>МОУ СОШ № 19 г.о.Кинешма </a:t>
            </a:r>
          </a:p>
          <a:p>
            <a:r>
              <a:rPr lang="ru-RU" sz="1800" dirty="0" smtClean="0"/>
              <a:t>Ким Марина Аркадьевна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736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Класс, грипп, ванна, хоккей.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2285992"/>
          <a:ext cx="371477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"/>
                <a:gridCol w="742955"/>
                <a:gridCol w="742955"/>
                <a:gridCol w="742955"/>
                <a:gridCol w="742955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60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6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к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с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с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3439" y="2285992"/>
          <a:ext cx="3714776" cy="233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233"/>
                <a:gridCol w="641408"/>
                <a:gridCol w="641408"/>
                <a:gridCol w="657738"/>
                <a:gridCol w="598330"/>
                <a:gridCol w="614659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6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0" b="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6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sz="6600" dirty="0" err="1" smtClean="0"/>
                        <a:t>д</a:t>
                      </a:r>
                      <a:endParaRPr lang="ru-RU" sz="6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err="1" smtClean="0"/>
                        <a:t>р</a:t>
                      </a:r>
                      <a:endParaRPr lang="ru-RU" sz="6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ж</a:t>
                      </a:r>
                      <a:endParaRPr lang="ru-RU" sz="5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ж</a:t>
                      </a:r>
                      <a:endParaRPr lang="ru-RU" sz="5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5984" y="1142984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Упр. № 216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928670"/>
          <a:ext cx="371477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"/>
                <a:gridCol w="742955"/>
                <a:gridCol w="742955"/>
                <a:gridCol w="742955"/>
                <a:gridCol w="742955"/>
              </a:tblGrid>
              <a:tr h="1000132"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к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а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с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с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а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43173" y="3571876"/>
          <a:ext cx="500066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06"/>
                <a:gridCol w="863434"/>
                <a:gridCol w="863434"/>
                <a:gridCol w="885417"/>
                <a:gridCol w="805444"/>
                <a:gridCol w="827426"/>
              </a:tblGrid>
              <a:tr h="1143008"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7200" b="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7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ru-RU" sz="6600" dirty="0" err="1" smtClean="0"/>
                        <a:t>д</a:t>
                      </a:r>
                      <a:endParaRPr lang="ru-RU" sz="6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600" dirty="0" err="1" smtClean="0"/>
                        <a:t>р</a:t>
                      </a:r>
                      <a:endParaRPr lang="ru-RU" sz="66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ж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/>
                        <a:t>ж</a:t>
                      </a:r>
                      <a:endParaRPr lang="ru-RU" sz="7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2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7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78592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 экзамене она получила самый </a:t>
            </a:r>
          </a:p>
          <a:p>
            <a:r>
              <a:rPr lang="ru-RU" sz="4000" dirty="0" smtClean="0"/>
              <a:t>высокий …</a:t>
            </a:r>
          </a:p>
          <a:p>
            <a:endParaRPr lang="ru-RU" sz="4000" dirty="0" smtClean="0"/>
          </a:p>
          <a:p>
            <a:r>
              <a:rPr lang="ru-RU" sz="4000" dirty="0" smtClean="0"/>
              <a:t>Во дворце был великолепный 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 экзамене она получила самый </a:t>
            </a:r>
          </a:p>
          <a:p>
            <a:r>
              <a:rPr lang="ru-RU" sz="4000" dirty="0" smtClean="0"/>
              <a:t>высокий ба</a:t>
            </a:r>
            <a:r>
              <a:rPr lang="ru-RU" sz="4000" u="sng" dirty="0" smtClean="0"/>
              <a:t>лл</a:t>
            </a:r>
            <a:r>
              <a:rPr lang="ru-RU" sz="4000" dirty="0" smtClean="0"/>
              <a:t>.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</p:txBody>
      </p:sp>
      <p:pic>
        <p:nvPicPr>
          <p:cNvPr id="18434" name="Picture 2" descr="Картинка 44 из 156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303" y="2500306"/>
            <a:ext cx="6040285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/>
          </a:p>
          <a:p>
            <a:r>
              <a:rPr lang="ru-RU" sz="4000" dirty="0" smtClean="0"/>
              <a:t>Во дворце был великолепный ба</a:t>
            </a:r>
            <a:r>
              <a:rPr lang="ru-RU" sz="4000" u="sng" dirty="0" smtClean="0"/>
              <a:t>л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18436" name="Picture 4" descr="Картинка 47 из 19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81719"/>
            <a:ext cx="6000792" cy="3998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928802"/>
            <a:ext cx="60722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</a:rPr>
              <a:t>Балл                                          Бал</a:t>
            </a:r>
            <a:endParaRPr lang="ru-RU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1670" y="1643050"/>
          <a:ext cx="3887803" cy="1714512"/>
        </p:xfrm>
        <a:graphic>
          <a:graphicData uri="http://schemas.openxmlformats.org/drawingml/2006/table">
            <a:tbl>
              <a:tblPr/>
              <a:tblGrid>
                <a:gridCol w="571504"/>
                <a:gridCol w="458102"/>
                <a:gridCol w="470592"/>
                <a:gridCol w="422910"/>
                <a:gridCol w="356644"/>
                <a:gridCol w="357905"/>
                <a:gridCol w="356644"/>
                <a:gridCol w="434723"/>
                <a:gridCol w="458779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2" y="3786190"/>
          <a:ext cx="4071966" cy="2523744"/>
        </p:xfrm>
        <a:graphic>
          <a:graphicData uri="http://schemas.openxmlformats.org/drawingml/2006/table">
            <a:tbl>
              <a:tblPr/>
              <a:tblGrid>
                <a:gridCol w="517410"/>
                <a:gridCol w="560968"/>
                <a:gridCol w="493258"/>
                <a:gridCol w="442568"/>
                <a:gridCol w="373539"/>
                <a:gridCol w="374858"/>
                <a:gridCol w="373539"/>
                <a:gridCol w="374858"/>
                <a:gridCol w="560968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4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4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4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14612" y="178592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14678" y="228599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43306" y="185736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00496" y="235743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7686" y="235743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4876" y="178592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2066" y="178592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14612" y="2928934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43240" y="2928934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00496" y="1785926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14876" y="2786058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72132" y="1785926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72132" y="2928934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1670" y="1643050"/>
          <a:ext cx="3887803" cy="1714512"/>
        </p:xfrm>
        <a:graphic>
          <a:graphicData uri="http://schemas.openxmlformats.org/drawingml/2006/table">
            <a:tbl>
              <a:tblPr/>
              <a:tblGrid>
                <a:gridCol w="571504"/>
                <a:gridCol w="458102"/>
                <a:gridCol w="470592"/>
                <a:gridCol w="422910"/>
                <a:gridCol w="356644"/>
                <a:gridCol w="357905"/>
                <a:gridCol w="356644"/>
                <a:gridCol w="434723"/>
                <a:gridCol w="458779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FFC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2" y="3786190"/>
          <a:ext cx="4071966" cy="2523744"/>
        </p:xfrm>
        <a:graphic>
          <a:graphicData uri="http://schemas.openxmlformats.org/drawingml/2006/table">
            <a:tbl>
              <a:tblPr/>
              <a:tblGrid>
                <a:gridCol w="517410"/>
                <a:gridCol w="560968"/>
                <a:gridCol w="493258"/>
                <a:gridCol w="442568"/>
                <a:gridCol w="373539"/>
                <a:gridCol w="374858"/>
                <a:gridCol w="373539"/>
                <a:gridCol w="374858"/>
                <a:gridCol w="560968"/>
              </a:tblGrid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4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4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48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14612" y="178592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14678" y="228599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643306" y="1857364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000496" y="235743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7686" y="235743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714876" y="178592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2066" y="1785926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14612" y="2928934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43240" y="2928934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000496" y="1785926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357686" y="1785926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14876" y="2786058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72132" y="1785926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572132" y="2928934"/>
            <a:ext cx="285752" cy="28575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429388" y="1500174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Пятница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2571744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Суббота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285992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Пятница,  суббота.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1 из 1438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2926"/>
            <a:ext cx="9753600" cy="74009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КЛАСС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285992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Пятница,  су</a:t>
            </a:r>
            <a:r>
              <a:rPr lang="ru-RU" sz="6000" dirty="0" smtClean="0">
                <a:solidFill>
                  <a:srgbClr val="FF0000"/>
                </a:solidFill>
              </a:rPr>
              <a:t>бб</a:t>
            </a:r>
            <a:r>
              <a:rPr lang="ru-RU" sz="6000" dirty="0" smtClean="0">
                <a:solidFill>
                  <a:srgbClr val="7030A0"/>
                </a:solidFill>
              </a:rPr>
              <a:t>ота.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643050"/>
            <a:ext cx="75724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Семь пятниц на неделе.</a:t>
            </a:r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Из под пятницы суббота торчит.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736"/>
            <a:ext cx="8143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• Место, где продают билеты …</a:t>
            </a:r>
          </a:p>
          <a:p>
            <a:r>
              <a:rPr lang="ru-RU" sz="4000" dirty="0" smtClean="0"/>
              <a:t> </a:t>
            </a:r>
            <a:br>
              <a:rPr lang="ru-RU" sz="4000" dirty="0" smtClean="0"/>
            </a:br>
            <a:r>
              <a:rPr lang="ru-RU" sz="4000" dirty="0" smtClean="0"/>
              <a:t>• Спортивный бег … </a:t>
            </a:r>
          </a:p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• Дорога с рядами деревьев, посаженных по обеим её сторонам 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• Место, где продают билеты </a:t>
            </a:r>
            <a:r>
              <a:rPr lang="ru-RU" sz="4000" dirty="0" smtClean="0">
                <a:solidFill>
                  <a:srgbClr val="FF0000"/>
                </a:solidFill>
              </a:rPr>
              <a:t>(ка</a:t>
            </a:r>
            <a:r>
              <a:rPr lang="ru-RU" sz="4000" u="sng" dirty="0" smtClean="0">
                <a:solidFill>
                  <a:srgbClr val="FF0000"/>
                </a:solidFill>
              </a:rPr>
              <a:t>сс</a:t>
            </a:r>
            <a:r>
              <a:rPr lang="ru-RU" sz="4000" dirty="0" smtClean="0">
                <a:solidFill>
                  <a:srgbClr val="FF0000"/>
                </a:solidFill>
              </a:rPr>
              <a:t>а)</a:t>
            </a:r>
          </a:p>
          <a:p>
            <a:pPr algn="ctr"/>
            <a:r>
              <a:rPr lang="ru-RU" sz="4000" dirty="0" smtClean="0"/>
              <a:t> • Спортивный бег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(кро</a:t>
            </a:r>
            <a:r>
              <a:rPr lang="ru-RU" sz="4000" u="sng" dirty="0" smtClean="0">
                <a:solidFill>
                  <a:srgbClr val="FF0000"/>
                </a:solidFill>
              </a:rPr>
              <a:t>сс</a:t>
            </a:r>
            <a:r>
              <a:rPr lang="ru-RU" sz="4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ru-RU" sz="4000" dirty="0" smtClean="0"/>
              <a:t>• Дорога с рядами деревьев, посаженных по обеим её сторонам               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(а</a:t>
            </a:r>
            <a:r>
              <a:rPr lang="ru-RU" sz="4000" u="sng" dirty="0" smtClean="0">
                <a:solidFill>
                  <a:srgbClr val="FF0000"/>
                </a:solidFill>
              </a:rPr>
              <a:t>лл</a:t>
            </a:r>
            <a:r>
              <a:rPr lang="ru-RU" sz="4000" dirty="0" smtClean="0">
                <a:solidFill>
                  <a:srgbClr val="FF0000"/>
                </a:solidFill>
              </a:rPr>
              <a:t>ея)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• Дорога, покрытая асфальтом … </a:t>
            </a:r>
          </a:p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• Желание кушать …</a:t>
            </a:r>
          </a:p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• Тот, кто едет в автобусе или поезде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• Дорога, покрытая асфальтом </a:t>
            </a:r>
            <a:r>
              <a:rPr lang="ru-RU" sz="4000" dirty="0" smtClean="0">
                <a:solidFill>
                  <a:srgbClr val="FF0000"/>
                </a:solidFill>
              </a:rPr>
              <a:t>(шоссе)</a:t>
            </a:r>
          </a:p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• Желание кушать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(а</a:t>
            </a:r>
            <a:r>
              <a:rPr lang="ru-RU" sz="4000" u="sng" dirty="0" smtClean="0">
                <a:solidFill>
                  <a:srgbClr val="FF0000"/>
                </a:solidFill>
              </a:rPr>
              <a:t>пп</a:t>
            </a:r>
            <a:r>
              <a:rPr lang="ru-RU" sz="4000" dirty="0" smtClean="0">
                <a:solidFill>
                  <a:srgbClr val="FF0000"/>
                </a:solidFill>
              </a:rPr>
              <a:t>етит)</a:t>
            </a:r>
          </a:p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• Тот, кто едет в автобусе или поезде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( па</a:t>
            </a:r>
            <a:r>
              <a:rPr lang="ru-RU" sz="4000" u="sng" dirty="0" smtClean="0">
                <a:solidFill>
                  <a:srgbClr val="FF0000"/>
                </a:solidFill>
              </a:rPr>
              <a:t>сс</a:t>
            </a:r>
            <a:r>
              <a:rPr lang="ru-RU" sz="4000" dirty="0" smtClean="0">
                <a:solidFill>
                  <a:srgbClr val="FF0000"/>
                </a:solidFill>
              </a:rPr>
              <a:t>ажир)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643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Наш класс</a:t>
            </a:r>
          </a:p>
          <a:p>
            <a:r>
              <a:rPr lang="ru-RU" sz="3600" dirty="0" smtClean="0"/>
              <a:t>Я учусь во втором  … . У нас дружный …  .  Мы проводим интересные … . В … наш …  ходит в … . Я люблю играть со своими  друзьями в … и …  .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(Коллектив, бассейн, теннис, класс, утренник, суббота, хоккей.)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643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Наш класс</a:t>
            </a:r>
          </a:p>
          <a:p>
            <a:r>
              <a:rPr lang="ru-RU" sz="3600" dirty="0" smtClean="0"/>
              <a:t>Я учусь во втором классе. У нас дружный коллектив.    Мы проводим интересные утренники.  В субботу наш класс  ходит в бассейн. Я люблю играть со своими  друзьями в теннис и хоккей.</a:t>
            </a:r>
          </a:p>
          <a:p>
            <a:endParaRPr lang="ru-RU" sz="3600" dirty="0" smtClean="0"/>
          </a:p>
          <a:p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рина\Local Settings\Temporary Internet Files\Content.IE5\G6CKPMO9\MC90043381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5429288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492919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Спасибо за урок!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2 из 156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849194"/>
            <a:ext cx="5440753" cy="55087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643578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ГРИПП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Documents and Settings\марина\Local Settings\Temporary Internet Files\Content.IE5\HHHGGMGV\MM9003653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14422"/>
            <a:ext cx="5143536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5534561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ВАННА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4 из 1618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3810000" cy="3343275"/>
          </a:xfrm>
          <a:prstGeom prst="rect">
            <a:avLst/>
          </a:prstGeom>
          <a:noFill/>
        </p:spPr>
      </p:pic>
      <p:pic>
        <p:nvPicPr>
          <p:cNvPr id="15364" name="Picture 4" descr="Картинка 34 из 1618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928934"/>
            <a:ext cx="46101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572008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ХОККЕЙ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736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Класс, грипп, ванна, хоккей.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736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Кла</a:t>
            </a:r>
            <a:r>
              <a:rPr lang="ru-RU" sz="7200" u="sng" dirty="0" smtClean="0">
                <a:solidFill>
                  <a:srgbClr val="C00000"/>
                </a:solidFill>
              </a:rPr>
              <a:t>сс</a:t>
            </a:r>
            <a:r>
              <a:rPr lang="ru-RU" sz="7200" dirty="0" smtClean="0">
                <a:solidFill>
                  <a:srgbClr val="C00000"/>
                </a:solidFill>
              </a:rPr>
              <a:t>, гри</a:t>
            </a:r>
            <a:r>
              <a:rPr lang="ru-RU" sz="7200" u="sng" dirty="0" smtClean="0">
                <a:solidFill>
                  <a:srgbClr val="C00000"/>
                </a:solidFill>
              </a:rPr>
              <a:t>пп</a:t>
            </a:r>
            <a:r>
              <a:rPr lang="ru-RU" sz="7200" dirty="0" smtClean="0">
                <a:solidFill>
                  <a:srgbClr val="C00000"/>
                </a:solidFill>
              </a:rPr>
              <a:t>, ва</a:t>
            </a:r>
            <a:r>
              <a:rPr lang="ru-RU" sz="7200" u="sng" dirty="0" smtClean="0">
                <a:solidFill>
                  <a:srgbClr val="C00000"/>
                </a:solidFill>
              </a:rPr>
              <a:t>нн</a:t>
            </a:r>
            <a:r>
              <a:rPr lang="ru-RU" sz="7200" dirty="0" smtClean="0">
                <a:solidFill>
                  <a:srgbClr val="C00000"/>
                </a:solidFill>
              </a:rPr>
              <a:t>а, хо</a:t>
            </a:r>
            <a:r>
              <a:rPr lang="ru-RU" sz="7200" u="sng" dirty="0" smtClean="0">
                <a:solidFill>
                  <a:srgbClr val="C00000"/>
                </a:solidFill>
              </a:rPr>
              <a:t>кк</a:t>
            </a:r>
            <a:r>
              <a:rPr lang="ru-RU" sz="7200" dirty="0" smtClean="0">
                <a:solidFill>
                  <a:srgbClr val="C00000"/>
                </a:solidFill>
              </a:rPr>
              <a:t>ей.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428736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Кла</a:t>
            </a:r>
            <a:r>
              <a:rPr lang="ru-RU" sz="7200" u="sng" dirty="0" smtClean="0">
                <a:solidFill>
                  <a:srgbClr val="C00000"/>
                </a:solidFill>
              </a:rPr>
              <a:t>сс</a:t>
            </a:r>
            <a:r>
              <a:rPr lang="ru-RU" sz="7200" dirty="0" smtClean="0">
                <a:solidFill>
                  <a:srgbClr val="C00000"/>
                </a:solidFill>
              </a:rPr>
              <a:t>, гри</a:t>
            </a:r>
            <a:r>
              <a:rPr lang="ru-RU" sz="7200" u="sng" dirty="0" smtClean="0">
                <a:solidFill>
                  <a:srgbClr val="C00000"/>
                </a:solidFill>
              </a:rPr>
              <a:t>пп</a:t>
            </a:r>
            <a:r>
              <a:rPr lang="ru-RU" sz="7200" dirty="0" smtClean="0">
                <a:solidFill>
                  <a:srgbClr val="C00000"/>
                </a:solidFill>
              </a:rPr>
              <a:t>, ва</a:t>
            </a:r>
            <a:r>
              <a:rPr lang="ru-RU" sz="7200" u="sng" dirty="0" smtClean="0">
                <a:solidFill>
                  <a:srgbClr val="C00000"/>
                </a:solidFill>
              </a:rPr>
              <a:t>нн</a:t>
            </a:r>
            <a:r>
              <a:rPr lang="ru-RU" sz="7200" dirty="0" smtClean="0">
                <a:solidFill>
                  <a:srgbClr val="C00000"/>
                </a:solidFill>
              </a:rPr>
              <a:t>а, хо</a:t>
            </a:r>
            <a:r>
              <a:rPr lang="ru-RU" sz="7200" u="sng" dirty="0" smtClean="0">
                <a:solidFill>
                  <a:srgbClr val="C00000"/>
                </a:solidFill>
              </a:rPr>
              <a:t>кк</a:t>
            </a:r>
            <a:r>
              <a:rPr lang="ru-RU" sz="7200" dirty="0" smtClean="0">
                <a:solidFill>
                  <a:srgbClr val="C00000"/>
                </a:solidFill>
              </a:rPr>
              <a:t>ей.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4786322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СС    ПП    НН    КК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071678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  <a:latin typeface="Comic Sans MS" pitchFamily="66" charset="0"/>
              </a:rPr>
              <a:t>Удвоенные согласные</a:t>
            </a:r>
            <a:endParaRPr lang="ru-RU" sz="80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324</Words>
  <Application>Microsoft Office PowerPoint</Application>
  <PresentationFormat>Экран (4:3)</PresentationFormat>
  <Paragraphs>147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«Удвоенные согласные» урок русского языка во 2-ом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Школа</cp:lastModifiedBy>
  <cp:revision>23</cp:revision>
  <dcterms:modified xsi:type="dcterms:W3CDTF">2015-02-06T07:31:16Z</dcterms:modified>
</cp:coreProperties>
</file>