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37536-331A-4E8B-8A18-591D4E44B81F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EFF2-E0B8-4FCE-8E8B-01918236C61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37536-331A-4E8B-8A18-591D4E44B81F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EFF2-E0B8-4FCE-8E8B-01918236C6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37536-331A-4E8B-8A18-591D4E44B81F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EFF2-E0B8-4FCE-8E8B-01918236C6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37536-331A-4E8B-8A18-591D4E44B81F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EFF2-E0B8-4FCE-8E8B-01918236C6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37536-331A-4E8B-8A18-591D4E44B81F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EFF2-E0B8-4FCE-8E8B-01918236C61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37536-331A-4E8B-8A18-591D4E44B81F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EFF2-E0B8-4FCE-8E8B-01918236C6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37536-331A-4E8B-8A18-591D4E44B81F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EFF2-E0B8-4FCE-8E8B-01918236C6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37536-331A-4E8B-8A18-591D4E44B81F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EFF2-E0B8-4FCE-8E8B-01918236C6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37536-331A-4E8B-8A18-591D4E44B81F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EFF2-E0B8-4FCE-8E8B-01918236C6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37536-331A-4E8B-8A18-591D4E44B81F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DEFF2-E0B8-4FCE-8E8B-01918236C6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37536-331A-4E8B-8A18-591D4E44B81F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CDDEFF2-E0B8-4FCE-8E8B-01918236C61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B137536-331A-4E8B-8A18-591D4E44B81F}" type="datetimeFigureOut">
              <a:rPr lang="ru-RU" smtClean="0"/>
              <a:t>24.02.2013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CDDEFF2-E0B8-4FCE-8E8B-01918236C613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916832"/>
            <a:ext cx="7851648" cy="3137520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Формы и методы работы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учителя с родителями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/>
            </a:r>
            <a:b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</a:br>
            <a:r>
              <a:rPr lang="ru-RU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младших школьников</a:t>
            </a:r>
            <a:r>
              <a:rPr lang="ru-RU" sz="2400" dirty="0">
                <a:effectLst/>
                <a:latin typeface="Times New Roman"/>
                <a:ea typeface="Times New Roman"/>
              </a:rPr>
              <a:t/>
            </a:r>
            <a:br>
              <a:rPr lang="ru-RU" sz="2400" dirty="0">
                <a:effectLst/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4087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dirty="0" smtClean="0"/>
              <a:t>«Коды» общения: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5040560"/>
          </a:xfrm>
        </p:spPr>
        <p:txBody>
          <a:bodyPr>
            <a:normAutofit fontScale="85000" lnSpcReduction="20000"/>
          </a:bodyPr>
          <a:lstStyle/>
          <a:p>
            <a:pPr algn="just">
              <a:spcAft>
                <a:spcPts val="0"/>
              </a:spcAft>
            </a:pPr>
            <a:r>
              <a:rPr lang="ru-RU" sz="3100" b="1" dirty="0">
                <a:latin typeface="Times New Roman"/>
                <a:ea typeface="Times New Roman"/>
              </a:rPr>
              <a:t>умение войти в контакт, сосредоточить на себе внимание </a:t>
            </a:r>
            <a:r>
              <a:rPr lang="ru-RU" sz="3100" b="1" dirty="0" smtClean="0">
                <a:latin typeface="Times New Roman"/>
                <a:ea typeface="Times New Roman"/>
              </a:rPr>
              <a:t>партнёра;</a:t>
            </a:r>
          </a:p>
          <a:p>
            <a:pPr algn="just">
              <a:spcAft>
                <a:spcPts val="0"/>
              </a:spcAft>
            </a:pPr>
            <a:r>
              <a:rPr lang="ru-RU" sz="3100" b="1" dirty="0" smtClean="0">
                <a:latin typeface="Times New Roman"/>
                <a:ea typeface="Times New Roman"/>
              </a:rPr>
              <a:t>взаимное </a:t>
            </a:r>
            <a:r>
              <a:rPr lang="ru-RU" sz="3100" b="1" dirty="0">
                <a:latin typeface="Times New Roman"/>
                <a:ea typeface="Times New Roman"/>
              </a:rPr>
              <a:t>уважение. Понимание должно предшествовать </a:t>
            </a:r>
            <a:r>
              <a:rPr lang="ru-RU" sz="3100" b="1" dirty="0" smtClean="0">
                <a:latin typeface="Times New Roman"/>
                <a:ea typeface="Times New Roman"/>
              </a:rPr>
              <a:t>советам;</a:t>
            </a:r>
          </a:p>
          <a:p>
            <a:pPr algn="just">
              <a:spcAft>
                <a:spcPts val="0"/>
              </a:spcAft>
            </a:pPr>
            <a:r>
              <a:rPr lang="ru-RU" sz="3100" b="1" dirty="0">
                <a:latin typeface="Times New Roman"/>
                <a:ea typeface="Times New Roman"/>
              </a:rPr>
              <a:t>понимание должно завершаться «развивающим» советом </a:t>
            </a:r>
            <a:r>
              <a:rPr lang="ru-RU" sz="3100" b="1" dirty="0" smtClean="0">
                <a:latin typeface="Times New Roman"/>
                <a:ea typeface="Times New Roman"/>
              </a:rPr>
              <a:t>и готовностью </a:t>
            </a:r>
            <a:r>
              <a:rPr lang="ru-RU" sz="3100" b="1" dirty="0">
                <a:latin typeface="Times New Roman"/>
                <a:ea typeface="Times New Roman"/>
              </a:rPr>
              <a:t>партнёра (</a:t>
            </a:r>
            <a:r>
              <a:rPr lang="ru-RU" sz="3100" b="1" dirty="0" smtClean="0">
                <a:latin typeface="Times New Roman"/>
                <a:ea typeface="Times New Roman"/>
              </a:rPr>
              <a:t>родителя) </a:t>
            </a:r>
            <a:r>
              <a:rPr lang="ru-RU" sz="3100" b="1" dirty="0">
                <a:latin typeface="Times New Roman"/>
                <a:ea typeface="Times New Roman"/>
              </a:rPr>
              <a:t>действовать </a:t>
            </a:r>
            <a:r>
              <a:rPr lang="ru-RU" sz="3100" b="1" dirty="0" smtClean="0">
                <a:latin typeface="Times New Roman"/>
                <a:ea typeface="Times New Roman"/>
              </a:rPr>
              <a:t>самостоятельно;</a:t>
            </a:r>
          </a:p>
          <a:p>
            <a:pPr algn="just">
              <a:spcAft>
                <a:spcPts val="0"/>
              </a:spcAft>
            </a:pPr>
            <a:r>
              <a:rPr lang="ru-RU" sz="3100" b="1" dirty="0">
                <a:latin typeface="Times New Roman"/>
                <a:ea typeface="Times New Roman"/>
              </a:rPr>
              <a:t>обе стороны благодарны за </a:t>
            </a:r>
            <a:r>
              <a:rPr lang="ru-RU" sz="3100" b="1" dirty="0" smtClean="0">
                <a:latin typeface="Times New Roman"/>
                <a:ea typeface="Times New Roman"/>
              </a:rPr>
              <a:t>общение;</a:t>
            </a:r>
          </a:p>
          <a:p>
            <a:pPr algn="just">
              <a:spcAft>
                <a:spcPts val="0"/>
              </a:spcAft>
            </a:pPr>
            <a:r>
              <a:rPr lang="ru-RU" sz="3100" b="1" dirty="0">
                <a:latin typeface="Times New Roman"/>
                <a:ea typeface="Times New Roman"/>
              </a:rPr>
              <a:t>придерживаться «открытого» </a:t>
            </a:r>
            <a:r>
              <a:rPr lang="ru-RU" sz="3100" b="1" dirty="0" smtClean="0">
                <a:latin typeface="Times New Roman"/>
                <a:ea typeface="Times New Roman"/>
              </a:rPr>
              <a:t>общения;</a:t>
            </a:r>
          </a:p>
          <a:p>
            <a:pPr algn="just">
              <a:spcAft>
                <a:spcPts val="0"/>
              </a:spcAft>
            </a:pPr>
            <a:r>
              <a:rPr lang="ru-RU" sz="3100" b="1" dirty="0">
                <a:latin typeface="Times New Roman"/>
                <a:ea typeface="Times New Roman"/>
              </a:rPr>
              <a:t>умение говорить и слушать </a:t>
            </a:r>
            <a:r>
              <a:rPr lang="ru-RU" sz="3100" b="1" dirty="0" smtClean="0">
                <a:latin typeface="Times New Roman"/>
                <a:ea typeface="Times New Roman"/>
              </a:rPr>
              <a:t>партнёра;</a:t>
            </a:r>
          </a:p>
          <a:p>
            <a:pPr algn="just">
              <a:spcAft>
                <a:spcPts val="0"/>
              </a:spcAft>
            </a:pPr>
            <a:r>
              <a:rPr lang="ru-RU" sz="3100" b="1" dirty="0">
                <a:latin typeface="Times New Roman"/>
                <a:ea typeface="Times New Roman"/>
              </a:rPr>
              <a:t>умение отражать мысли и чувства партнёра по </a:t>
            </a:r>
            <a:r>
              <a:rPr lang="ru-RU" sz="3100" b="1" dirty="0" smtClean="0">
                <a:latin typeface="Times New Roman"/>
                <a:ea typeface="Times New Roman"/>
              </a:rPr>
              <a:t>общению;</a:t>
            </a:r>
          </a:p>
          <a:p>
            <a:pPr algn="just">
              <a:spcAft>
                <a:spcPts val="0"/>
              </a:spcAft>
            </a:pPr>
            <a:r>
              <a:rPr lang="ru-RU" sz="3100" b="1" dirty="0">
                <a:latin typeface="Times New Roman"/>
                <a:ea typeface="Times New Roman"/>
              </a:rPr>
              <a:t>ребёнок является главной целью общения. </a:t>
            </a:r>
          </a:p>
          <a:p>
            <a:pPr algn="just">
              <a:spcAft>
                <a:spcPts val="0"/>
              </a:spcAft>
            </a:pPr>
            <a:endParaRPr lang="ru-RU" sz="2800" b="1" dirty="0" smtClean="0"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ru-RU" sz="2800" b="1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2400" b="1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440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517000"/>
          </a:xfrm>
        </p:spPr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ru-RU" sz="3600" dirty="0">
                <a:latin typeface="Times New Roman"/>
                <a:ea typeface="Times New Roman"/>
              </a:rPr>
              <a:t> </a:t>
            </a:r>
            <a:br>
              <a:rPr lang="ru-RU" sz="3600" dirty="0">
                <a:latin typeface="Times New Roman"/>
                <a:ea typeface="Times New Roman"/>
              </a:rPr>
            </a:br>
            <a:r>
              <a:rPr lang="ru-RU" sz="3600" b="1" dirty="0">
                <a:latin typeface="Times New Roman"/>
                <a:ea typeface="Times New Roman"/>
              </a:rPr>
              <a:t>4</a:t>
            </a:r>
            <a:r>
              <a:rPr lang="ru-RU" sz="3600" b="1" dirty="0" smtClean="0">
                <a:latin typeface="Times New Roman"/>
                <a:ea typeface="Times New Roman"/>
              </a:rPr>
              <a:t>. ФОРМЫ </a:t>
            </a:r>
            <a:r>
              <a:rPr lang="ru-RU" sz="3600" b="1" dirty="0">
                <a:latin typeface="Times New Roman"/>
                <a:ea typeface="Times New Roman"/>
              </a:rPr>
              <a:t>И СПОСОБЫ ОБЩЕНИЯ УЧИТЕЛЯ С РОДИТЕЛЯМИ.</a:t>
            </a:r>
            <a:r>
              <a:rPr lang="ru-RU" sz="4800" dirty="0">
                <a:latin typeface="Times New Roman"/>
                <a:ea typeface="Times New Roman"/>
              </a:rPr>
              <a:t/>
            </a:r>
            <a:br>
              <a:rPr lang="ru-RU" sz="4800" dirty="0"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7222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Беседы с родителями;</a:t>
            </a:r>
          </a:p>
          <a:p>
            <a:r>
              <a:rPr lang="ru-RU" sz="2800" b="1" dirty="0" smtClean="0"/>
              <a:t>«Дни открытых дверей»;</a:t>
            </a:r>
          </a:p>
          <a:p>
            <a:r>
              <a:rPr lang="ru-RU" sz="2800" b="1" dirty="0" smtClean="0"/>
              <a:t>Выбор родительского комитета;</a:t>
            </a:r>
          </a:p>
          <a:p>
            <a:r>
              <a:rPr lang="ru-RU" sz="2800" b="1" dirty="0" smtClean="0"/>
              <a:t>Индивидуальные консультации с родителями;</a:t>
            </a:r>
          </a:p>
          <a:p>
            <a:r>
              <a:rPr lang="ru-RU" sz="2800" b="1" dirty="0" smtClean="0"/>
              <a:t>Родительские стенгазеты;</a:t>
            </a:r>
          </a:p>
          <a:p>
            <a:r>
              <a:rPr lang="ru-RU" sz="2800" b="1" dirty="0" smtClean="0"/>
              <a:t>Совместные праздники, викторины, вечера.</a:t>
            </a:r>
          </a:p>
        </p:txBody>
      </p:sp>
    </p:spTree>
    <p:extLst>
      <p:ext uri="{BB962C8B-B14F-4D97-AF65-F5344CB8AC3E}">
        <p14:creationId xmlns:p14="http://schemas.microsoft.com/office/powerpoint/2010/main" val="9840125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37080"/>
          </a:xfrm>
        </p:spPr>
        <p:txBody>
          <a:bodyPr>
            <a:normAutofit fontScale="90000"/>
          </a:bodyPr>
          <a:lstStyle/>
          <a:p>
            <a:pPr algn="just">
              <a:spcAft>
                <a:spcPts val="0"/>
              </a:spcAft>
            </a:pPr>
            <a:r>
              <a:rPr lang="ru-RU" sz="5400" dirty="0">
                <a:latin typeface="Times New Roman"/>
                <a:ea typeface="Times New Roman"/>
              </a:rPr>
              <a:t> </a:t>
            </a:r>
            <a:r>
              <a:rPr lang="ru-RU" sz="4800" dirty="0">
                <a:latin typeface="Times New Roman"/>
                <a:ea typeface="Times New Roman"/>
              </a:rPr>
              <a:t/>
            </a:r>
            <a:br>
              <a:rPr lang="ru-RU" sz="4800" dirty="0">
                <a:latin typeface="Times New Roman"/>
                <a:ea typeface="Times New Roman"/>
              </a:rPr>
            </a:br>
            <a:r>
              <a:rPr lang="ru-RU" sz="5400" b="1" i="1" dirty="0">
                <a:latin typeface="Times New Roman"/>
                <a:ea typeface="Times New Roman"/>
              </a:rPr>
              <a:t> </a:t>
            </a:r>
            <a:r>
              <a:rPr lang="ru-RU" sz="4800" dirty="0">
                <a:latin typeface="Times New Roman"/>
                <a:ea typeface="Times New Roman"/>
              </a:rPr>
              <a:t/>
            </a:r>
            <a:br>
              <a:rPr lang="ru-RU" sz="4800" dirty="0">
                <a:latin typeface="Times New Roman"/>
                <a:ea typeface="Times New Roman"/>
              </a:rPr>
            </a:br>
            <a:r>
              <a:rPr lang="ru-RU" sz="4000" b="1" dirty="0">
                <a:latin typeface="Times New Roman"/>
                <a:ea typeface="Times New Roman"/>
              </a:rPr>
              <a:t>5</a:t>
            </a:r>
            <a:r>
              <a:rPr lang="ru-RU" sz="4000" b="1" dirty="0" smtClean="0">
                <a:latin typeface="Times New Roman"/>
                <a:ea typeface="Times New Roman"/>
              </a:rPr>
              <a:t>. РОДИТЕЛЬСКОЕ </a:t>
            </a:r>
            <a:r>
              <a:rPr lang="ru-RU" sz="4000" b="1" dirty="0">
                <a:latin typeface="Times New Roman"/>
                <a:ea typeface="Times New Roman"/>
              </a:rPr>
              <a:t>СОБРАНИЕ – ОДНА ИЗ ОСНОВНЫХ ФОРМ ОБЩЕНИЯ </a:t>
            </a:r>
            <a:r>
              <a:rPr lang="ru-RU" sz="4000" b="1" dirty="0" smtClean="0">
                <a:latin typeface="Times New Roman"/>
                <a:ea typeface="Times New Roman"/>
              </a:rPr>
              <a:t>УЧИТЕЛЯ С </a:t>
            </a:r>
            <a:r>
              <a:rPr lang="ru-RU" sz="4000" b="1" dirty="0">
                <a:latin typeface="Times New Roman"/>
                <a:ea typeface="Times New Roman"/>
              </a:rPr>
              <a:t>РОДИТЕЛЯМИ.</a:t>
            </a:r>
            <a:r>
              <a:rPr lang="ru-RU" sz="4800" dirty="0">
                <a:latin typeface="Times New Roman"/>
                <a:ea typeface="Times New Roman"/>
              </a:rPr>
              <a:t/>
            </a:r>
            <a:br>
              <a:rPr lang="ru-RU" sz="4800" dirty="0"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5332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Заключение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55840"/>
          </a:xfrm>
        </p:spPr>
        <p:txBody>
          <a:bodyPr>
            <a:normAutofit lnSpcReduction="10000"/>
          </a:bodyPr>
          <a:lstStyle/>
          <a:p>
            <a:pPr algn="just">
              <a:spcAft>
                <a:spcPts val="0"/>
              </a:spcAft>
            </a:pPr>
            <a:r>
              <a:rPr lang="ru-RU" sz="3200" dirty="0" smtClean="0">
                <a:latin typeface="Times New Roman"/>
                <a:ea typeface="Times New Roman"/>
              </a:rPr>
              <a:t>Учителю </a:t>
            </a:r>
            <a:r>
              <a:rPr lang="ru-RU" sz="3200" dirty="0">
                <a:latin typeface="Times New Roman"/>
                <a:ea typeface="Times New Roman"/>
              </a:rPr>
              <a:t>- классному руководителю необходимо вести работу с родителями, общаться с ними, ведь только вместе с родителями, которые сталкиваются с детьми в домашней обстановке, можно воспитать человека. А фундамент зарождения личности закладывается именно в начальной  школе, поэтому так важно, чтобы родители и учитель были «заодно» и действовали только сообща, совместными усилиями.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0058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988840"/>
            <a:ext cx="8229600" cy="2520280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</a:rPr>
              <a:t>1. НЕОБХОДИМОСТЬ ВЗАИМОДЕЙСТВИЯ РОДИТЕЛЕЙ </a:t>
            </a:r>
            <a:r>
              <a:rPr lang="ru-RU" sz="3600" b="1" dirty="0" smtClean="0">
                <a:latin typeface="Times New Roman"/>
                <a:ea typeface="Times New Roman"/>
              </a:rPr>
              <a:t>СО ШКОЛОЙ</a:t>
            </a:r>
            <a:r>
              <a:rPr lang="ru-RU" sz="3600" b="1" dirty="0">
                <a:latin typeface="Times New Roman"/>
                <a:ea typeface="Times New Roman"/>
              </a:rPr>
              <a:t>. РОЛЬ ЭТОГО ВЗАИМОДЕЙСТВИЯ</a:t>
            </a:r>
            <a:r>
              <a:rPr lang="ru-RU" sz="3600" dirty="0">
                <a:latin typeface="Times New Roman"/>
                <a:ea typeface="Times New Roman"/>
              </a:rPr>
              <a:t>.</a:t>
            </a:r>
            <a:br>
              <a:rPr lang="ru-RU" sz="3600" dirty="0">
                <a:latin typeface="Times New Roman"/>
                <a:ea typeface="Times New Roman"/>
              </a:rPr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63203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43872"/>
          </a:xfrm>
        </p:spPr>
        <p:txBody>
          <a:bodyPr>
            <a:noAutofit/>
          </a:bodyPr>
          <a:lstStyle/>
          <a:p>
            <a:r>
              <a:rPr lang="ru-RU" sz="4000" dirty="0">
                <a:latin typeface="Times New Roman"/>
                <a:ea typeface="Times New Roman"/>
              </a:rPr>
              <a:t>«Мы должны организовать семейное воспитание и организующим началом должна быть школа, как представительница государственного воспитания. Школа должна руководить семьёй</a:t>
            </a:r>
            <a:r>
              <a:rPr lang="ru-RU" sz="4000" dirty="0" smtClean="0">
                <a:latin typeface="Times New Roman"/>
                <a:ea typeface="Times New Roman"/>
              </a:rPr>
              <a:t>».</a:t>
            </a:r>
          </a:p>
          <a:p>
            <a:pPr marL="0" indent="0" algn="r">
              <a:buNone/>
            </a:pPr>
            <a:r>
              <a:rPr lang="ru-RU" sz="4000" dirty="0" smtClean="0">
                <a:latin typeface="Times New Roman"/>
                <a:ea typeface="Times New Roman"/>
              </a:rPr>
              <a:t>А.С. Макаренко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72167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/>
                <a:ea typeface="Times New Roman"/>
              </a:rPr>
              <a:t>2. ЭТАПЫ РАБОТЫ С РОДИТЕЛЯМИ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67869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u="sng" dirty="0">
                <a:latin typeface="Times New Roman"/>
                <a:ea typeface="Times New Roman"/>
              </a:rPr>
              <a:t>Первый этап </a:t>
            </a:r>
            <a:r>
              <a:rPr lang="ru-RU" sz="4000" dirty="0">
                <a:latin typeface="Times New Roman"/>
                <a:ea typeface="Times New Roman"/>
              </a:rPr>
              <a:t>– трансляция родителям положительного образа ребёнка.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732111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u="sng" dirty="0">
                <a:latin typeface="Times New Roman"/>
                <a:ea typeface="Times New Roman"/>
              </a:rPr>
              <a:t>Второй этап </a:t>
            </a:r>
            <a:r>
              <a:rPr lang="ru-RU" sz="4000" dirty="0">
                <a:latin typeface="Times New Roman"/>
                <a:ea typeface="Times New Roman"/>
              </a:rPr>
              <a:t>– трансляция родителям знаний, которые не могли быть получены ими в </a:t>
            </a:r>
            <a:r>
              <a:rPr lang="ru-RU" sz="4000" dirty="0" smtClean="0">
                <a:latin typeface="Times New Roman"/>
                <a:ea typeface="Times New Roman"/>
              </a:rPr>
              <a:t>семье.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56315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u="sng" dirty="0">
                <a:latin typeface="Times New Roman"/>
                <a:ea typeface="Times New Roman"/>
              </a:rPr>
              <a:t>Третий </a:t>
            </a:r>
            <a:r>
              <a:rPr lang="ru-RU" sz="4000" u="sng" dirty="0" smtClean="0">
                <a:latin typeface="Times New Roman"/>
                <a:ea typeface="Times New Roman"/>
              </a:rPr>
              <a:t>этап </a:t>
            </a:r>
            <a:r>
              <a:rPr lang="ru-RU" sz="4000" dirty="0" smtClean="0">
                <a:latin typeface="Times New Roman"/>
                <a:ea typeface="Times New Roman"/>
              </a:rPr>
              <a:t>- </a:t>
            </a:r>
            <a:r>
              <a:rPr lang="ru-RU" sz="4000" dirty="0">
                <a:latin typeface="Times New Roman"/>
                <a:ea typeface="Times New Roman"/>
              </a:rPr>
              <a:t>ознакомление учителя с проблемами семьи в воспитании ребёнка.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855757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u="sng" dirty="0">
                <a:latin typeface="Times New Roman"/>
                <a:ea typeface="Times New Roman"/>
              </a:rPr>
              <a:t>Четвёртый этап </a:t>
            </a:r>
            <a:r>
              <a:rPr lang="ru-RU" sz="4000" dirty="0">
                <a:latin typeface="Times New Roman"/>
                <a:ea typeface="Times New Roman"/>
              </a:rPr>
              <a:t>– совместное исследование и формирование личности ребёнка.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23250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517000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</a:rPr>
              <a:t>3. УЧИТЕЛЬ - РОДИТЕЛИ: </a:t>
            </a:r>
            <a:r>
              <a:rPr lang="ru-RU" sz="3600" b="1" dirty="0" smtClean="0"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latin typeface="Times New Roman"/>
                <a:ea typeface="Times New Roman"/>
              </a:rPr>
            </a:br>
            <a:r>
              <a:rPr lang="ru-RU" sz="3600" b="1" dirty="0" smtClean="0">
                <a:latin typeface="Times New Roman"/>
                <a:ea typeface="Times New Roman"/>
              </a:rPr>
              <a:t>ПРАВИЛА </a:t>
            </a:r>
            <a:r>
              <a:rPr lang="ru-RU" sz="3600" b="1" dirty="0">
                <a:latin typeface="Times New Roman"/>
                <a:ea typeface="Times New Roman"/>
              </a:rPr>
              <a:t>ОБЩЕНИЯ</a:t>
            </a:r>
            <a:r>
              <a:rPr lang="ru-RU" sz="4800" dirty="0">
                <a:latin typeface="Times New Roman"/>
                <a:ea typeface="Times New Roman"/>
              </a:rPr>
              <a:t/>
            </a:r>
            <a:br>
              <a:rPr lang="ru-RU" sz="4800" dirty="0">
                <a:latin typeface="Times New Roman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79921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</TotalTime>
  <Words>265</Words>
  <Application>Microsoft Office PowerPoint</Application>
  <PresentationFormat>Экран (4:3)</PresentationFormat>
  <Paragraphs>31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Формы и методы работы учителя с родителями младших школьников </vt:lpstr>
      <vt:lpstr>1. НЕОБХОДИМОСТЬ ВЗАИМОДЕЙСТВИЯ РОДИТЕЛЕЙ СО ШКОЛОЙ. РОЛЬ ЭТОГО ВЗАИМОДЕЙСТВИЯ. </vt:lpstr>
      <vt:lpstr>Презентация PowerPoint</vt:lpstr>
      <vt:lpstr>2. ЭТАПЫ РАБОТЫ С РОДИТЕЛЯМИ</vt:lpstr>
      <vt:lpstr>Презентация PowerPoint</vt:lpstr>
      <vt:lpstr>Презентация PowerPoint</vt:lpstr>
      <vt:lpstr>Презентация PowerPoint</vt:lpstr>
      <vt:lpstr>Презентация PowerPoint</vt:lpstr>
      <vt:lpstr>3. УЧИТЕЛЬ - РОДИТЕЛИ:  ПРАВИЛА ОБЩЕНИЯ </vt:lpstr>
      <vt:lpstr>«Коды» общения:</vt:lpstr>
      <vt:lpstr>  4. ФОРМЫ И СПОСОБЫ ОБЩЕНИЯ УЧИТЕЛЯ С РОДИТЕЛЯМИ. </vt:lpstr>
      <vt:lpstr>Презентация PowerPoint</vt:lpstr>
      <vt:lpstr>    5. РОДИТЕЛЬСКОЕ СОБРАНИЕ – ОДНА ИЗ ОСНОВНЫХ ФОРМ ОБЩЕНИЯ УЧИТЕЛЯ С РОДИТЕЛЯМИ. 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и методы работы учителя с родителями младших школьников</dc:title>
  <dc:creator>Андрей</dc:creator>
  <cp:lastModifiedBy>Андрей</cp:lastModifiedBy>
  <cp:revision>3</cp:revision>
  <dcterms:created xsi:type="dcterms:W3CDTF">2013-02-24T16:31:10Z</dcterms:created>
  <dcterms:modified xsi:type="dcterms:W3CDTF">2013-02-24T17:00:09Z</dcterms:modified>
</cp:coreProperties>
</file>