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81" r:id="rId5"/>
    <p:sldId id="265" r:id="rId6"/>
    <p:sldId id="286" r:id="rId7"/>
    <p:sldId id="264" r:id="rId8"/>
    <p:sldId id="259" r:id="rId9"/>
    <p:sldId id="263" r:id="rId10"/>
    <p:sldId id="266" r:id="rId11"/>
    <p:sldId id="290" r:id="rId12"/>
    <p:sldId id="292" r:id="rId13"/>
    <p:sldId id="299" r:id="rId14"/>
    <p:sldId id="296" r:id="rId15"/>
    <p:sldId id="300" r:id="rId16"/>
    <p:sldId id="301" r:id="rId17"/>
    <p:sldId id="302" r:id="rId18"/>
    <p:sldId id="303" r:id="rId19"/>
    <p:sldId id="304" r:id="rId20"/>
    <p:sldId id="305" r:id="rId21"/>
    <p:sldId id="270" r:id="rId22"/>
    <p:sldId id="307" r:id="rId23"/>
    <p:sldId id="26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EDB"/>
    <a:srgbClr val="7BBDDB"/>
    <a:srgbClr val="2DD7DF"/>
    <a:srgbClr val="799FDD"/>
    <a:srgbClr val="807BDB"/>
    <a:srgbClr val="117931"/>
    <a:srgbClr val="301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884EC-4281-44AA-92A8-700FA16BD34F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19E96738-95BF-4DC8-8725-84BB0D660AF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знать: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какой частью речи является НЕ; как пишется НЕ с глаголами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02693A-5E87-407C-928A-A38420E1C1A6}" type="parTrans" cxnId="{5CCF8084-F851-4AF2-A08D-61A33DBA336A}">
      <dgm:prSet/>
      <dgm:spPr/>
      <dgm:t>
        <a:bodyPr/>
        <a:lstStyle/>
        <a:p>
          <a:endParaRPr lang="ru-RU"/>
        </a:p>
      </dgm:t>
    </dgm:pt>
    <dgm:pt modelId="{AFDACCD4-ECF6-4C98-9CAA-790D76763CCF}" type="sibTrans" cxnId="{5CCF8084-F851-4AF2-A08D-61A33DBA336A}">
      <dgm:prSet/>
      <dgm:spPr/>
      <dgm:t>
        <a:bodyPr/>
        <a:lstStyle/>
        <a:p>
          <a:endParaRPr lang="ru-RU"/>
        </a:p>
      </dgm:t>
    </dgm:pt>
    <dgm:pt modelId="{7CC0C827-368D-47C1-B89E-6D7513FB6EB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уметь: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находить с тексте и проверять орфограмму «Правописание НЕ с глаголами»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9168D0-25C2-4C4B-9DA5-709BC7AFFBE9}" type="parTrans" cxnId="{13F7417C-65F0-44EB-BB2C-D5DC462A2D3F}">
      <dgm:prSet/>
      <dgm:spPr/>
      <dgm:t>
        <a:bodyPr/>
        <a:lstStyle/>
        <a:p>
          <a:endParaRPr lang="ru-RU"/>
        </a:p>
      </dgm:t>
    </dgm:pt>
    <dgm:pt modelId="{647DF2F0-2C17-44BE-A36F-2BF5C96F624D}" type="sibTrans" cxnId="{13F7417C-65F0-44EB-BB2C-D5DC462A2D3F}">
      <dgm:prSet/>
      <dgm:spPr/>
      <dgm:t>
        <a:bodyPr/>
        <a:lstStyle/>
        <a:p>
          <a:endParaRPr lang="ru-RU"/>
        </a:p>
      </dgm:t>
    </dgm:pt>
    <dgm:pt modelId="{3951C10B-F224-4078-9843-BD628959A5DF}" type="pres">
      <dgm:prSet presAssocID="{885884EC-4281-44AA-92A8-700FA16BD34F}" presName="Name0" presStyleCnt="0">
        <dgm:presLayoutVars>
          <dgm:dir/>
          <dgm:resizeHandles val="exact"/>
        </dgm:presLayoutVars>
      </dgm:prSet>
      <dgm:spPr/>
    </dgm:pt>
    <dgm:pt modelId="{4FA9334B-D3B9-43E3-92CA-36B9999552C6}" type="pres">
      <dgm:prSet presAssocID="{885884EC-4281-44AA-92A8-700FA16BD34F}" presName="fgShape" presStyleLbl="fgShp" presStyleIdx="0" presStyleCnt="1" custLinFactNeighborX="951" custLinFactNeighborY="-18099"/>
      <dgm:spPr/>
    </dgm:pt>
    <dgm:pt modelId="{340C329A-C70C-4F4E-945F-1FF8B64AE2B9}" type="pres">
      <dgm:prSet presAssocID="{885884EC-4281-44AA-92A8-700FA16BD34F}" presName="linComp" presStyleCnt="0"/>
      <dgm:spPr/>
    </dgm:pt>
    <dgm:pt modelId="{5FA8E9BC-64E3-49C6-8D67-403F0B9DBDA0}" type="pres">
      <dgm:prSet presAssocID="{19E96738-95BF-4DC8-8725-84BB0D660AFF}" presName="compNode" presStyleCnt="0"/>
      <dgm:spPr/>
    </dgm:pt>
    <dgm:pt modelId="{CFE3CF65-2052-4491-AAEE-7F118534ED04}" type="pres">
      <dgm:prSet presAssocID="{19E96738-95BF-4DC8-8725-84BB0D660AFF}" presName="bkgdShape" presStyleLbl="node1" presStyleIdx="0" presStyleCnt="2" custLinFactNeighborX="1500" custLinFactNeighborY="-4141"/>
      <dgm:spPr/>
      <dgm:t>
        <a:bodyPr/>
        <a:lstStyle/>
        <a:p>
          <a:endParaRPr lang="ru-RU"/>
        </a:p>
      </dgm:t>
    </dgm:pt>
    <dgm:pt modelId="{E25E1F63-6A01-4368-A1B1-2AD048D70131}" type="pres">
      <dgm:prSet presAssocID="{19E96738-95BF-4DC8-8725-84BB0D660AF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F6C0-1B3C-496C-8625-5981DB18A466}" type="pres">
      <dgm:prSet presAssocID="{19E96738-95BF-4DC8-8725-84BB0D660AFF}" presName="invisiNode" presStyleLbl="node1" presStyleIdx="0" presStyleCnt="2"/>
      <dgm:spPr/>
    </dgm:pt>
    <dgm:pt modelId="{8BD9C452-698C-43E9-AF91-013727161E50}" type="pres">
      <dgm:prSet presAssocID="{19E96738-95BF-4DC8-8725-84BB0D660AFF}" presName="imagNode" presStyleLbl="fgImgPlace1" presStyleIdx="0" presStyleCnt="2" custScaleX="215333" custScaleY="136389" custLinFactNeighborX="2075" custLinFactNeighborY="-65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C451F45-C34B-4628-9D73-C240361CD3ED}" type="pres">
      <dgm:prSet presAssocID="{AFDACCD4-ECF6-4C98-9CAA-790D76763C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8405D5-0C93-4BE2-83F5-3CEF7EC42576}" type="pres">
      <dgm:prSet presAssocID="{7CC0C827-368D-47C1-B89E-6D7513FB6EBF}" presName="compNode" presStyleCnt="0"/>
      <dgm:spPr/>
    </dgm:pt>
    <dgm:pt modelId="{EAC42911-4E6F-42FF-A564-768EF474D271}" type="pres">
      <dgm:prSet presAssocID="{7CC0C827-368D-47C1-B89E-6D7513FB6EBF}" presName="bkgdShape" presStyleLbl="node1" presStyleIdx="1" presStyleCnt="2"/>
      <dgm:spPr/>
      <dgm:t>
        <a:bodyPr/>
        <a:lstStyle/>
        <a:p>
          <a:endParaRPr lang="ru-RU"/>
        </a:p>
      </dgm:t>
    </dgm:pt>
    <dgm:pt modelId="{FA6D1A3F-7024-4D80-B3AA-94780C158EA5}" type="pres">
      <dgm:prSet presAssocID="{7CC0C827-368D-47C1-B89E-6D7513FB6EB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BCCF4-FA18-4B81-94D9-8D826D8168D1}" type="pres">
      <dgm:prSet presAssocID="{7CC0C827-368D-47C1-B89E-6D7513FB6EBF}" presName="invisiNode" presStyleLbl="node1" presStyleIdx="1" presStyleCnt="2"/>
      <dgm:spPr/>
    </dgm:pt>
    <dgm:pt modelId="{3EC36EC0-E4E8-455D-9074-B517E1C62832}" type="pres">
      <dgm:prSet presAssocID="{7CC0C827-368D-47C1-B89E-6D7513FB6EBF}" presName="imagNode" presStyleLbl="fgImgPlace1" presStyleIdx="1" presStyleCnt="2" custScaleX="218755" custScaleY="129334" custLinFactNeighborX="659" custLinFactNeighborY="-1134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5CCF8084-F851-4AF2-A08D-61A33DBA336A}" srcId="{885884EC-4281-44AA-92A8-700FA16BD34F}" destId="{19E96738-95BF-4DC8-8725-84BB0D660AFF}" srcOrd="0" destOrd="0" parTransId="{F902693A-5E87-407C-928A-A38420E1C1A6}" sibTransId="{AFDACCD4-ECF6-4C98-9CAA-790D76763CCF}"/>
    <dgm:cxn modelId="{D06C1C8B-5506-402B-A95F-0D0C1F1D8B8B}" type="presOf" srcId="{7CC0C827-368D-47C1-B89E-6D7513FB6EBF}" destId="{FA6D1A3F-7024-4D80-B3AA-94780C158EA5}" srcOrd="1" destOrd="0" presId="urn:microsoft.com/office/officeart/2005/8/layout/hList7#1"/>
    <dgm:cxn modelId="{EBA2AA7A-DE66-43F2-AD76-5A9C547A28C3}" type="presOf" srcId="{19E96738-95BF-4DC8-8725-84BB0D660AFF}" destId="{E25E1F63-6A01-4368-A1B1-2AD048D70131}" srcOrd="1" destOrd="0" presId="urn:microsoft.com/office/officeart/2005/8/layout/hList7#1"/>
    <dgm:cxn modelId="{13F7417C-65F0-44EB-BB2C-D5DC462A2D3F}" srcId="{885884EC-4281-44AA-92A8-700FA16BD34F}" destId="{7CC0C827-368D-47C1-B89E-6D7513FB6EBF}" srcOrd="1" destOrd="0" parTransId="{C29168D0-25C2-4C4B-9DA5-709BC7AFFBE9}" sibTransId="{647DF2F0-2C17-44BE-A36F-2BF5C96F624D}"/>
    <dgm:cxn modelId="{74F837BF-B14D-4DDA-82E9-B3EC50B7BA63}" type="presOf" srcId="{19E96738-95BF-4DC8-8725-84BB0D660AFF}" destId="{CFE3CF65-2052-4491-AAEE-7F118534ED04}" srcOrd="0" destOrd="0" presId="urn:microsoft.com/office/officeart/2005/8/layout/hList7#1"/>
    <dgm:cxn modelId="{4233E574-38B3-4FD0-9896-A6A25B828525}" type="presOf" srcId="{885884EC-4281-44AA-92A8-700FA16BD34F}" destId="{3951C10B-F224-4078-9843-BD628959A5DF}" srcOrd="0" destOrd="0" presId="urn:microsoft.com/office/officeart/2005/8/layout/hList7#1"/>
    <dgm:cxn modelId="{DA327A63-D72F-4FD5-890D-E09B1D57DC37}" type="presOf" srcId="{AFDACCD4-ECF6-4C98-9CAA-790D76763CCF}" destId="{3C451F45-C34B-4628-9D73-C240361CD3ED}" srcOrd="0" destOrd="0" presId="urn:microsoft.com/office/officeart/2005/8/layout/hList7#1"/>
    <dgm:cxn modelId="{A0CF0876-E5DA-485F-9CCA-1E83B456FC79}" type="presOf" srcId="{7CC0C827-368D-47C1-B89E-6D7513FB6EBF}" destId="{EAC42911-4E6F-42FF-A564-768EF474D271}" srcOrd="0" destOrd="0" presId="urn:microsoft.com/office/officeart/2005/8/layout/hList7#1"/>
    <dgm:cxn modelId="{CBE7211C-B2C9-498F-B30F-FDAE6F12DEC5}" type="presParOf" srcId="{3951C10B-F224-4078-9843-BD628959A5DF}" destId="{4FA9334B-D3B9-43E3-92CA-36B9999552C6}" srcOrd="0" destOrd="0" presId="urn:microsoft.com/office/officeart/2005/8/layout/hList7#1"/>
    <dgm:cxn modelId="{F98D9757-C184-458F-97AC-9A1EC5CDC169}" type="presParOf" srcId="{3951C10B-F224-4078-9843-BD628959A5DF}" destId="{340C329A-C70C-4F4E-945F-1FF8B64AE2B9}" srcOrd="1" destOrd="0" presId="urn:microsoft.com/office/officeart/2005/8/layout/hList7#1"/>
    <dgm:cxn modelId="{BB6B8336-EC88-4C7E-99CD-56EA934FD7DB}" type="presParOf" srcId="{340C329A-C70C-4F4E-945F-1FF8B64AE2B9}" destId="{5FA8E9BC-64E3-49C6-8D67-403F0B9DBDA0}" srcOrd="0" destOrd="0" presId="urn:microsoft.com/office/officeart/2005/8/layout/hList7#1"/>
    <dgm:cxn modelId="{AB56BD32-0D45-4304-AA07-F8F91D0907D4}" type="presParOf" srcId="{5FA8E9BC-64E3-49C6-8D67-403F0B9DBDA0}" destId="{CFE3CF65-2052-4491-AAEE-7F118534ED04}" srcOrd="0" destOrd="0" presId="urn:microsoft.com/office/officeart/2005/8/layout/hList7#1"/>
    <dgm:cxn modelId="{C69C3D40-B174-4C99-A87E-EB8B59884AA3}" type="presParOf" srcId="{5FA8E9BC-64E3-49C6-8D67-403F0B9DBDA0}" destId="{E25E1F63-6A01-4368-A1B1-2AD048D70131}" srcOrd="1" destOrd="0" presId="urn:microsoft.com/office/officeart/2005/8/layout/hList7#1"/>
    <dgm:cxn modelId="{56C88A6E-617A-443B-8C6A-DC973185DF3A}" type="presParOf" srcId="{5FA8E9BC-64E3-49C6-8D67-403F0B9DBDA0}" destId="{10D6F6C0-1B3C-496C-8625-5981DB18A466}" srcOrd="2" destOrd="0" presId="urn:microsoft.com/office/officeart/2005/8/layout/hList7#1"/>
    <dgm:cxn modelId="{19E0ABB7-AE83-42E9-BB12-EF409B78650A}" type="presParOf" srcId="{5FA8E9BC-64E3-49C6-8D67-403F0B9DBDA0}" destId="{8BD9C452-698C-43E9-AF91-013727161E50}" srcOrd="3" destOrd="0" presId="urn:microsoft.com/office/officeart/2005/8/layout/hList7#1"/>
    <dgm:cxn modelId="{FD10E530-7548-47CC-8563-30770E7F0E26}" type="presParOf" srcId="{340C329A-C70C-4F4E-945F-1FF8B64AE2B9}" destId="{3C451F45-C34B-4628-9D73-C240361CD3ED}" srcOrd="1" destOrd="0" presId="urn:microsoft.com/office/officeart/2005/8/layout/hList7#1"/>
    <dgm:cxn modelId="{1AE10A42-FEA8-48C5-8BA7-B64B0C8454CD}" type="presParOf" srcId="{340C329A-C70C-4F4E-945F-1FF8B64AE2B9}" destId="{CA8405D5-0C93-4BE2-83F5-3CEF7EC42576}" srcOrd="2" destOrd="0" presId="urn:microsoft.com/office/officeart/2005/8/layout/hList7#1"/>
    <dgm:cxn modelId="{70E66254-5A7A-49F2-BAAB-C2BC6CEB048B}" type="presParOf" srcId="{CA8405D5-0C93-4BE2-83F5-3CEF7EC42576}" destId="{EAC42911-4E6F-42FF-A564-768EF474D271}" srcOrd="0" destOrd="0" presId="urn:microsoft.com/office/officeart/2005/8/layout/hList7#1"/>
    <dgm:cxn modelId="{AE74C7F2-F7CA-4BE2-AF03-E3A06D631576}" type="presParOf" srcId="{CA8405D5-0C93-4BE2-83F5-3CEF7EC42576}" destId="{FA6D1A3F-7024-4D80-B3AA-94780C158EA5}" srcOrd="1" destOrd="0" presId="urn:microsoft.com/office/officeart/2005/8/layout/hList7#1"/>
    <dgm:cxn modelId="{58DC6D53-0D60-4A9E-A912-5117642C2534}" type="presParOf" srcId="{CA8405D5-0C93-4BE2-83F5-3CEF7EC42576}" destId="{05FBCCF4-FA18-4B81-94D9-8D826D8168D1}" srcOrd="2" destOrd="0" presId="urn:microsoft.com/office/officeart/2005/8/layout/hList7#1"/>
    <dgm:cxn modelId="{A0901E39-8BAA-47B1-9420-D95517107FEA}" type="presParOf" srcId="{CA8405D5-0C93-4BE2-83F5-3CEF7EC42576}" destId="{3EC36EC0-E4E8-455D-9074-B517E1C6283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CF65-2052-4491-AAEE-7F118534ED04}">
      <dsp:nvSpPr>
        <dsp:cNvPr id="0" name=""/>
        <dsp:cNvSpPr/>
      </dsp:nvSpPr>
      <dsp:spPr>
        <a:xfrm>
          <a:off x="64293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F0000"/>
              </a:solidFill>
            </a:rPr>
            <a:t>знать: </a:t>
          </a:r>
          <a:r>
            <a:rPr lang="ru-RU" sz="2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какой частью речи является НЕ; как пишется НЕ с глаголами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93" y="1810385"/>
        <a:ext cx="4050506" cy="1810385"/>
      </dsp:txXfrm>
    </dsp:sp>
    <dsp:sp modelId="{8BD9C452-698C-43E9-AF91-013727161E50}">
      <dsp:nvSpPr>
        <dsp:cNvPr id="0" name=""/>
        <dsp:cNvSpPr/>
      </dsp:nvSpPr>
      <dsp:spPr>
        <a:xfrm>
          <a:off x="437371" y="-1329"/>
          <a:ext cx="3245382" cy="20555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42911-4E6F-42FF-A564-768EF474D271}">
      <dsp:nvSpPr>
        <dsp:cNvPr id="0" name=""/>
        <dsp:cNvSpPr/>
      </dsp:nvSpPr>
      <dsp:spPr>
        <a:xfrm>
          <a:off x="4175557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F0000"/>
              </a:solidFill>
            </a:rPr>
            <a:t>уметь: </a:t>
          </a:r>
          <a:r>
            <a:rPr lang="ru-RU" sz="2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находить с тексте и проверять орфограмму «Правописание НЕ с глаголами»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75557" y="1810385"/>
        <a:ext cx="4050506" cy="1810385"/>
      </dsp:txXfrm>
    </dsp:sp>
    <dsp:sp modelId="{3EC36EC0-E4E8-455D-9074-B517E1C62832}">
      <dsp:nvSpPr>
        <dsp:cNvPr id="0" name=""/>
        <dsp:cNvSpPr/>
      </dsp:nvSpPr>
      <dsp:spPr>
        <a:xfrm>
          <a:off x="4562264" y="0"/>
          <a:ext cx="3296956" cy="19492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9334B-D3B9-43E3-92CA-36B9999552C6}">
      <dsp:nvSpPr>
        <dsp:cNvPr id="0" name=""/>
        <dsp:cNvSpPr/>
      </dsp:nvSpPr>
      <dsp:spPr>
        <a:xfrm>
          <a:off x="401186" y="3497897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3CCF-7742-429D-8940-6C8183E225A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9B4A-61EB-41EB-BD39-782FCA78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4C23-87E0-4ACA-B26D-C430A3671F2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201F-9208-4073-99FD-7F3A9797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EF5B-52A9-4D26-AAD6-4326BB54992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58BD-11A7-4B9E-A426-3CD95B9FF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33F8-F54D-4CF0-BDA9-320DE02ABFB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61EB-A5AB-45D1-99F6-1D6475F1B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A95A-534D-481A-B0C9-80BE3050D19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F417-B287-4C0F-AFE9-B11D71861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DA18-04F1-4A5E-B29B-8CD9EF29ECF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EE5F-76CB-4FA2-8985-25E63754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4156-F4F6-4027-8EB4-C8E2A8CA924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FD2E-6537-4735-9B13-6B35C19A3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3050-50E2-4207-8932-6DD9E1F050F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1A67-BD8E-4887-A8D7-35D1F6CF9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F8E1-EA0E-4E59-BBD0-33065B7072D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0458-B75B-4614-A9DA-705820E3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FF2C-E854-4A9B-8457-DC2DA48269A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3170-33CB-423A-8069-FDB09021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79BA-C5C3-4DE1-9154-6E2889F7B4D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751C-F815-472C-B512-027E209CE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00"/>
            </a:gs>
            <a:gs pos="51000">
              <a:schemeClr val="accent3">
                <a:lumMod val="60000"/>
                <a:lumOff val="40000"/>
              </a:schemeClr>
            </a:gs>
            <a:gs pos="79000">
              <a:srgbClr val="F9896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3C603-69A8-4579-813A-D13C500682A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D3A242-9BAE-4536-874C-34A163CB9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85794"/>
            <a:ext cx="83907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«Правописание глаголов с частицей </a:t>
            </a:r>
            <a:r>
              <a:rPr lang="ru-RU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НЕ»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629028"/>
            <a:ext cx="45743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 3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«Школа России»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Головачёва Н.П.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331640" y="214313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/>
                </a:solidFill>
              </a:rPr>
              <a:t>МБОУ </a:t>
            </a:r>
            <a:r>
              <a:rPr lang="ru-RU" sz="2000" dirty="0">
                <a:solidFill>
                  <a:schemeClr val="accent4"/>
                </a:solidFill>
              </a:rPr>
              <a:t>«Средняя общеобразовательная школа № 25»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269880" y="6259358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Бийск -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2014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Фото на проекты\DSCN24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83489"/>
            <a:ext cx="3960440" cy="30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099589"/>
              </p:ext>
            </p:extLst>
          </p:nvPr>
        </p:nvGraphicFramePr>
        <p:xfrm>
          <a:off x="478093" y="854968"/>
          <a:ext cx="82151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56"/>
                <a:gridCol w="4107556"/>
              </a:tblGrid>
              <a:tr h="3562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86265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Представляет гостя –дядюшку Глагола. Предлагает</a:t>
                      </a: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списать загадку, раскрывая скобки и вставляя пропущенные буквы; записать отгадку, обозначить части речи.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Выполняют задание в тетради. Обсуждают варианты отгадки, выбирают наиболее точный.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 орфограмм 1 учеником у доски.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6525" y="188640"/>
            <a:ext cx="88582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Актуализация 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пробное учебное действие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user\Desktop\Фото на проекты\DSCN2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22845"/>
            <a:ext cx="3848633" cy="28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949" y="3464436"/>
            <a:ext cx="4078507" cy="28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509191"/>
              </p:ext>
            </p:extLst>
          </p:nvPr>
        </p:nvGraphicFramePr>
        <p:xfrm>
          <a:off x="478093" y="714036"/>
          <a:ext cx="8215112" cy="213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883"/>
                <a:gridCol w="433722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7731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Помогает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выявить проблему.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Определяют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 затруднения: н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 смогли раскрыть скобки с НЕ, обозначить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эту часть речи.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Определяют причину затруднения: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знакомы с правилом правописания НЕ с глаголами.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6525" y="188640"/>
            <a:ext cx="88582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Выявление места и причины затруднения.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 на проекты\DSCN2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4964"/>
            <a:ext cx="4680520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602746"/>
              </p:ext>
            </p:extLst>
          </p:nvPr>
        </p:nvGraphicFramePr>
        <p:xfrm>
          <a:off x="478093" y="1115881"/>
          <a:ext cx="82151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56"/>
                <a:gridCol w="41075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72247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Создаёт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условия для формирования регулятивных и познавательных УУД. Помещает на доску карточки с темой и задачами урока; при помощи опорных схем отображает план выхода из проблемной ситуации.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Определяют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задачи урока: что предстоит узнать, чему научиться; формулируют тему урока. Предлагают способы разрешения проблемы.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34149"/>
            <a:ext cx="885824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Целеполагание и построение проекта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выхода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затруднения.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 на проекты\DSCN2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74651"/>
            <a:ext cx="4697884" cy="31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5.Реализация построенного проекта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17983"/>
              </p:ext>
            </p:extLst>
          </p:nvPr>
        </p:nvGraphicFramePr>
        <p:xfrm>
          <a:off x="539552" y="836712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326160"/>
                <a:gridCol w="27432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Составные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Дискуссия в группах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Создаёт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условия для формирования коммуникативных УУД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Объединяются в группы. Обсуждают различные  гипотезы. Делают вывод.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Делятся своим открытием с классом.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правилом в учебнике.</a:t>
                      </a:r>
                      <a:endParaRPr lang="ru-RU" sz="16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 прочитать правило в учебнике, Помещает карточку «частица» на схему «Части речи».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Читают и 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обсуждают </a:t>
                      </a:r>
                      <a:endParaRPr lang="ru-RU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правило на с.124;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определяют место частицы среди других частей речи. Выясняют точность предложенных группами гипотез.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со словарём.</a:t>
                      </a:r>
                      <a:endParaRPr lang="ru-RU" sz="1600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 сравнить правило в учебнике с заметкой в словаре; составить краткое правило, проговорить его хором. 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ученик читает правило в школьном словаре. Дети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обсуждают значение частицы НЕ,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хором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Проговаривают правило.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Разрешение проблемной ситуации.</a:t>
                      </a:r>
                      <a:endParaRPr lang="ru-RU" sz="16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 выполнить оставшуюся часть задания на доске,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используя новые знания.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ученик с объяснением у доски, остальные в тетради, заканчивают работу над загадкой.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9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дискуссии выдвинуты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гипотезы: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1125" y="908720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1.НЕ – это союз. Она служит другим словам, уточняет их смысл, связывает с другими словами в предложении. С глаголами нужно писать раздельно.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НЕ – это приставка. Она встречается во многих словах, уточняя из смысл. С глаголами нужно писать слитно, потому что с существительными и прилагательными пишется слитно (несчастье, некрасивый, недруг, незнакомый).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 – это какая-то не знакомая нам служебная часть речи, похожая на союз и предлог. К ней нельзя задать вопрос. С глаголами следует писать раздельно, потому что НЕ – это отдельное слово.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356992"/>
            <a:ext cx="40386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6992"/>
            <a:ext cx="40386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5.Реализация построенного проекта</a:t>
            </a:r>
            <a:endParaRPr lang="ru-RU" sz="28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384376" cy="2537411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72" y="764704"/>
            <a:ext cx="3555642" cy="2592656"/>
          </a:xfrm>
          <a:prstGeom prst="rect">
            <a:avLst/>
          </a:prstGeom>
        </p:spPr>
      </p:pic>
      <p:pic>
        <p:nvPicPr>
          <p:cNvPr id="2050" name="Picture 2" descr="C:\Users\user\Desktop\Фото на проекты\DSCN2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0" y="3789040"/>
            <a:ext cx="3456384" cy="25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на проекты\DSCN24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72" y="3789039"/>
            <a:ext cx="3555642" cy="25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Первичное закрепление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проговариванием во внешней речи.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84137"/>
              </p:ext>
            </p:extLst>
          </p:nvPr>
        </p:nvGraphicFramePr>
        <p:xfrm>
          <a:off x="457200" y="981075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168352"/>
                <a:gridCol w="31066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Составные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Учащиеся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Дидактическая игра «Построй плот»</a:t>
                      </a:r>
                      <a:endParaRPr lang="ru-RU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 построить для дядюшки Глагола плот из слов, записанных без</a:t>
                      </a:r>
                      <a:r>
                        <a:rPr lang="ru-RU" b="1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ошибок.</a:t>
                      </a:r>
                      <a:endParaRPr lang="ru-RU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Выбирают верное написание,</a:t>
                      </a:r>
                      <a:r>
                        <a:rPr lang="ru-RU" b="1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наклеивают карточки с глаголами на лист, крепят его на доску. Проверка коллективно.</a:t>
                      </a:r>
                      <a:endParaRPr lang="ru-RU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Физкультминутка</a:t>
                      </a:r>
                      <a:endParaRPr lang="ru-RU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Проговаривает стихотворение про Буратино, выполняя движения. </a:t>
                      </a:r>
                      <a:endParaRPr lang="ru-RU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комплекс упражнений, находят в тексте слово по теме урока, определяют его написание.</a:t>
                      </a:r>
                      <a:endParaRPr lang="ru-RU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в парах</a:t>
                      </a:r>
                      <a:endParaRPr lang="ru-RU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Зачитывает запись А.С. Пушкина в детском альбоме Вяземских. Предлагает раскрыть значение фразы</a:t>
                      </a:r>
                      <a:r>
                        <a:rPr lang="ru-RU" b="1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«не делай того-то…».</a:t>
                      </a:r>
                      <a:endParaRPr lang="ru-RU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Записывают фломастерами на листах</a:t>
                      </a:r>
                      <a:r>
                        <a:rPr lang="ru-RU" b="1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одному примеру недостойного поведения, используя глагол с частицей НЕ; крепят работы на доску. Обсуждают правила и их написание.</a:t>
                      </a:r>
                      <a:endParaRPr lang="ru-RU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6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Первичное закрепление                                                      с проговариванием во внешней речи.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Буратино потянулся.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нагнулся, два нагнулся.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в стороны развёл,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Видно, ключик не нашёл.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ключик нам достать,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на носочки встать.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на проекты\DSCN2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3"/>
            <a:ext cx="3744416" cy="29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на проекты\DSCN24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093294" cy="30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на проекты\DSCN2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04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49006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Самостоятельная работа с самопроверкой по эталону.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370797"/>
              </p:ext>
            </p:extLst>
          </p:nvPr>
        </p:nvGraphicFramePr>
        <p:xfrm>
          <a:off x="467544" y="1340768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9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Учащиеся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Предлагает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ткрыть</a:t>
                      </a:r>
                      <a:r>
                        <a:rPr lang="ru-RU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учебник на с.124, найти упр.223., прочитать задание.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Анализируют задание.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Списывают текст, подчёркивают глаголы с НЕ. Проверка фронтально.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4" y="2996952"/>
            <a:ext cx="65414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Включение в систему знаний и повторение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42451"/>
              </p:ext>
            </p:extLst>
          </p:nvPr>
        </p:nvGraphicFramePr>
        <p:xfrm>
          <a:off x="467545" y="3789041"/>
          <a:ext cx="8208912" cy="193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854"/>
                <a:gridCol w="3858058"/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Учащиеся </a:t>
                      </a:r>
                    </a:p>
                  </a:txBody>
                  <a:tcPr/>
                </a:tc>
              </a:tr>
              <a:tr h="15013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Раздаёт карточки с индивидуальными тестами, проводит инструктаж.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Помещает на доску ключ к тесту и критерии оценки. Выясняет результаты теста.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тесты, обмениваются карточками,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производят взаимопроверку по ключу. Обсуждают результаты.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30026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Включение в систему знаний и повторение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832647"/>
          </a:xfrm>
        </p:spPr>
        <p:txBody>
          <a:bodyPr numCol="2"/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 по теме: «НЕ с глаголами»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НЕ –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это…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предлог      б) частица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 каким частям речи относится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НЕ?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к служебным    б) к самостоятельным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Каково значение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НЕ?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отрицательное     б) положительное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 с глаголами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пишется…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слитно   б) раздельно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5.Выбери верное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написание.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немогу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б) не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теста: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Выполняло работу – 25 учащихся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«5» – 19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«4» – 5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«3» – 1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«2» - нет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Фото на проекты\DSCN2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211960" cy="27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на проекты\DSCN2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2119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537" y="454020"/>
            <a:ext cx="835824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Данный урок 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курсу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«Русский язык»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рамках программы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«Школа России» входит в раздел «Части речи» («Глагол», урок №16). </a:t>
            </a:r>
          </a:p>
          <a:p>
            <a:pPr algn="just">
              <a:defRPr/>
            </a:pP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Тип урока: урок «открытия» нового знания.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основе урока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системно-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деятельностный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подход и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проблемный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выстроен в рамках технологии сотрудничества.</a:t>
            </a:r>
          </a:p>
          <a:p>
            <a:pP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ru-RU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43" y="3284984"/>
            <a:ext cx="8104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dirty="0" smtClean="0">
              <a:solidFill>
                <a:schemeClr val="accent2"/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Орфограмма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Часть речи</a:t>
            </a: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Служебные части речи</a:t>
            </a: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Частица</a:t>
            </a: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Глагол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Домашнее задание.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349772"/>
              </p:ext>
            </p:extLst>
          </p:nvPr>
        </p:nvGraphicFramePr>
        <p:xfrm>
          <a:off x="457200" y="620713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Учащиеся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 дома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выполнить задание дядюшки Глагола (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упр.226на с.125. «Просьба библиотечной книги»), а также заучить новое правило.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Находят данное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упражнение, анализируют задание, вносят запись в дневник.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0559" y="2132856"/>
            <a:ext cx="7466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10.Рефлексия учебной деятельности на уроке (итог).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1027"/>
              </p:ext>
            </p:extLst>
          </p:nvPr>
        </p:nvGraphicFramePr>
        <p:xfrm>
          <a:off x="467544" y="2683670"/>
          <a:ext cx="8208912" cy="196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2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Учащиеся </a:t>
                      </a:r>
                    </a:p>
                  </a:txBody>
                  <a:tcPr/>
                </a:tc>
              </a:tr>
              <a:tr h="15708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Организует итоговую рефлексию. 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Проводит инструктаж </a:t>
                      </a: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самооценки учебных действий посредством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цветовых сигналов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 Моделирует игровую ситуацию.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Оценивают степень реализации поставленных учебных задач;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степень усвоения новых знаний и умений. Обсуждают результаты, делают вывод.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user\Desktop\Фото на проекты\DSCN2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520280" cy="19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на проекты\DSCN2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570773" cy="20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43432"/>
              </p:ext>
            </p:extLst>
          </p:nvPr>
        </p:nvGraphicFramePr>
        <p:xfrm>
          <a:off x="285750" y="1124743"/>
          <a:ext cx="8534722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014"/>
                <a:gridCol w="5838708"/>
              </a:tblGrid>
              <a:tr h="4850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урока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комментарий</a:t>
                      </a:r>
                      <a:endParaRPr lang="ru-RU" sz="2000" dirty="0"/>
                    </a:p>
                  </a:txBody>
                  <a:tcPr/>
                </a:tc>
              </a:tr>
              <a:tr h="43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Мотивация (самоопределение) к учебной деятельности.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этапа достигнуты. Использование 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способствовало создание ситуации успеха и формированию личностных УУД.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Актуализация и пробное учебное действие.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Цели, поставленные на этапе, достигнуты. Учащиеся актуализировали знания о частях речи. Возникновение</a:t>
                      </a:r>
                      <a:r>
                        <a:rPr lang="ru-RU" sz="1400" b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проблемной ситуации</a:t>
                      </a:r>
                      <a:r>
                        <a:rPr lang="ru-RU" sz="1400" b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способствовало созданию условий для формирования познавательных УУД.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Выявление места и причины затруднения.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этапа решены. Учащиеся точно определили, почему не все орфограммы смогли проверить.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Целеполагание и построение проекта выхода из затруднения.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Цели, поставленные на этапе, достигнуты. Используемые методы  и приёмы эффективно способствовали  целеполаганию и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самоактуализации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учеников.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Реализация построенного проекта.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этапа  решены  успешно: учащиеся быстро распределились по группам и настроились на плодотворную работу. Грамотно</a:t>
                      </a:r>
                      <a:r>
                        <a:rPr lang="ru-RU" sz="1400" b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изложили суть предложенных гипотез. Применяя материал учебника и словаря, смогли разрешить проблемную ситуацию.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16632"/>
            <a:ext cx="850109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4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4928"/>
          </a:xfrm>
        </p:spPr>
        <p:txBody>
          <a:bodyPr/>
          <a:lstStyle/>
          <a:p>
            <a:r>
              <a:rPr lang="ru-RU" sz="4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791640"/>
              </p:ext>
            </p:extLst>
          </p:nvPr>
        </p:nvGraphicFramePr>
        <p:xfrm>
          <a:off x="467544" y="1052736"/>
          <a:ext cx="8208912" cy="360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824536"/>
              </a:tblGrid>
              <a:tr h="226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комментарий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Первичное закрепление с проговариванием во внешней речи.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этапа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решены. В ходе тренировочных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упражнений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учащиеся научились применять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правило правописания НЕ с глаголами.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Самостоятельная работа с самопроверкой по эталону.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этапа достигнуты. Учащиеся смогли найти в тексте и подчеркнуть глаголы с НЕ.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Включение в систему знаний и повторение.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 выполнили все учащиеся.  Результаты теста высокие.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0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9.Домашнее задание.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способствует закреплению полученных знаний, носит творческий характер.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5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Рефлексия учебной деятельности на уроке (итог).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Цели, поставленные учащимися и  учителем, достигнуты. Ожидаемые результаты урока совпали с прогнозируемыми.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9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313" y="428604"/>
            <a:ext cx="89296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42852"/>
            <a:ext cx="8501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задачи урока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8646" y="1340768"/>
            <a:ext cx="778674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системы  языковых понятий через реализацию собственных наблюдений за свойствами частицы как служебной части речи и её правописанием с глаголами.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умения самостоятельно применять полученные знания через выполнение системы учебных заданий при помощи правила правописания частицы НЕ с глаголами.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00" y="1571600"/>
            <a:ext cx="50006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</a:p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1170105" y="3513426"/>
            <a:ext cx="771525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представления о роли частице НЕ и её раздельном написании с глаголами; создание условий для устойчивой мотивации к процессу обучения.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речи, мышления, интуиции и «чувства языка»; развитие умения слышать, видеть и проверять орфограмму «Правописание частицы НЕ с глаголами».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эмоционально-положительного взгляда на мир, повышение уровня познавательного интереса к учебному предмету.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1434" y="4149080"/>
            <a:ext cx="57150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</a:p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/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учебной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рупповая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ронтальная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ндивидуальная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абота в парах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117931"/>
                </a:solidFill>
                <a:latin typeface="Times New Roman" pitchFamily="18" charset="0"/>
                <a:cs typeface="Times New Roman" pitchFamily="18" charset="0"/>
              </a:rPr>
              <a:t>Методы: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301CAA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301CAA"/>
                </a:solidFill>
                <a:latin typeface="Times New Roman" pitchFamily="18" charset="0"/>
                <a:cs typeface="Times New Roman" pitchFamily="18" charset="0"/>
              </a:rPr>
              <a:t> наглядный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301CAA"/>
                </a:solidFill>
                <a:latin typeface="Times New Roman" pitchFamily="18" charset="0"/>
                <a:cs typeface="Times New Roman" pitchFamily="18" charset="0"/>
              </a:rPr>
              <a:t> практический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301CAA"/>
                </a:solidFill>
                <a:latin typeface="Times New Roman" pitchFamily="18" charset="0"/>
                <a:cs typeface="Times New Roman" pitchFamily="18" charset="0"/>
              </a:rPr>
              <a:t> проблемный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301CAA"/>
                </a:solidFill>
                <a:latin typeface="Times New Roman" pitchFamily="18" charset="0"/>
                <a:cs typeface="Times New Roman" pitchFamily="18" charset="0"/>
              </a:rPr>
              <a:t>частично-поисковый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442407"/>
              </p:ext>
            </p:extLst>
          </p:nvPr>
        </p:nvGraphicFramePr>
        <p:xfrm>
          <a:off x="492903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142852"/>
            <a:ext cx="8501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50078" y="5019141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будут знать и </a:t>
            </a:r>
            <a:r>
              <a:rPr lang="ru-RU" sz="2400" b="1" dirty="0" smtClean="0"/>
              <a:t>уметь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91440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Повысится уровень: -  развития  мыслительных операций; умения работать в группах, парах; ответственности, умения принимать решения;  коммуникативных УУД.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Формируемые УУД: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</a:rPr>
              <a:t>Личностные:</a:t>
            </a:r>
            <a:r>
              <a:rPr lang="ru-RU" sz="22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освоение личностного смысла учения; 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Регулятивные:</a:t>
            </a:r>
            <a:r>
              <a:rPr lang="ru-RU" sz="22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определять  цель задания, планировать алгоритм его выполнения, корректировать работу по ходу выполнения задания, самостоятельно его оценивать;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Познавательные:</a:t>
            </a:r>
            <a:r>
              <a:rPr lang="ru-RU" sz="22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определять умения, которые будут сформированы на основе изучения данного раздела:  планирование своей работы;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анализ, сравнение, группировка различных объектов, фактов по теме «Глагол»;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Коммуникативные: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участвовать в диалоге; слушать и понимать других, высказывать свою точку зрения на события, поступки; выполняя различные роли в группе, сотрудничать в совместном решении проблемы;  аргументировать свою точку зрения с помощью фактов и дополнительных сведений; предвидеть  последствия коллективных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0201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84149" y="1412776"/>
            <a:ext cx="8501089" cy="4932629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Иллюстративное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карточки с планом урока,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карточки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названием темы и цели урока,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портрет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дядюшки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Глагола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учебник  «Русский язык» для 3 класса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В.П., Горецкий В.Г.) , «Правила русского языка: орфограммы для учащихся 1-6 классов (Ушакова О.Д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«Части речи»</a:t>
            </a:r>
          </a:p>
          <a:p>
            <a:pPr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Контрольно-измерительное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карточки-тесты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Дополнительно: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 бумаги А4, фломастеры,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макет светофора, цветовые сигналы, карточки для работы в группах и в парах,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клей, скотч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501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урока</a:t>
            </a:r>
          </a:p>
        </p:txBody>
      </p:sp>
      <p:pic>
        <p:nvPicPr>
          <p:cNvPr id="7180" name="Picture 3" descr="C:\Documents and Settings\Admin\Рабочий стол\к оборуд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1000125"/>
            <a:ext cx="11207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C:\Documents and Settings\Admin\Рабочий стол\карти\компьютер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1071563"/>
            <a:ext cx="955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C:\Documents and Settings\Admin\Рабочий стол\карти\слов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1071563"/>
            <a:ext cx="1928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2" y="-36450"/>
            <a:ext cx="8501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урока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5500" y="993486"/>
            <a:ext cx="8712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9130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Мотивация (самоопределение) к учебной деятельности.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Актуализация и пробное учебное действие.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Выявление места и причины затруднения.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Целеполагание и построение проекта выхода из затруднения.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Реализация построенного проекта.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Первичное закрепление с проговариванием во внешней речи.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Самостоятельная работа с самопроверкой по эталону.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Включение в систему знаний и повторение.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9.Домашнее задание.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Рефлексия учебной деятельности на уроке (итог).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346706"/>
              </p:ext>
            </p:extLst>
          </p:nvPr>
        </p:nvGraphicFramePr>
        <p:xfrm>
          <a:off x="605192" y="954106"/>
          <a:ext cx="799288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888432"/>
              </a:tblGrid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Приветствует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учащихся. Предлагает выдохнуть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обиду, беспокойство, злобу,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забыть о них;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дохнуть доброту, свежесть весеннего дня, уверенность в своих силах, хорошее настроение. Желает успеха на пути к новым открытиям в Стране русского языка. </a:t>
                      </a:r>
                    </a:p>
                  </a:txBody>
                  <a:tcPr>
                    <a:solidFill>
                      <a:srgbClr val="2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 глубокий вдох и выдох. Настраиваются на работу.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Записывают в рабочих тетрадях дату и вид работы.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7CEDB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36" y="-1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Мотивация (самоопределение) к учебной деятельности. </a:t>
            </a:r>
          </a:p>
        </p:txBody>
      </p:sp>
      <p:pic>
        <p:nvPicPr>
          <p:cNvPr id="4" name="Picture 2" descr="C:\Users\user\Desktop\Фото на проекты\DSCN24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408" y="3622408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1798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Формы организации учебной деятельности: </vt:lpstr>
      <vt:lpstr>Презентация PowerPoint</vt:lpstr>
      <vt:lpstr>Формируемые УУД: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5.Реализация построенного проекта</vt:lpstr>
      <vt:lpstr>В результате дискуссии выдвинуты гипотезы:</vt:lpstr>
      <vt:lpstr>5.Реализация построенного проекта</vt:lpstr>
      <vt:lpstr>6. Первичное закрепление                                                      с проговариванием во внешней речи. </vt:lpstr>
      <vt:lpstr>6. Первичное закрепление                                                      с проговариванием во внешней речи.</vt:lpstr>
      <vt:lpstr> 7. Самостоятельная работа с самопроверкой по эталону. </vt:lpstr>
      <vt:lpstr>8. Включение в систему знаний и повторение. </vt:lpstr>
      <vt:lpstr>9. Домашнее задание. </vt:lpstr>
      <vt:lpstr>Презентация PowerPoint</vt:lpstr>
      <vt:lpstr>Самооценка учителя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256</cp:revision>
  <dcterms:modified xsi:type="dcterms:W3CDTF">2015-02-05T16:37:02Z</dcterms:modified>
</cp:coreProperties>
</file>