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61" r:id="rId5"/>
    <p:sldId id="262" r:id="rId6"/>
    <p:sldId id="263" r:id="rId7"/>
    <p:sldId id="264" r:id="rId8"/>
    <p:sldId id="265" r:id="rId9"/>
    <p:sldId id="257" r:id="rId10"/>
    <p:sldId id="258" r:id="rId11"/>
    <p:sldId id="266" r:id="rId12"/>
    <p:sldId id="268" r:id="rId13"/>
    <p:sldId id="267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21.jpeg"/><Relationship Id="rId18" Type="http://schemas.openxmlformats.org/officeDocument/2006/relationships/image" Target="../media/image15.png"/><Relationship Id="rId26" Type="http://schemas.openxmlformats.org/officeDocument/2006/relationships/image" Target="../media/image19.jpeg"/><Relationship Id="rId3" Type="http://schemas.openxmlformats.org/officeDocument/2006/relationships/image" Target="../media/image2.jpeg"/><Relationship Id="rId21" Type="http://schemas.openxmlformats.org/officeDocument/2006/relationships/image" Target="../media/image17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22.png"/><Relationship Id="rId25" Type="http://schemas.openxmlformats.org/officeDocument/2006/relationships/image" Target="../media/image26.jpeg"/><Relationship Id="rId2" Type="http://schemas.openxmlformats.org/officeDocument/2006/relationships/image" Target="../media/image20.jpeg"/><Relationship Id="rId16" Type="http://schemas.openxmlformats.org/officeDocument/2006/relationships/image" Target="../media/image14.jpeg"/><Relationship Id="rId20" Type="http://schemas.openxmlformats.org/officeDocument/2006/relationships/image" Target="../media/image1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24" Type="http://schemas.openxmlformats.org/officeDocument/2006/relationships/image" Target="../media/image25.png"/><Relationship Id="rId5" Type="http://schemas.openxmlformats.org/officeDocument/2006/relationships/image" Target="../media/image4.jpeg"/><Relationship Id="rId15" Type="http://schemas.openxmlformats.org/officeDocument/2006/relationships/image" Target="../media/image13.jpeg"/><Relationship Id="rId23" Type="http://schemas.openxmlformats.org/officeDocument/2006/relationships/image" Target="../media/image18.jpeg"/><Relationship Id="rId10" Type="http://schemas.openxmlformats.org/officeDocument/2006/relationships/image" Target="../media/image9.jpeg"/><Relationship Id="rId19" Type="http://schemas.openxmlformats.org/officeDocument/2006/relationships/image" Target="../media/image23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2.jpeg"/><Relationship Id="rId22" Type="http://schemas.openxmlformats.org/officeDocument/2006/relationships/image" Target="../media/image24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 userDrawn="1"/>
        </p:nvGrpSpPr>
        <p:grpSpPr>
          <a:xfrm>
            <a:off x="175316" y="183528"/>
            <a:ext cx="8784720" cy="6430754"/>
            <a:chOff x="175316" y="183528"/>
            <a:chExt cx="8784720" cy="6430754"/>
          </a:xfrm>
        </p:grpSpPr>
        <p:pic>
          <p:nvPicPr>
            <p:cNvPr id="7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16" y="48717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aralbum.ru/show/32721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580" y="261666"/>
              <a:ext cx="1771077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http://pics2.pokazuha.ru/p442/a/x/7085699lxa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3844" y="183528"/>
              <a:ext cx="1906445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390" y="27338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557965" y="3882838"/>
              <a:ext cx="1305167" cy="187617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http://yahooeu.ru/uploads/posts/2012-04/1335361232_world_war_63.jp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54" y="4346404"/>
              <a:ext cx="1267449" cy="92822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http://waralbum.ru/show/12338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7013" y="273389"/>
              <a:ext cx="1696753" cy="11731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09975" y="2240960"/>
              <a:ext cx="1152000" cy="165600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http://kurita.users.photofile.ru/photo/kurita/3476693/xlarge/77878967.jp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761" y="2231618"/>
              <a:ext cx="1225538" cy="151417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6" descr="http://s002.radikal.ru/i199/1009/97/d33a0f412901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1433029">
              <a:off x="238902" y="1653383"/>
              <a:ext cx="1269697" cy="1538701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29281" y="2673294"/>
              <a:ext cx="1356914" cy="18358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diclib.com/Russian_BSE/0271105483.jpg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93194"/>
              <a:ext cx="1856096" cy="135123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4" descr="http://rnns.ru/uploads/posts/2009-11/1258368967_20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014584" y="202625"/>
              <a:ext cx="1948098" cy="13323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img1.liveinternet.ru/images/attach/c/1/73/997/73997773_1.jpg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342" y="2953830"/>
              <a:ext cx="1092288" cy="138313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0" descr="http://img-fotki.yandex.ru/get/5905/svetlera.282/0_5b4b1_d8c3ff07_L.png"/>
            <p:cNvPicPr>
              <a:picLocks noChangeAspect="1" noChangeArrowheads="1"/>
            </p:cNvPicPr>
            <p:nvPr/>
          </p:nvPicPr>
          <p:blipFill rotWithShape="1">
            <a:blip r:embed="rId15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8188339" y="1011467"/>
              <a:ext cx="684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n-europe.eu/sites/default/files/imagecache/480X340/geroi.jpg"/>
            <p:cNvPicPr>
              <a:picLocks noChangeAspect="1" noChangeArrowheads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091" y="3789560"/>
              <a:ext cx="1186248" cy="109480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0" descr="http://st.pixanews.com/wp-content/uploads/2011/12/war2part14_004.jpg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103812">
              <a:off x="7557025" y="1643700"/>
              <a:ext cx="1403011" cy="949592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http://www.cirota.ru/forum/images/90/90347.jpeg"/>
            <p:cNvPicPr>
              <a:picLocks noChangeAspect="1" noChangeArrowheads="1"/>
            </p:cNvPicPr>
            <p:nvPr/>
          </p:nvPicPr>
          <p:blipFill rotWithShape="1">
            <a:blip r:embed="rId18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296346" y="4941168"/>
              <a:ext cx="1566786" cy="167311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6" descr="http://www.urokiistorii.ru/sites/all/files/pohod_vov.jpg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96" y="5188506"/>
              <a:ext cx="1875745" cy="140680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chukcha.net/uploads/posts/2013-05/thumbs/1369664769_29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19" y="4467588"/>
            <a:ext cx="1440097" cy="219202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/>
          <p:cNvGrpSpPr/>
          <p:nvPr userDrawn="1"/>
        </p:nvGrpSpPr>
        <p:grpSpPr>
          <a:xfrm>
            <a:off x="175316" y="183528"/>
            <a:ext cx="8784720" cy="6458759"/>
            <a:chOff x="175316" y="183528"/>
            <a:chExt cx="8784720" cy="6458759"/>
          </a:xfrm>
        </p:grpSpPr>
        <p:pic>
          <p:nvPicPr>
            <p:cNvPr id="7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316" y="48717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http://waralbum.ru/show/32721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580" y="261666"/>
              <a:ext cx="1771077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http://pics2.pokazuha.ru/p442/a/x/7085699lxa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3844" y="183528"/>
              <a:ext cx="1906445" cy="128276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http://chukcha.net/uploads/posts/2013-05/thumbs/1369664769_29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390" y="273389"/>
              <a:ext cx="1396870" cy="195822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557965" y="3882838"/>
              <a:ext cx="1305167" cy="187617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8" descr="http://yahooeu.ru/uploads/posts/2012-04/1335361232_world_war_63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754" y="4346404"/>
              <a:ext cx="1267449" cy="92822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http://waralbum.ru/show/12338.jp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7013" y="273389"/>
              <a:ext cx="1696753" cy="11731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09975" y="2240960"/>
              <a:ext cx="1152000" cy="1656000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http://kurita.users.photofile.ru/photo/kurita/3476693/xlarge/77878967.jpg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5761" y="2231618"/>
              <a:ext cx="1225538" cy="151417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6" descr="http://s002.radikal.ru/i199/1009/97/d33a0f412901.jpg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21433029">
              <a:off x="238902" y="1653383"/>
              <a:ext cx="1269697" cy="1538701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http://forum.10divizia.ru/download/file.php?id=123&amp;sid=c90f6768ccaf11c0a6e7d60dd677c351"/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29281" y="2673294"/>
              <a:ext cx="1356914" cy="18358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0" descr="http://rnns.ru/uploads/posts/2009-11/1257422866_10.jpg"/>
            <p:cNvPicPr>
              <a:picLocks noChangeAspect="1" noChangeArrowheads="1"/>
            </p:cNvPicPr>
            <p:nvPr/>
          </p:nvPicPr>
          <p:blipFill rotWithShape="1">
            <a:blip r:embed="rId1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3781881" y="5351140"/>
              <a:ext cx="1577144" cy="123748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6" descr="http://www.diclib.com/Russian_BSE/0271105483.jpg"/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9872" y="193194"/>
              <a:ext cx="1856096" cy="135123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4" descr="http://rnns.ru/uploads/posts/2009-11/1258368967_20.jpg"/>
            <p:cNvPicPr>
              <a:picLocks noChangeAspect="1" noChangeArrowheads="1"/>
            </p:cNvPicPr>
            <p:nvPr/>
          </p:nvPicPr>
          <p:blipFill rotWithShape="1">
            <a:blip r:embed="rId15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014584" y="202625"/>
              <a:ext cx="1948098" cy="133237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18" descr="http://img1.liveinternet.ru/images/attach/c/1/73/997/73997773_1.jpg"/>
            <p:cNvPicPr>
              <a:picLocks noChangeAspect="1" noChangeArrowheads="1"/>
            </p:cNvPicPr>
            <p:nvPr/>
          </p:nvPicPr>
          <p:blipFill>
            <a:blip r:embed="rId16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342" y="2953830"/>
              <a:ext cx="1092288" cy="138313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ttp://img-fotki.yandex.ru/get/6426/139440740.78/0_a47d8_ae0cdbb2_XL.png"/>
            <p:cNvPicPr>
              <a:picLocks noChangeAspect="1" noChangeArrowheads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89" y="1317467"/>
              <a:ext cx="809729" cy="51012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0" descr="http://img-fotki.yandex.ru/get/5905/svetlera.282/0_5b4b1_d8c3ff07_L.png"/>
            <p:cNvPicPr>
              <a:picLocks noChangeAspect="1" noChangeArrowheads="1"/>
            </p:cNvPicPr>
            <p:nvPr/>
          </p:nvPicPr>
          <p:blipFill rotWithShape="1">
            <a:blip r:embed="rId18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8188339" y="1011467"/>
              <a:ext cx="684000" cy="61200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6" descr="http://www.orgcom.su/img/wwbg.jpg"/>
            <p:cNvPicPr>
              <a:picLocks noChangeAspect="1" noChangeArrowheads="1"/>
            </p:cNvPicPr>
            <p:nvPr/>
          </p:nvPicPr>
          <p:blipFill>
            <a:blip r:embed="rId19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1617" y="5322950"/>
              <a:ext cx="2243770" cy="1319337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8" descr="http://n-europe.eu/sites/default/files/imagecache/480X340/geroi.jpg"/>
            <p:cNvPicPr>
              <a:picLocks noChangeAspect="1" noChangeArrowheads="1"/>
            </p:cNvPicPr>
            <p:nvPr/>
          </p:nvPicPr>
          <p:blipFill>
            <a:blip r:embed="rId20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091" y="3789560"/>
              <a:ext cx="1186248" cy="1094808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0" descr="http://st.pixanews.com/wp-content/uploads/2011/12/war2part14_004.jpg"/>
            <p:cNvPicPr>
              <a:picLocks noChangeAspect="1" noChangeArrowheads="1"/>
            </p:cNvPicPr>
            <p:nvPr/>
          </p:nvPicPr>
          <p:blipFill>
            <a:blip r:embed="rId21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rot="1103812">
              <a:off x="7557025" y="1643700"/>
              <a:ext cx="1403011" cy="949592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10" descr="http://dlm3.meta.ua/pic/0/67/94/uHOOg9dKUu.jpg"/>
            <p:cNvPicPr>
              <a:picLocks noChangeAspect="1" noChangeArrowheads="1"/>
            </p:cNvPicPr>
            <p:nvPr/>
          </p:nvPicPr>
          <p:blipFill>
            <a:blip r:embed="rId22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2143" y="5338161"/>
              <a:ext cx="1917832" cy="1304126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 descr="http://www.cirota.ru/forum/images/90/90347.jpeg"/>
            <p:cNvPicPr>
              <a:picLocks noChangeAspect="1" noChangeArrowheads="1"/>
            </p:cNvPicPr>
            <p:nvPr/>
          </p:nvPicPr>
          <p:blipFill rotWithShape="1">
            <a:blip r:embed="rId23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296346" y="4941168"/>
              <a:ext cx="1566786" cy="167311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http://img-fotki.yandex.ru/get/6439/139440740.61/0_98d03_ccde72ac_XL.png"/>
            <p:cNvPicPr>
              <a:picLocks noChangeAspect="1" noChangeArrowheads="1"/>
            </p:cNvPicPr>
            <p:nvPr/>
          </p:nvPicPr>
          <p:blipFill>
            <a:blip r:embed="rId24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0615" y="4620811"/>
              <a:ext cx="538600" cy="56769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2" descr="http://pics.photographer.ru/pictures/41549.jpg"/>
            <p:cNvPicPr>
              <a:picLocks noChangeAspect="1" noChangeArrowheads="1"/>
            </p:cNvPicPr>
            <p:nvPr/>
          </p:nvPicPr>
          <p:blipFill>
            <a:blip r:embed="rId25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0785" y="5248406"/>
              <a:ext cx="938123" cy="1315125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16" descr="http://www.urokiistorii.ru/sites/all/files/pohod_vov.jpg"/>
            <p:cNvPicPr>
              <a:picLocks noChangeAspect="1" noChangeArrowheads="1"/>
            </p:cNvPicPr>
            <p:nvPr/>
          </p:nvPicPr>
          <p:blipFill>
            <a:blip r:embed="rId26" cstate="email">
              <a:extLst>
                <a:ext uri="{28A0092B-C50C-407E-A947-70E740481C1C}">
                  <a14:useLocalDpi xmlns=""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996" y="5188506"/>
              <a:ext cx="1875745" cy="1406809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nsportal.ru/user/33485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cdn.trinixy.ru/pics4/20111124/winter_war_27.jpg"/>
          <p:cNvPicPr>
            <a:picLocks noChangeAspect="1" noChangeArrowheads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 userDrawn="1"/>
        </p:nvSpPr>
        <p:spPr>
          <a:xfrm>
            <a:off x="8303" y="17011"/>
            <a:ext cx="9143999" cy="685461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Рамка 8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862"/>
            </a:avLst>
          </a:prstGeom>
          <a:gradFill flip="none" rotWithShape="1">
            <a:gsLst>
              <a:gs pos="0">
                <a:schemeClr val="bg1"/>
              </a:gs>
              <a:gs pos="13000">
                <a:srgbClr val="0047FF"/>
              </a:gs>
              <a:gs pos="28000">
                <a:schemeClr val="bg1"/>
              </a:gs>
              <a:gs pos="42999">
                <a:srgbClr val="0047FF"/>
              </a:gs>
              <a:gs pos="58000">
                <a:schemeClr val="bg1"/>
              </a:gs>
              <a:gs pos="72000">
                <a:srgbClr val="0047FF"/>
              </a:gs>
              <a:gs pos="87000">
                <a:schemeClr val="bg1"/>
              </a:gs>
              <a:gs pos="100000">
                <a:srgbClr val="0047FF"/>
              </a:gs>
            </a:gsLst>
            <a:lin ang="17400000" scaled="0"/>
            <a:tileRect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284549" y="667019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2060"/>
                </a:solidFill>
                <a:latin typeface="Monotype Corsiva" pitchFamily="66" charset="0"/>
              </a:rPr>
              <a:t>Матюшкина А.В. </a:t>
            </a:r>
            <a:r>
              <a:rPr lang="en-US" sz="1000" dirty="0" smtClean="0">
                <a:latin typeface="Monotype Corsiva" pitchFamily="66" charset="0"/>
                <a:hlinkClick r:id="rId14"/>
              </a:rPr>
              <a:t>http://nsportal.ru/user/33485</a:t>
            </a:r>
            <a:r>
              <a:rPr lang="ru-RU" sz="1000" dirty="0" smtClean="0">
                <a:latin typeface="Monotype Corsiva" pitchFamily="66" charset="0"/>
              </a:rPr>
              <a:t>  </a:t>
            </a:r>
            <a:endParaRPr lang="ru-RU" sz="1000" dirty="0">
              <a:latin typeface="Monotype Corsiva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ownloads\Minuta-molchaniya-Metronom(muzofon.com).mp3" TargetMode="External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ownloads\Detskiy-hor-vsesoyuznogo-radio-Letite-golubi-pesnya-iz-fil_ma-My-za-mir(muzofon.com).mp3" TargetMode="External"/><Relationship Id="rId4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ownloads\&#1045;&#1083;&#1077;&#1085;&#1072;%20&#1042;&#1072;&#1077;&#1085;&#1075;&#1072;%20-%20&#1043;&#1086;&#1083;&#1091;&#1073;&#1080;%20%20(audiopoisk.com).mp3" TargetMode="Externa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ser\Desktop\Pesnya-voennyh-let-Vyhodila-na-bereg-Katyusha(muzofon.com)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40160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Adventure" pitchFamily="2" charset="0"/>
              </a:rPr>
              <a:t>Урок русского языка</a:t>
            </a:r>
            <a:r>
              <a:rPr lang="ru-RU" sz="4800" b="1" dirty="0" smtClean="0">
                <a:solidFill>
                  <a:srgbClr val="FF0000"/>
                </a:solidFill>
                <a:latin typeface="Adventure" pitchFamily="2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Adventure" pitchFamily="2" charset="0"/>
              </a:rPr>
            </a:br>
            <a:r>
              <a:rPr lang="ru-RU" sz="4800" b="1" dirty="0" smtClean="0">
                <a:latin typeface="Adventure" pitchFamily="2" charset="0"/>
              </a:rPr>
              <a:t>4 </a:t>
            </a:r>
            <a:r>
              <a:rPr lang="ru-RU" sz="4800" b="1" dirty="0" smtClean="0">
                <a:latin typeface="Adventure" pitchFamily="2" charset="0"/>
              </a:rPr>
              <a:t>класс</a:t>
            </a:r>
            <a:br>
              <a:rPr lang="ru-RU" sz="4800" b="1" dirty="0" smtClean="0">
                <a:latin typeface="Adventure" pitchFamily="2" charset="0"/>
              </a:rPr>
            </a:br>
            <a:endParaRPr lang="ru-RU" sz="4800" b="1" dirty="0">
              <a:latin typeface="Adventure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Подготовила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 учитель начальных классов </a:t>
            </a:r>
          </a:p>
          <a:p>
            <a:pPr algn="r"/>
            <a:r>
              <a:rPr lang="ru-RU" sz="2800" dirty="0" err="1" smtClean="0">
                <a:solidFill>
                  <a:schemeClr val="tx1"/>
                </a:solidFill>
              </a:rPr>
              <a:t>Голянко</a:t>
            </a:r>
            <a:r>
              <a:rPr lang="ru-RU" sz="2800" dirty="0" smtClean="0">
                <a:solidFill>
                  <a:schemeClr val="tx1"/>
                </a:solidFill>
              </a:rPr>
              <a:t> Т.О.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548680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Georgia" pitchFamily="18" charset="0"/>
              </a:rPr>
              <a:t>МБОУ «Средняя общеобразовательная школа с.Речное»</a:t>
            </a:r>
          </a:p>
          <a:p>
            <a:pPr algn="ctr"/>
            <a:r>
              <a:rPr lang="ru-RU" dirty="0" err="1" smtClean="0">
                <a:latin typeface="Georgia" pitchFamily="18" charset="0"/>
              </a:rPr>
              <a:t>Харабалинский</a:t>
            </a:r>
            <a:r>
              <a:rPr lang="ru-RU" dirty="0" smtClean="0">
                <a:latin typeface="Georgia" pitchFamily="18" charset="0"/>
              </a:rPr>
              <a:t> район, Астраханская область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39952" y="594928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2015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59632" y="3069004"/>
            <a:ext cx="63367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Повелительное наклонение глагола. Частицы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пусть, пускай.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1" y="1700808"/>
            <a:ext cx="784887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ru-RU" sz="3200" b="1" dirty="0" smtClean="0"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3200" b="1" dirty="0" smtClean="0">
                <a:latin typeface="Georgia" pitchFamily="18" charset="0"/>
              </a:rPr>
              <a:t>Чему научились?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3200" b="1" dirty="0" smtClean="0">
                <a:latin typeface="Georgia" pitchFamily="18" charset="0"/>
              </a:rPr>
              <a:t>Какой вид работы показался вам наиболее интересным?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3200" b="1" dirty="0" smtClean="0">
                <a:latin typeface="Georgia" pitchFamily="18" charset="0"/>
              </a:rPr>
              <a:t>Какую полезную информацию для себя вынесете с урока?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3200" b="1" dirty="0" smtClean="0">
                <a:latin typeface="Georgia" pitchFamily="18" charset="0"/>
              </a:rPr>
              <a:t>На каком этапе работы испытывали трудности?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836712"/>
            <a:ext cx="3283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Adventure" pitchFamily="2" charset="0"/>
              </a:rPr>
              <a:t>Итог урока</a:t>
            </a:r>
            <a:endParaRPr lang="ru-RU" sz="4800" b="1" dirty="0">
              <a:solidFill>
                <a:srgbClr val="FF0000"/>
              </a:solidFill>
              <a:latin typeface="Adventure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3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2241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dventure" pitchFamily="2" charset="0"/>
              </a:rPr>
              <a:t>«Никто не забыт и ничто не забыто»</a:t>
            </a:r>
            <a:br>
              <a:rPr lang="ru-RU" b="1" dirty="0" smtClean="0">
                <a:solidFill>
                  <a:srgbClr val="FF0000"/>
                </a:solidFill>
                <a:latin typeface="Adventure" pitchFamily="2" charset="0"/>
              </a:rPr>
            </a:br>
            <a:endParaRPr lang="ru-RU" dirty="0"/>
          </a:p>
        </p:txBody>
      </p:sp>
      <p:pic>
        <p:nvPicPr>
          <p:cNvPr id="4" name="Рисунок 3" descr="9_maj_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00500"/>
            <a:ext cx="5715000" cy="28575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484785"/>
            <a:ext cx="6851104" cy="338437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b="1" dirty="0" smtClean="0">
                <a:latin typeface="Adventure" pitchFamily="2" charset="0"/>
              </a:rPr>
              <a:t>Горящая надпись на глыбе гранита.</a:t>
            </a:r>
          </a:p>
          <a:p>
            <a:pPr algn="r">
              <a:buNone/>
            </a:pPr>
            <a:r>
              <a:rPr lang="ru-RU" b="1" dirty="0" smtClean="0">
                <a:latin typeface="Adventure" pitchFamily="2" charset="0"/>
              </a:rPr>
              <a:t>Поблёкшими листьями ветер играет</a:t>
            </a:r>
          </a:p>
          <a:p>
            <a:pPr algn="r">
              <a:buNone/>
            </a:pPr>
            <a:r>
              <a:rPr lang="ru-RU" b="1" dirty="0" smtClean="0">
                <a:latin typeface="Adventure" pitchFamily="2" charset="0"/>
              </a:rPr>
              <a:t>И снегом холодным венки засыпает.</a:t>
            </a:r>
          </a:p>
          <a:p>
            <a:pPr algn="r">
              <a:buNone/>
            </a:pPr>
            <a:r>
              <a:rPr lang="ru-RU" b="1" dirty="0" smtClean="0">
                <a:latin typeface="Adventure" pitchFamily="2" charset="0"/>
              </a:rPr>
              <a:t>Но словно огонь у подножья гвоздика.</a:t>
            </a:r>
          </a:p>
          <a:p>
            <a:pPr algn="r">
              <a:buNone/>
            </a:pPr>
            <a:r>
              <a:rPr lang="ru-RU" b="1" dirty="0" smtClean="0">
                <a:latin typeface="Adventure" pitchFamily="2" charset="0"/>
              </a:rPr>
              <a:t>Никто не забыт и ничто не забыто.</a:t>
            </a:r>
          </a:p>
          <a:p>
            <a:endParaRPr lang="ru-RU" dirty="0"/>
          </a:p>
        </p:txBody>
      </p:sp>
      <p:pic>
        <p:nvPicPr>
          <p:cNvPr id="5" name="Minuta-molchaniya-Metronom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6660232" y="594928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1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620688"/>
            <a:ext cx="7211144" cy="5505475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cs typeface="Arial" charset="0"/>
              </a:rPr>
              <a:t>    </a:t>
            </a: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Вы считаете, что урок прошёл для вас плодотворно, с пользой. Вы научились находить  и образовывать глаголы повелительного наклонения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cs typeface="Arial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cs typeface="Arial" charset="0"/>
              </a:rPr>
              <a:t>Старался, но были ошибки.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cs typeface="Arial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cs typeface="Arial" charset="0"/>
            </a:endParaRP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cs typeface="Arial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  <a:cs typeface="Arial" charset="0"/>
              </a:rPr>
              <a:t>Вы считаете, что было трудно на уроке.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581128"/>
            <a:ext cx="914400" cy="9144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564904"/>
            <a:ext cx="9144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82_03.jpg"/>
          <p:cNvPicPr>
            <a:picLocks noChangeAspect="1"/>
          </p:cNvPicPr>
          <p:nvPr/>
        </p:nvPicPr>
        <p:blipFill>
          <a:blip r:embed="rId2" cstate="print"/>
          <a:srcRect t="8914" r="38825" b="8914"/>
          <a:stretch>
            <a:fillRect/>
          </a:stretch>
        </p:blipFill>
        <p:spPr>
          <a:xfrm>
            <a:off x="611560" y="1124744"/>
            <a:ext cx="648072" cy="658075"/>
          </a:xfrm>
          <a:prstGeom prst="rect">
            <a:avLst/>
          </a:prstGeom>
        </p:spPr>
      </p:pic>
      <p:pic>
        <p:nvPicPr>
          <p:cNvPr id="9" name="Рисунок 8" descr="82_03.jpg"/>
          <p:cNvPicPr>
            <a:picLocks noChangeAspect="1"/>
          </p:cNvPicPr>
          <p:nvPr/>
        </p:nvPicPr>
        <p:blipFill>
          <a:blip r:embed="rId2" cstate="print"/>
          <a:srcRect t="8914" r="38825" b="8914"/>
          <a:stretch>
            <a:fillRect/>
          </a:stretch>
        </p:blipFill>
        <p:spPr>
          <a:xfrm>
            <a:off x="539552" y="2708920"/>
            <a:ext cx="648072" cy="658075"/>
          </a:xfrm>
          <a:prstGeom prst="rect">
            <a:avLst/>
          </a:prstGeom>
        </p:spPr>
      </p:pic>
      <p:pic>
        <p:nvPicPr>
          <p:cNvPr id="10" name="Рисунок 9" descr="82_03.jpg"/>
          <p:cNvPicPr>
            <a:picLocks noChangeAspect="1"/>
          </p:cNvPicPr>
          <p:nvPr/>
        </p:nvPicPr>
        <p:blipFill>
          <a:blip r:embed="rId2" cstate="print"/>
          <a:srcRect t="8914" r="38825" b="8914"/>
          <a:stretch>
            <a:fillRect/>
          </a:stretch>
        </p:blipFill>
        <p:spPr>
          <a:xfrm>
            <a:off x="611560" y="4653136"/>
            <a:ext cx="648072" cy="658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golub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764704"/>
            <a:ext cx="7776864" cy="5112568"/>
          </a:xfrm>
        </p:spPr>
      </p:pic>
      <p:pic>
        <p:nvPicPr>
          <p:cNvPr id="6" name="Detskiy-hor-vsesoyuznogo-radio-Letite-golubi-pesnya-iz-fil_ma-My-za-mir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244408" y="40466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12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dventure" pitchFamily="2" charset="0"/>
              </a:rPr>
              <a:t>Домашнее задание</a:t>
            </a:r>
            <a:endParaRPr lang="ru-RU" b="1" dirty="0">
              <a:solidFill>
                <a:srgbClr val="FF0000"/>
              </a:solidFill>
              <a:latin typeface="Adventure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выбору:</a:t>
            </a:r>
          </a:p>
          <a:p>
            <a:pPr marL="514350" indent="-514350">
              <a:buAutoNum type="arabicPeriod"/>
            </a:pPr>
            <a:r>
              <a:rPr lang="ru-RU" dirty="0" smtClean="0"/>
              <a:t>Для всех: с.     Упр.</a:t>
            </a:r>
          </a:p>
          <a:p>
            <a:pPr marL="514350" indent="-514350">
              <a:buNone/>
            </a:pPr>
            <a:r>
              <a:rPr lang="ru-RU" dirty="0" smtClean="0"/>
              <a:t>2. Найти и написать 5 пословиц </a:t>
            </a:r>
            <a:r>
              <a:rPr lang="ru-RU" sz="2800" b="1" cap="all" dirty="0" smtClean="0"/>
              <a:t> О ВОЙНЕ, МИРЕ И Победе. </a:t>
            </a:r>
          </a:p>
          <a:p>
            <a:pPr marL="514350" indent="-514350">
              <a:buNone/>
            </a:pPr>
            <a:r>
              <a:rPr lang="ru-RU" dirty="0" smtClean="0"/>
              <a:t>3. Написать </a:t>
            </a:r>
            <a:br>
              <a:rPr lang="ru-RU" dirty="0" smtClean="0"/>
            </a:br>
            <a:r>
              <a:rPr lang="ru-RU" b="1" dirty="0" smtClean="0"/>
              <a:t>Письмо ветерану "Хочу сказать "Спасибо"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eace-Dove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t="14286"/>
          <a:stretch>
            <a:fillRect/>
          </a:stretch>
        </p:blipFill>
        <p:spPr>
          <a:xfrm>
            <a:off x="683568" y="548680"/>
            <a:ext cx="7848871" cy="5904656"/>
          </a:xfrm>
        </p:spPr>
      </p:pic>
      <p:pic>
        <p:nvPicPr>
          <p:cNvPr id="5" name="Елена Ваенга - Голуби  (audiopoisk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491880" y="31409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76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99992" y="3501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rot="20916007">
            <a:off x="1540028" y="2755142"/>
            <a:ext cx="63594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Спасибо за урок </a:t>
            </a:r>
            <a:endParaRPr lang="ru-RU" sz="54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30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Двадцать девятое января.</a:t>
            </a:r>
            <a:b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  <a:latin typeface="Georgia" pitchFamily="18" charset="0"/>
              </a:rPr>
              <a:t>Классная работа.</a:t>
            </a:r>
            <a:endParaRPr lang="ru-RU" b="1" i="1" dirty="0">
              <a:solidFill>
                <a:schemeClr val="accent4">
                  <a:lumMod val="50000"/>
                </a:schemeClr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2204864"/>
            <a:ext cx="6192688" cy="39212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Adventure" pitchFamily="2" charset="0"/>
              </a:rPr>
              <a:t> п…беда, с…</a:t>
            </a:r>
            <a:r>
              <a:rPr lang="ru-RU" sz="6000" b="1" dirty="0" err="1" smtClean="0">
                <a:solidFill>
                  <a:schemeClr val="accent4">
                    <a:lumMod val="50000"/>
                  </a:schemeClr>
                </a:solidFill>
                <a:latin typeface="Adventure" pitchFamily="2" charset="0"/>
              </a:rPr>
              <a:t>лдат</a:t>
            </a:r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Adventure" pitchFamily="2" charset="0"/>
              </a:rPr>
              <a:t>, </a:t>
            </a:r>
            <a:r>
              <a:rPr lang="ru-RU" sz="6000" b="1" dirty="0" err="1" smtClean="0">
                <a:solidFill>
                  <a:schemeClr val="accent4">
                    <a:lumMod val="50000"/>
                  </a:schemeClr>
                </a:solidFill>
                <a:latin typeface="Adventure" pitchFamily="2" charset="0"/>
              </a:rPr>
              <a:t>с</a:t>
            </a:r>
            <a:r>
              <a:rPr lang="ru-RU" sz="6000" b="1" dirty="0" smtClean="0">
                <a:solidFill>
                  <a:schemeClr val="accent4">
                    <a:lumMod val="50000"/>
                  </a:schemeClr>
                </a:solidFill>
                <a:latin typeface="Adventure" pitchFamily="2" charset="0"/>
              </a:rPr>
              <a:t>…лют, г…рой, н…род.</a:t>
            </a:r>
            <a:endParaRPr lang="ru-RU" sz="6000" b="1" dirty="0">
              <a:solidFill>
                <a:schemeClr val="accent4">
                  <a:lumMod val="50000"/>
                </a:schemeClr>
              </a:solidFill>
              <a:latin typeface="Adventure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132856"/>
            <a:ext cx="27558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atin typeface="Adventure" pitchFamily="2" charset="0"/>
              </a:rPr>
              <a:t>Словарь:</a:t>
            </a:r>
            <a:endParaRPr lang="ru-RU" sz="6000" dirty="0">
              <a:latin typeface="Adventur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581128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dventure" pitchFamily="2" charset="0"/>
              </a:rPr>
              <a:t>е</a:t>
            </a:r>
            <a:endParaRPr lang="ru-RU" sz="6000" dirty="0">
              <a:solidFill>
                <a:srgbClr val="FF0000"/>
              </a:solidFill>
              <a:latin typeface="Adventure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4005064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dventure" pitchFamily="2" charset="0"/>
              </a:rPr>
              <a:t>о</a:t>
            </a:r>
            <a:endParaRPr lang="ru-RU" sz="6000" dirty="0">
              <a:solidFill>
                <a:srgbClr val="FF0000"/>
              </a:solidFill>
              <a:latin typeface="Adventure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79712" y="3212976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dventure" pitchFamily="2" charset="0"/>
              </a:rPr>
              <a:t>а</a:t>
            </a:r>
            <a:endParaRPr lang="ru-RU" sz="6000" dirty="0">
              <a:solidFill>
                <a:srgbClr val="FF0000"/>
              </a:solidFill>
              <a:latin typeface="Adventure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3212976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dventure" pitchFamily="2" charset="0"/>
              </a:rPr>
              <a:t>а</a:t>
            </a:r>
            <a:endParaRPr lang="ru-RU" sz="6000" dirty="0">
              <a:solidFill>
                <a:srgbClr val="FF0000"/>
              </a:solidFill>
              <a:latin typeface="Adventure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0024" y="3509392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Adventure" pitchFamily="2" charset="0"/>
              </a:rPr>
              <a:t>о</a:t>
            </a:r>
            <a:endParaRPr lang="ru-RU" sz="6000" dirty="0">
              <a:solidFill>
                <a:srgbClr val="FF0000"/>
              </a:solidFill>
              <a:latin typeface="Adventure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6.75301E-7 C 0.00503 0.01965 0.00625 0.01642 0.01701 0.03076 C 0.02222 0.03769 0.02205 0.04394 0.02917 0.04718 C 0.03681 0.06175 0.05208 0.07169 0.06302 0.08187 C 0.07969 0.09736 0.09861 0.11124 0.11701 0.1228 C 0.12153 0.12558 0.13594 0.13367 0.14306 0.13714 C 0.14757 0.13945 0.15295 0.13968 0.15694 0.14338 C 0.1651 0.15055 0.15972 0.14685 0.17378 0.15148 C 0.18472 0.15865 0.19566 0.16327 0.20764 0.16605 C 0.22639 0.17507 0.24531 0.18131 0.26458 0.18848 C 0.27552 0.19264 0.28715 0.20166 0.29844 0.20282 C 0.31024 0.20397 0.32205 0.20421 0.33385 0.2049 C 0.36788 0.21161 0.34809 0.20953 0.39375 0.20698 C 0.40937 0.19981 0.425 0.19287 0.43993 0.18432 C 0.44844 0.17946 0.45573 0.17206 0.46458 0.1679 C 0.46667 0.16582 0.4684 0.1635 0.47083 0.16188 C 0.47587 0.15818 0.48108 0.15564 0.48611 0.15148 C 0.49253 0.14593 0.49861 0.13945 0.50451 0.13321 C 0.50937 0.12858 0.51424 0.12419 0.5184 0.11887 C 0.52361 0.11216 0.52934 0.10152 0.53542 0.0962 C 0.54115 0.0851 0.54514 0.07308 0.55226 0.06336 C 0.5533 0.0599 0.55399 0.05643 0.55538 0.05319 C 0.5566 0.05018 0.55885 0.0481 0.56007 0.04509 C 0.56146 0.04116 0.56181 0.03677 0.56302 0.03284 C 0.57361 -0.00162 0.56198 0.04001 0.5724 0.01017 C 0.58021 -0.01226 0.58715 -0.03516 0.59531 -0.05736 C 0.59687 -0.06776 0.59861 -0.07632 0.60156 -0.08603 C 0.60295 -0.0976 0.60469 -0.10939 0.60625 -0.12096 C 0.60747 -0.14709 0.60972 -0.16837 0.61076 -0.19473 C 0.60972 -0.24052 0.61042 -0.27151 0.6 -0.31152 C 0.59896 -0.31591 0.59028 -0.32331 0.58767 -0.32586 C 0.57917 -0.34829 0.56215 -0.36124 0.54618 -0.37304 C 0.53125 -0.38414 0.54288 -0.37951 0.53073 -0.38321 C 0.51979 -0.39316 0.53455 -0.38113 0.51545 -0.38946 C 0.51111 -0.39131 0.50729 -0.39524 0.50312 -0.39755 C 0.50104 -0.39871 0.49896 -0.39894 0.49687 -0.39963 C 0.47639 -0.41351 0.45486 -0.4216 0.43229 -0.42623 C 0.41406 -0.43872 0.39253 -0.4364 0.3724 -0.43872 C 0.36146 -0.43802 0.35069 -0.43825 0.33993 -0.43664 C 0.32066 -0.43386 0.30434 -0.42299 0.28611 -0.41813 C 0.275 -0.41212 0.26406 -0.40565 0.25226 -0.40171 C 0.23889 -0.38853 0.22865 -0.37674 0.2184 -0.3587 C 0.21684 -0.35592 0.21476 -0.35361 0.21389 -0.3506 C 0.21076 -0.34043 0.2092 -0.32887 0.20469 -0.31985 C 0.20312 -0.30944 0.20052 -0.29949 0.19844 -0.28909 C 0.19931 -0.26619 0.19757 -0.21809 0.21701 -0.20097 C 0.2184 -0.19982 0.22014 -0.20005 0.22153 -0.19889 C 0.23628 -0.18779 0.22535 -0.19265 0.23542 -0.18872 C 0.24045 -0.18964 0.24965 -0.18918 0.25382 -0.19473 " pathEditMode="relative" ptsTypes="ffffff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92 -0.00323 C 0.06285 0.0037 0.06545 0.00625 0.07153 0.00902 C 0.08316 0.02035 0.09427 0.02706 0.10677 0.03562 C 0.10989 0.0377 0.11302 0.03955 0.11614 0.04186 C 0.11944 0.04418 0.12535 0.04996 0.12535 0.05019 C 0.13055 0.06036 0.13437 0.07146 0.14219 0.07863 C 0.14722 0.08835 0.14809 0.09182 0.15451 0.09922 C 0.15937 0.10454 0.16545 0.10939 0.16996 0.11564 C 0.18142 0.1309 0.16805 0.11772 0.17917 0.12789 C 0.18698 0.14316 0.20173 0.15703 0.21458 0.16258 C 0.22361 0.17183 0.21857 0.16698 0.22986 0.17715 C 0.23524 0.18201 0.24236 0.1827 0.24844 0.18502 C 0.2618 0.19034 0.275 0.19658 0.28837 0.20167 C 0.29635 0.20884 0.30677 0.2093 0.31614 0.21184 C 0.32882 0.22063 0.3408 0.22017 0.35451 0.2241 C 0.38576 0.23266 0.41667 0.23775 0.44844 0.2426 C 0.47517 0.25162 0.4566 0.247 0.50538 0.24445 C 0.52847 0.24237 0.55156 0.2396 0.57448 0.23659 C 0.58455 0.22988 0.59722 0.22711 0.60833 0.2241 C 0.61649 0.21716 0.62083 0.21763 0.63142 0.21578 C 0.64062 0.21184 0.64982 0.20699 0.6592 0.20352 C 0.66875 0.19566 0.67847 0.18849 0.68837 0.18109 C 0.69375 0.17669 0.69635 0.17137 0.70226 0.16883 C 0.71076 0.1575 0.71979 0.14755 0.73142 0.14223 C 0.73455 0.13807 0.7375 0.13414 0.74062 0.12998 C 0.74219 0.12789 0.74219 0.12373 0.74375 0.12165 C 0.74635 0.11818 0.75295 0.11332 0.75295 0.11332 C 0.75399 0.11078 0.75451 0.10754 0.75607 0.105 C 0.75729 0.10338 0.75955 0.10315 0.76076 0.1013 C 0.76215 0.09899 0.7625 0.09575 0.76371 0.09297 C 0.76805 0.08257 0.76545 0.09112 0.77153 0.08072 C 0.77378 0.07678 0.7776 0.06846 0.7776 0.06869 C 0.77951 0.06083 0.78229 0.05574 0.78385 0.04788 C 0.78333 0.03215 0.78368 0.01642 0.78229 0.0007 C 0.78125 -0.01179 0.76857 -0.0215 0.76232 -0.02983 C 0.7401 -0.05943 0.71059 -0.0932 0.67917 -0.10175 C 0.66632 -0.11239 0.64913 -0.11239 0.63455 -0.11401 C 0.60937 -0.12257 0.58507 -0.13344 0.56076 -0.14477 C 0.55364 -0.15842 0.54305 -0.16975 0.53298 -0.17946 C 0.52899 -0.19519 0.52587 -0.21045 0.52378 -0.22664 C 0.5243 -0.24375 0.52448 -0.26087 0.52535 -0.27798 C 0.52604 -0.29047 0.5316 -0.30527 0.53455 -0.31683 C 0.53611 -0.32308 0.53576 -0.32793 0.53923 -0.33325 C 0.54132 -0.33649 0.54444 -0.33834 0.54687 -0.34135 C 0.55035 -0.34551 0.55243 -0.35175 0.55607 -0.35569 C 0.55972 -0.35939 0.56701 -0.36193 0.57153 -0.36401 C 0.58073 -0.37234 0.59028 -0.37372 0.60069 -0.37835 C 0.60885 -0.37766 0.61719 -0.37789 0.62535 -0.37627 C 0.62812 -0.37581 0.63038 -0.37326 0.63298 -0.37211 C 0.63941 -0.3691 0.6467 -0.36771 0.65295 -0.36401 C 0.65972 -0.36008 0.66614 -0.35476 0.67309 -0.35175 C 0.67639 -0.34482 0.6776 -0.33927 0.67917 -0.33117 C 0.67812 -0.30758 0.68073 -0.28746 0.66528 -0.27382 C 0.66111 -0.26503 0.65555 -0.26064 0.64844 -0.2574 C 0.64236 -0.25832 0.62847 -0.25832 0.62847 -0.27174 " pathEditMode="relative" rAng="0" ptsTypes="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3561 C -0.00226 -0.05597 -0.00295 -0.07655 -0.004 -0.09713 C -0.00278 -0.12673 -0.00191 -0.15657 0.00364 -0.18524 C 0.00486 -0.19149 0.0059 -0.20005 0.00833 -0.20583 C 0.01007 -0.21022 0.01441 -0.21808 0.01441 -0.21785 C 0.01788 -0.23196 0.01319 -0.21623 0.02066 -0.23034 C 0.02205 -0.23289 0.02205 -0.23659 0.02361 -0.23867 C 0.02482 -0.24029 0.02673 -0.24005 0.0283 -0.24075 C 0.03784 -0.25879 0.04531 -0.26758 0.06059 -0.27752 C 0.07048 -0.284 0.07378 -0.28931 0.08524 -0.29186 C 0.10416 -0.30481 0.13107 -0.30065 0.15139 -0.30203 C 0.16475 -0.30134 0.17812 -0.3018 0.19132 -0.30018 C 0.19548 -0.29972 0.19948 -0.29741 0.20364 -0.29602 C 0.22118 -0.29001 0.23871 -0.28538 0.2559 -0.27752 C 0.26371 -0.27405 0.26597 -0.26249 0.27448 -0.25717 C 0.27812 -0.2426 0.27309 -0.25971 0.28055 -0.24468 C 0.28142 -0.24283 0.28125 -0.24052 0.28212 -0.23867 C 0.28403 -0.23427 0.28837 -0.22641 0.28837 -0.22618 C 0.29236 -0.20814 0.29566 -0.18941 0.29913 -0.17091 C 0.29809 -0.14824 0.30087 -0.13945 0.29288 -0.12396 C 0.29028 -0.11332 0.28073 -0.09621 0.27291 -0.0932 C 0.27187 -0.09112 0.27135 -0.08811 0.26979 -0.08696 C 0.26753 -0.08511 0.26475 -0.08557 0.26215 -0.08487 C 0.25243 -0.08187 0.25225 -0.08164 0.24514 -0.07886 C 0.20677 -0.08141 0.19618 -0.08233 0.15139 -0.08071 C 0.14149 -0.0784 0.14201 -0.07539 0.13437 -0.06845 C 0.13333 -0.06637 0.13264 -0.06406 0.13142 -0.06244 C 0.13003 -0.06059 0.12795 -0.06013 0.12673 -0.05828 C 0.12569 -0.05666 0.12135 -0.04255 0.12066 -0.03978 C 0.1217 -0.02567 0.12048 -0.00231 0.13298 0.00324 C 0.1375 0.0074 0.14149 0.00902 0.1467 0.01133 C 0.15191 0.01064 0.15729 0.01133 0.16215 0.00925 C 0.16389 0.00856 0.16406 0.00486 0.16528 0.00324 C 0.16909 -0.00185 0.17343 -0.00416 0.17604 -0.0111 " pathEditMode="relative" rAng="0" ptsTypes="fffffffffffffffffffffffffffffffffA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22222E-6 -1.12858E-6 C 0.01041 -0.00208 0.02656 -0.00323 0.0368 -0.01017 C 0.04444 -0.01549 0.05242 -0.02104 0.05989 -0.02659 C 0.07465 -0.03769 0.06371 -0.03284 0.07378 -0.03677 C 0.07534 -0.03815 0.07656 -0.04001 0.07829 -0.04093 C 0.08124 -0.04278 0.08767 -0.04509 0.08767 -0.04509 C 0.09791 -0.05457 0.1118 -0.05828 0.12291 -0.06568 C 0.12465 -0.06683 0.12604 -0.06822 0.1276 -0.06961 C 0.12968 -0.07169 0.13159 -0.07423 0.13385 -0.07585 C 0.1361 -0.07724 0.14409 -0.08048 0.14756 -0.08186 C 0.14913 -0.08256 0.15225 -0.08395 0.15225 -0.08395 C 0.15381 -0.08533 0.15503 -0.08718 0.15676 -0.08811 C 0.15972 -0.08996 0.16336 -0.08996 0.16614 -0.09227 C 0.17864 -0.10314 0.19965 -0.10892 0.21371 -0.1147 C 0.23194 -0.1221 0.2493 -0.13043 0.26753 -0.13737 C 0.26909 -0.13806 0.27065 -0.13852 0.27222 -0.13945 C 0.27395 -0.14061 0.27517 -0.14269 0.2769 -0.14338 C 0.29965 -0.15217 0.32413 -0.15263 0.34756 -0.15379 C 0.37083 -0.15656 0.39374 -0.15888 0.41683 -0.16188 C 0.43211 -0.16859 0.41492 -0.16165 0.45225 -0.16605 C 0.45815 -0.16674 0.46475 -0.17021 0.47065 -0.17206 C 0.49149 -0.1783 0.49791 -0.18362 0.51527 -0.19889 C 0.51892 -0.20212 0.52291 -0.2049 0.52604 -0.20906 " pathEditMode="relative" ptsTypes="ffffffffffffffffffffffA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916 0.01226 C 0.03298 0.02729 0.0276 0.00902 0.03524 0.02451 C 0.03611 0.02637 0.03611 0.02891 0.0368 0.03076 C 0.03941 0.0377 0.0434 0.04417 0.046 0.05111 C 0.0467 0.05319 0.0467 0.0555 0.04757 0.05735 C 0.0493 0.06175 0.05382 0.06961 0.05382 0.06984 C 0.05573 0.07933 0.05607 0.08303 0.06145 0.09019 C 0.0677 0.11402 0.06788 0.13205 0.07986 0.15356 C 0.08385 0.17461 0.07795 0.14847 0.08611 0.16998 C 0.0875 0.17391 0.08732 0.17877 0.08906 0.18224 C 0.0934 0.19103 0.09132 0.18617 0.09531 0.19658 C 0.0967 0.20606 0.09757 0.21323 0.10138 0.22132 C 0.1026 0.22965 0.10451 0.23844 0.10763 0.24584 C 0.10937 0.25 0.11371 0.2581 0.11371 0.25833 C 0.11614 0.27151 0.12048 0.28723 0.12916 0.2951 C 0.13576 0.30759 0.14965 0.31476 0.15989 0.32169 C 0.18854 0.34112 0.21406 0.34436 0.246 0.34621 C 0.25868 0.35037 0.26076 0.35199 0.27986 0.34621 C 0.28211 0.34551 0.29201 0.3284 0.29375 0.32586 C 0.29843 0.31892 0.30503 0.31476 0.3092 0.30735 C 0.31527 0.29649 0.31996 0.28122 0.32291 0.2685 C 0.32465 0.25254 0.32638 0.23451 0.32152 0.21924 C 0.31736 0.20606 0.30573 0.19866 0.29687 0.19265 C 0.28003 0.18131 0.27291 0.17576 0.25382 0.17206 C 0.23784 0.16489 0.22656 0.17669 0.21215 0.18224 C 0.20468 0.18987 0.20329 0.19242 0.20138 0.2049 C 0.20208 0.21855 0.20069 0.23312 0.20451 0.24584 C 0.2118 0.26943 0.22465 0.28377 0.24149 0.2951 C 0.24687 0.29857 0.25086 0.30574 0.25677 0.30735 C 0.27569 0.31244 0.26701 0.31059 0.28298 0.3136 C 0.30208 0.32123 0.31944 0.32586 0.33993 0.32794 C 0.36614 0.33858 0.39566 0.32863 0.42291 0.33603 C 0.42916 0.33534 0.43541 0.33511 0.44149 0.33395 C 0.44566 0.33303 0.45382 0.32979 0.45382 0.33002 C 0.46059 0.32447 0.46892 0.32146 0.47534 0.31545 C 0.47708 0.31383 0.47795 0.31082 0.47986 0.30944 C 0.48454 0.30597 0.49461 0.30088 0.49982 0.29926 C 0.5092 0.28932 0.51406 0.27868 0.52152 0.26642 C 0.5375 0.23959 0.52048 0.27174 0.53073 0.25208 C 0.53281 0.24353 0.53698 0.23728 0.53993 0.22942 C 0.54548 0.21485 0.5526 0.20167 0.55989 0.18848 C 0.5618 0.18062 0.56753 0.16605 0.56753 0.16628 C 0.571 0.14339 0.57569 0.12142 0.57829 0.09829 C 0.57795 0.08696 0.58003 0.05504 0.57378 0.03885 C 0.56493 0.01596 0.5493 0.00347 0.53368 -0.01041 C 0.52222 -0.02058 0.51163 -0.03006 0.49982 -0.03908 C 0.4967 -0.04163 0.49409 -0.04556 0.49062 -0.04718 C 0.47083 -0.0562 0.44843 -0.06013 0.4276 -0.0636 C 0.41736 -0.0629 0.40711 -0.06337 0.39687 -0.06152 C 0.39496 -0.06129 0.39375 -0.05851 0.39218 -0.05735 C 0.3835 -0.05088 0.37517 -0.03908 0.36614 -0.03492 C 0.36145 -0.02567 0.35399 -0.01966 0.34757 -0.01226 C 0.34114 -0.00509 0.33593 0.00393 0.32916 0.01018 C 0.32465 0.0192 0.321 0.02937 0.31527 0.03677 C 0.31319 0.04764 0.31128 0.05874 0.3092 0.06961 C 0.31041 0.11748 0.30746 0.11679 0.31527 0.14755 C 0.31597 0.15032 0.31857 0.15125 0.31996 0.15356 C 0.32118 0.15541 0.32135 0.15842 0.32291 0.15981 C 0.32569 0.16212 0.33229 0.16397 0.33229 0.1642 C 0.33541 0.16328 0.33854 0.16281 0.34149 0.16189 C 0.34461 0.16073 0.35069 0.15772 0.35069 0.15796 C 0.35677 0.14986 0.35711 0.14431 0.35989 0.13321 C 0.36041 0.13113 0.36145 0.12697 0.36145 0.1272 C 0.36024 0.1087 0.36215 0.09621 0.35069 0.08603 C 0.346 0.08673 0.34114 0.08626 0.3368 0.08811 C 0.33073 0.09089 0.32916 0.11818 0.32916 0.10037 " pathEditMode="relative" rAng="0" ptsTypes="fffffffffffffffffffffffffffffffffffffffffffffffffffffffffffffffff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" y="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85800" y="1700808"/>
            <a:ext cx="7772400" cy="3024335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6000" b="1" dirty="0" smtClean="0">
              <a:ln w="11430"/>
              <a:gradFill flip="none" rotWithShape="1">
                <a:gsLst>
                  <a:gs pos="32000">
                    <a:srgbClr val="FF0000"/>
                  </a:gs>
                  <a:gs pos="46000">
                    <a:schemeClr val="bg1"/>
                  </a:gs>
                  <a:gs pos="61000">
                    <a:srgbClr val="FF0000"/>
                  </a:gs>
                </a:gsLst>
                <a:lin ang="16200000" scaled="1"/>
                <a:tileRect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619672" y="4221088"/>
            <a:ext cx="5380620" cy="10081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48835" y="65326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48680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i="1" dirty="0" smtClean="0">
                <a:solidFill>
                  <a:srgbClr val="FF0000"/>
                </a:solidFill>
                <a:latin typeface="Georgia" pitchFamily="18" charset="0"/>
              </a:rPr>
              <a:t>70-летие Победы</a:t>
            </a:r>
          </a:p>
          <a:p>
            <a:r>
              <a:rPr lang="ru-RU" sz="4800" i="1" dirty="0" smtClean="0">
                <a:solidFill>
                  <a:srgbClr val="FF0000"/>
                </a:solidFill>
                <a:latin typeface="Georgia" pitchFamily="18" charset="0"/>
              </a:rPr>
              <a:t> в Великой Отечественной войне</a:t>
            </a:r>
            <a:endParaRPr lang="ru-RU" sz="4800" i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924944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27 января</a:t>
            </a:r>
            <a:r>
              <a:rPr lang="ru-RU" b="1" dirty="0" smtClean="0"/>
              <a:t> </a:t>
            </a:r>
            <a:r>
              <a:rPr lang="ru-RU" dirty="0" smtClean="0"/>
              <a:t>- </a:t>
            </a:r>
            <a:r>
              <a:rPr lang="ru-RU" sz="2400" dirty="0" smtClean="0"/>
              <a:t>День воинской славы России! В этот день в 1944 году советские войска освободили от блокады немецко-фашистских войск город Ленинград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4221088"/>
            <a:ext cx="7128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2 февраля</a:t>
            </a:r>
            <a:r>
              <a:rPr lang="ru-RU" sz="2400" dirty="0" smtClean="0"/>
              <a:t> - День воинской славы России! В этот день в 1943 году советские войска разгромили немецко-фашистские войска в Сталинградской битве.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419511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67544" y="1124744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Adventure" pitchFamily="2" charset="0"/>
              </a:rPr>
              <a:t>Русский солдат не знает преград.</a:t>
            </a:r>
            <a:endParaRPr lang="ru-RU" sz="4400" b="1" dirty="0">
              <a:latin typeface="Adventure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2636912"/>
            <a:ext cx="83529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Georgia" pitchFamily="18" charset="0"/>
              </a:rPr>
              <a:t>Куда б малина не манила, а родное село назад привело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23528" y="465313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Adventure" pitchFamily="2" charset="0"/>
              </a:rPr>
              <a:t>Родину – мать учись защищать.</a:t>
            </a:r>
            <a:endParaRPr lang="ru-RU" sz="4400" b="1" dirty="0">
              <a:latin typeface="Adventure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764704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изъявительное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64088" y="2276872"/>
            <a:ext cx="1743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условное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44008" y="4293096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повелительное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23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3672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Georgia" pitchFamily="18" charset="0"/>
              </a:rPr>
              <a:t>Пусть всегда будет солнце,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Georgia" pitchFamily="18" charset="0"/>
              </a:rPr>
              <a:t>Пусть всегда будет небо,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Georgia" pitchFamily="18" charset="0"/>
              </a:rPr>
              <a:t> Пусть всегда будет мама,</a:t>
            </a:r>
          </a:p>
          <a:p>
            <a:pPr>
              <a:buNone/>
            </a:pPr>
            <a:r>
              <a:rPr lang="ru-RU" sz="4400" b="1" dirty="0" smtClean="0">
                <a:solidFill>
                  <a:srgbClr val="002060"/>
                </a:solidFill>
                <a:latin typeface="Georgia" pitchFamily="18" charset="0"/>
              </a:rPr>
              <a:t>Пусть всегда буду я.</a:t>
            </a:r>
            <a:endParaRPr lang="ru-RU" sz="4400" b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83568" y="2348880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499992" y="2348880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83568" y="3212976"/>
            <a:ext cx="151216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572000" y="3140968"/>
            <a:ext cx="14401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827584" y="3933056"/>
            <a:ext cx="136815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788024" y="4005064"/>
            <a:ext cx="12961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0960375">
            <a:off x="457200" y="1124744"/>
            <a:ext cx="8229600" cy="324036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Adventure" pitchFamily="2" charset="0"/>
              </a:rPr>
              <a:t>физкультминутка</a:t>
            </a:r>
            <a:endParaRPr lang="ru-RU" b="1" dirty="0">
              <a:solidFill>
                <a:srgbClr val="FF0000"/>
              </a:solidFill>
              <a:latin typeface="Adventure" pitchFamily="2" charset="0"/>
            </a:endParaRPr>
          </a:p>
        </p:txBody>
      </p:sp>
      <p:pic>
        <p:nvPicPr>
          <p:cNvPr id="4" name="Pesnya-voennyh-let-Vyhodila-na-bereg-Katyusha(muzofon.com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092280" y="537321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6277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  <a:t>Катюша</a:t>
            </a:r>
            <a:br>
              <a:rPr lang="ru-RU" b="1" i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2200" b="1" i="1" dirty="0" smtClean="0">
                <a:latin typeface="Georgia" pitchFamily="18" charset="0"/>
              </a:rPr>
              <a:t>слова Михаил Исаковский</a:t>
            </a:r>
            <a:br>
              <a:rPr lang="ru-RU" sz="2200" b="1" i="1" dirty="0" smtClean="0">
                <a:latin typeface="Georgia" pitchFamily="18" charset="0"/>
              </a:rPr>
            </a:br>
            <a:r>
              <a:rPr lang="ru-RU" sz="2200" b="1" i="1" dirty="0" smtClean="0">
                <a:latin typeface="Georgia" pitchFamily="18" charset="0"/>
              </a:rPr>
              <a:t>композитор Матвей </a:t>
            </a:r>
            <a:r>
              <a:rPr lang="ru-RU" sz="2200" b="1" i="1" dirty="0" err="1" smtClean="0">
                <a:latin typeface="Georgia" pitchFamily="18" charset="0"/>
              </a:rPr>
              <a:t>Блантер</a:t>
            </a:r>
            <a:r>
              <a:rPr lang="ru-RU" sz="1800" b="1" i="1" dirty="0" smtClean="0">
                <a:latin typeface="Georgia" pitchFamily="18" charset="0"/>
              </a:rPr>
              <a:t/>
            </a:r>
            <a:br>
              <a:rPr lang="ru-RU" sz="1800" b="1" i="1" dirty="0" smtClean="0">
                <a:latin typeface="Georgia" pitchFamily="18" charset="0"/>
              </a:rPr>
            </a:br>
            <a:endParaRPr lang="ru-RU" b="1" i="1" dirty="0">
              <a:latin typeface="Georgia" pitchFamily="18" charset="0"/>
            </a:endParaRPr>
          </a:p>
        </p:txBody>
      </p:sp>
      <p:pic>
        <p:nvPicPr>
          <p:cNvPr id="4" name="Содержимое 3" descr="isakovskiy-ph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075999">
            <a:off x="669443" y="477048"/>
            <a:ext cx="1142672" cy="14562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 descr="blanter-pho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33574">
            <a:off x="6933008" y="603379"/>
            <a:ext cx="1203960" cy="121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331640" y="1412776"/>
            <a:ext cx="33123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Расцветали яблони и груши,</a:t>
            </a:r>
            <a:br>
              <a:rPr lang="ru-RU" sz="1400" b="1" dirty="0" smtClean="0"/>
            </a:br>
            <a:r>
              <a:rPr lang="ru-RU" sz="1400" b="1" dirty="0" smtClean="0"/>
              <a:t>Поплыли туманы над рекой.</a:t>
            </a:r>
            <a:br>
              <a:rPr lang="ru-RU" sz="1400" b="1" dirty="0" smtClean="0"/>
            </a:br>
            <a:r>
              <a:rPr lang="ru-RU" sz="1400" b="1" dirty="0" smtClean="0"/>
              <a:t>Выходила на берег Катюша,</a:t>
            </a:r>
            <a:br>
              <a:rPr lang="ru-RU" sz="1400" b="1" dirty="0" smtClean="0"/>
            </a:br>
            <a:r>
              <a:rPr lang="ru-RU" sz="1400" b="1" dirty="0" smtClean="0"/>
              <a:t>На высокий берег на крутой.</a:t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Выходила, песню заводила</a:t>
            </a:r>
            <a:br>
              <a:rPr lang="ru-RU" sz="1400" b="1" dirty="0" smtClean="0"/>
            </a:br>
            <a:r>
              <a:rPr lang="ru-RU" sz="1400" b="1" dirty="0" smtClean="0"/>
              <a:t>Про степного сизого орла,</a:t>
            </a:r>
            <a:br>
              <a:rPr lang="ru-RU" sz="1400" b="1" dirty="0" smtClean="0"/>
            </a:br>
            <a:r>
              <a:rPr lang="ru-RU" sz="1400" b="1" dirty="0" smtClean="0"/>
              <a:t>Про того, которого любила,</a:t>
            </a:r>
            <a:br>
              <a:rPr lang="ru-RU" sz="1400" b="1" dirty="0" smtClean="0"/>
            </a:br>
            <a:r>
              <a:rPr lang="ru-RU" sz="1400" b="1" dirty="0" smtClean="0"/>
              <a:t>Про того, чьи письма берегла.</a:t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Ой, ты, песня, песенка девичья,</a:t>
            </a:r>
            <a:br>
              <a:rPr lang="ru-RU" sz="1400" b="1" dirty="0" smtClean="0"/>
            </a:br>
            <a:r>
              <a:rPr lang="ru-RU" sz="1400" b="1" dirty="0" smtClean="0"/>
              <a:t>Ты лети за ясным солнцем вслед</a:t>
            </a:r>
            <a:br>
              <a:rPr lang="ru-RU" sz="1400" b="1" dirty="0" smtClean="0"/>
            </a:br>
            <a:r>
              <a:rPr lang="ru-RU" sz="1400" b="1" dirty="0" smtClean="0"/>
              <a:t>И бойцу на дальнем пограничье</a:t>
            </a:r>
            <a:br>
              <a:rPr lang="ru-RU" sz="1400" b="1" dirty="0" smtClean="0"/>
            </a:br>
            <a:r>
              <a:rPr lang="ru-RU" sz="1400" b="1" dirty="0" smtClean="0"/>
              <a:t>От Катюши передай привет.</a:t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Пусть он вспомнит девушку простую,</a:t>
            </a:r>
            <a:br>
              <a:rPr lang="ru-RU" sz="1400" b="1" dirty="0" smtClean="0"/>
            </a:br>
            <a:r>
              <a:rPr lang="ru-RU" sz="1400" b="1" dirty="0" smtClean="0"/>
              <a:t>Пусть услышит, как она поет,</a:t>
            </a:r>
            <a:br>
              <a:rPr lang="ru-RU" sz="1400" b="1" dirty="0" smtClean="0"/>
            </a:br>
            <a:r>
              <a:rPr lang="ru-RU" sz="1400" b="1" dirty="0" smtClean="0"/>
              <a:t>Пусть он землю бережет родную,</a:t>
            </a:r>
            <a:br>
              <a:rPr lang="ru-RU" sz="1400" b="1" dirty="0" smtClean="0"/>
            </a:br>
            <a:r>
              <a:rPr lang="ru-RU" sz="1400" b="1" dirty="0" smtClean="0"/>
              <a:t>А любовь Катюша сбережет.</a:t>
            </a:r>
            <a:br>
              <a:rPr lang="ru-RU" sz="1400" b="1" dirty="0" smtClean="0"/>
            </a:b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Расцветали яблони и груши,</a:t>
            </a:r>
            <a:br>
              <a:rPr lang="ru-RU" sz="1400" b="1" dirty="0" smtClean="0"/>
            </a:br>
            <a:r>
              <a:rPr lang="ru-RU" sz="1400" b="1" dirty="0" smtClean="0"/>
              <a:t>Поплыли туманы над рекой.</a:t>
            </a:r>
            <a:br>
              <a:rPr lang="ru-RU" sz="1400" b="1" dirty="0" smtClean="0"/>
            </a:br>
            <a:r>
              <a:rPr lang="ru-RU" sz="1400" b="1" dirty="0" smtClean="0"/>
              <a:t>Выходила на берег Катюша,</a:t>
            </a:r>
            <a:br>
              <a:rPr lang="ru-RU" sz="1400" b="1" dirty="0" smtClean="0"/>
            </a:br>
            <a:r>
              <a:rPr lang="ru-RU" sz="1400" b="1" dirty="0" smtClean="0"/>
              <a:t>На высокий берег на крутой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2132856"/>
            <a:ext cx="39581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</a:rPr>
              <a:t>Лети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</a:rPr>
              <a:t>Передай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</a:rPr>
              <a:t>Пусть вспомнит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</a:rPr>
              <a:t>Пусть услышит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Georgia" pitchFamily="18" charset="0"/>
              </a:rPr>
              <a:t>Пусть бережет</a:t>
            </a:r>
            <a:endParaRPr lang="ru-RU" sz="3200" b="1" dirty="0">
              <a:solidFill>
                <a:srgbClr val="FF00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Georgia" pitchFamily="18" charset="0"/>
              </a:rPr>
              <a:t>Александр </a:t>
            </a:r>
            <a:r>
              <a:rPr lang="ru-RU" b="1" dirty="0" err="1" smtClean="0">
                <a:latin typeface="Georgia" pitchFamily="18" charset="0"/>
              </a:rPr>
              <a:t>Горовец</a:t>
            </a:r>
            <a:endParaRPr lang="ru-RU" b="1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600200"/>
            <a:ext cx="5338936" cy="4525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6 Июля 1943 года  старший лейтенант А. К. </a:t>
            </a:r>
            <a:r>
              <a:rPr lang="ru-RU" b="1" dirty="0" err="1" smtClean="0"/>
              <a:t>Горовец</a:t>
            </a:r>
            <a:r>
              <a:rPr lang="ru-RU" b="1" dirty="0" smtClean="0"/>
              <a:t> вступил в бой с 20 вражескими бомбардировщиками и 9 из них сбил. Погиб в этом бою.</a:t>
            </a:r>
          </a:p>
          <a:p>
            <a:r>
              <a:rPr lang="ru-RU" b="1" dirty="0" smtClean="0"/>
              <a:t>Всего произвёл 74 боевых вылета, в 11 воздушных боях сбил 11 вражеских самолётов лично и 6 - в группе с товарищами.</a:t>
            </a:r>
          </a:p>
          <a:p>
            <a:r>
              <a:rPr lang="ru-RU" b="1" dirty="0" smtClean="0"/>
              <a:t>28 Сентября 1943 года за мужество и воинскую доблесть, проявленные в боях с врагами, посмертно удостоен звания Героя Советского Союза.</a:t>
            </a:r>
          </a:p>
          <a:p>
            <a:endParaRPr lang="ru-RU" dirty="0"/>
          </a:p>
        </p:txBody>
      </p:sp>
      <p:pic>
        <p:nvPicPr>
          <p:cNvPr id="5" name="Рисунок 4" descr="gorovec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1948790" cy="27635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6852" y="1484784"/>
            <a:ext cx="4950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3501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2276872"/>
            <a:ext cx="273630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800" dirty="0" smtClean="0"/>
              <a:t>      </a:t>
            </a:r>
            <a:r>
              <a:rPr lang="ru-RU" sz="4800" b="1" dirty="0" smtClean="0">
                <a:solidFill>
                  <a:srgbClr val="FF0000"/>
                </a:solidFill>
              </a:rPr>
              <a:t>б</a:t>
            </a:r>
          </a:p>
          <a:p>
            <a:pPr marL="342900" indent="-342900"/>
            <a:r>
              <a:rPr lang="ru-RU" sz="4800" dirty="0" smtClean="0"/>
              <a:t>2.     </a:t>
            </a:r>
            <a:r>
              <a:rPr lang="ru-RU" sz="4800" b="1" dirty="0" smtClean="0"/>
              <a:t> </a:t>
            </a:r>
            <a:r>
              <a:rPr lang="ru-RU" sz="4800" b="1" dirty="0" smtClean="0">
                <a:solidFill>
                  <a:srgbClr val="FF0000"/>
                </a:solidFill>
              </a:rPr>
              <a:t>а</a:t>
            </a:r>
          </a:p>
          <a:p>
            <a:pPr marL="342900" indent="-342900"/>
            <a:r>
              <a:rPr lang="ru-RU" sz="4800" dirty="0" smtClean="0"/>
              <a:t>3.      </a:t>
            </a:r>
            <a:r>
              <a:rPr lang="ru-RU" sz="4800" b="1" dirty="0" smtClean="0">
                <a:solidFill>
                  <a:srgbClr val="FF0000"/>
                </a:solidFill>
              </a:rPr>
              <a:t>в</a:t>
            </a:r>
            <a:endParaRPr lang="ru-RU" sz="4800" dirty="0" smtClean="0"/>
          </a:p>
          <a:p>
            <a:pPr marL="342900" indent="-342900"/>
            <a:r>
              <a:rPr lang="ru-RU" sz="4800" dirty="0" smtClean="0"/>
              <a:t>4.      </a:t>
            </a:r>
            <a:r>
              <a:rPr lang="ru-RU" sz="4800" b="1" dirty="0" smtClean="0">
                <a:solidFill>
                  <a:srgbClr val="FF0000"/>
                </a:solidFill>
              </a:rPr>
              <a:t>в</a:t>
            </a:r>
            <a:endParaRPr lang="ru-RU" sz="4800" dirty="0" smtClean="0"/>
          </a:p>
          <a:p>
            <a:pPr marL="342900" indent="-342900"/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7030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езентация Microsoft PowerPoin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Microsoft PowerPoint</Template>
  <TotalTime>345</TotalTime>
  <Words>358</Words>
  <Application>Microsoft Office PowerPoint</Application>
  <PresentationFormat>Экран (4:3)</PresentationFormat>
  <Paragraphs>74</Paragraphs>
  <Slides>16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Презентация Microsoft PowerPoint</vt:lpstr>
      <vt:lpstr>Урок русского языка 4 класс </vt:lpstr>
      <vt:lpstr>Двадцать девятое января. Классная работа.</vt:lpstr>
      <vt:lpstr>Слайд 3</vt:lpstr>
      <vt:lpstr>Слайд 4</vt:lpstr>
      <vt:lpstr>Слайд 5</vt:lpstr>
      <vt:lpstr>физкультминутка</vt:lpstr>
      <vt:lpstr>Катюша слова Михаил Исаковский композитор Матвей Блантер </vt:lpstr>
      <vt:lpstr>Александр Горовец</vt:lpstr>
      <vt:lpstr>Слайд 9</vt:lpstr>
      <vt:lpstr>Слайд 10</vt:lpstr>
      <vt:lpstr>«Никто не забыт и ничто не забыто» </vt:lpstr>
      <vt:lpstr>Слайд 12</vt:lpstr>
      <vt:lpstr>Слайд 13</vt:lpstr>
      <vt:lpstr>Домашнее задание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Матюшкина</dc:creator>
  <cp:lastModifiedBy>User</cp:lastModifiedBy>
  <cp:revision>60</cp:revision>
  <dcterms:created xsi:type="dcterms:W3CDTF">2014-04-15T19:23:08Z</dcterms:created>
  <dcterms:modified xsi:type="dcterms:W3CDTF">2015-01-29T09:51:24Z</dcterms:modified>
</cp:coreProperties>
</file>