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5;&#1056;&#1040;&#1042;&#1050;&#1048;%20&#1057;.%20&#1043;\&#1044;&#1080;&#1072;&#1075;&#1085;&#1086;&#1089;&#1090;&#1080;&#1082;&#1080;%20-%20&#1082;&#1086;&#1087;&#1080;&#1103;\&#1044;&#1072;&#1075;&#1085;&#1086;&#1089;&#1090;&#1080;&#1082;&#1072;%20&#1091;&#1088;&#1086;&#1074;&#1085;&#1103;%20&#1074;&#1086;&#1089;&#1087;&#1080;&#1090;%20&#1080;%20&#1089;&#1087;&#1083;&#1086;&#1095;%20&#1074;%204%20&#1082;&#1083;&#1072;&#1089;&#1089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5;&#1056;&#1040;&#1042;&#1050;&#1048;%20&#1057;.%20&#1043;\&#1044;&#1080;&#1072;&#1075;&#1085;&#1086;&#1089;&#1090;&#1080;&#1082;&#1080;%20-%20&#1082;&#1086;&#1087;&#1080;&#1103;\&#1044;&#1072;&#1075;&#1085;&#1086;&#1089;&#1090;&#1080;&#1082;&#1072;%20&#1091;&#1088;&#1086;&#1074;&#1085;&#1103;%20&#1074;&#1086;&#1089;&#1087;&#1080;&#1090;%20&#1080;%20&#1089;&#1087;&#1083;&#1086;&#1095;%20&#1074;%204%20&#1082;&#1083;&#1072;&#1089;&#1089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Лист1!$C$4</c:f>
              <c:strCache>
                <c:ptCount val="1"/>
                <c:pt idx="0">
                  <c:v>2010-2011 г</c:v>
                </c:pt>
              </c:strCache>
            </c:strRef>
          </c:tx>
          <c:cat>
            <c:numRef>
              <c:f>Лист1!$B$5:$B$19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Лист1!$C$5:$C$19</c:f>
              <c:numCache>
                <c:formatCode>General</c:formatCode>
                <c:ptCount val="15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  <c:pt idx="3">
                  <c:v>0.7</c:v>
                </c:pt>
                <c:pt idx="4">
                  <c:v>0.9</c:v>
                </c:pt>
                <c:pt idx="5">
                  <c:v>0.9</c:v>
                </c:pt>
                <c:pt idx="6">
                  <c:v>0.8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1</c:v>
                </c:pt>
                <c:pt idx="11">
                  <c:v>1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2011-2012 г</c:v>
                </c:pt>
              </c:strCache>
            </c:strRef>
          </c:tx>
          <c:cat>
            <c:numRef>
              <c:f>Лист1!$B$5:$B$19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Лист1!$D$5:$D$19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0.7</c:v>
                </c:pt>
                <c:pt idx="4">
                  <c:v>1</c:v>
                </c:pt>
                <c:pt idx="5">
                  <c:v>1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1</c:v>
                </c:pt>
                <c:pt idx="11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Лист1!$E$4</c:f>
              <c:strCache>
                <c:ptCount val="1"/>
                <c:pt idx="0">
                  <c:v>2012-2013 г</c:v>
                </c:pt>
              </c:strCache>
            </c:strRef>
          </c:tx>
          <c:cat>
            <c:numRef>
              <c:f>Лист1!$B$5:$B$19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Лист1!$E$5:$E$19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0.9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</c:ser>
        <c:axId val="49335296"/>
        <c:axId val="49575808"/>
      </c:barChart>
      <c:catAx>
        <c:axId val="49335296"/>
        <c:scaling>
          <c:orientation val="minMax"/>
        </c:scaling>
        <c:axPos val="b"/>
        <c:numFmt formatCode="General" sourceLinked="1"/>
        <c:tickLblPos val="nextTo"/>
        <c:crossAx val="49575808"/>
        <c:crosses val="autoZero"/>
        <c:auto val="1"/>
        <c:lblAlgn val="ctr"/>
        <c:lblOffset val="100"/>
      </c:catAx>
      <c:valAx>
        <c:axId val="49575808"/>
        <c:scaling>
          <c:orientation val="minMax"/>
        </c:scaling>
        <c:axPos val="l"/>
        <c:majorGridlines/>
        <c:numFmt formatCode="General" sourceLinked="1"/>
        <c:tickLblPos val="nextTo"/>
        <c:crossAx val="49335296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FFFF00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Лист1!$C$31</c:f>
              <c:strCache>
                <c:ptCount val="1"/>
                <c:pt idx="0">
                  <c:v>2010-2011 г</c:v>
                </c:pt>
              </c:strCache>
            </c:strRef>
          </c:tx>
          <c:cat>
            <c:numRef>
              <c:f>Лист1!$B$32:$B$46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Лист1!$C$32:$C$46</c:f>
              <c:numCache>
                <c:formatCode>General</c:formatCode>
                <c:ptCount val="15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10</c:v>
                </c:pt>
                <c:pt idx="4">
                  <c:v>18</c:v>
                </c:pt>
                <c:pt idx="5">
                  <c:v>18</c:v>
                </c:pt>
                <c:pt idx="6">
                  <c:v>17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17</c:v>
                </c:pt>
                <c:pt idx="12">
                  <c:v>18</c:v>
                </c:pt>
                <c:pt idx="13">
                  <c:v>17</c:v>
                </c:pt>
                <c:pt idx="14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Лист1!$D$31</c:f>
              <c:strCache>
                <c:ptCount val="1"/>
                <c:pt idx="0">
                  <c:v>2011-2012 г</c:v>
                </c:pt>
              </c:strCache>
            </c:strRef>
          </c:tx>
          <c:cat>
            <c:numRef>
              <c:f>Лист1!$B$32:$B$46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Лист1!$D$32:$D$46</c:f>
              <c:numCache>
                <c:formatCode>General</c:formatCode>
                <c:ptCount val="15"/>
                <c:pt idx="0">
                  <c:v>19</c:v>
                </c:pt>
                <c:pt idx="1">
                  <c:v>18</c:v>
                </c:pt>
                <c:pt idx="2">
                  <c:v>19</c:v>
                </c:pt>
                <c:pt idx="3">
                  <c:v>14</c:v>
                </c:pt>
                <c:pt idx="4">
                  <c:v>19</c:v>
                </c:pt>
                <c:pt idx="5">
                  <c:v>19</c:v>
                </c:pt>
                <c:pt idx="6">
                  <c:v>18</c:v>
                </c:pt>
                <c:pt idx="7">
                  <c:v>18</c:v>
                </c:pt>
                <c:pt idx="8">
                  <c:v>19</c:v>
                </c:pt>
                <c:pt idx="9">
                  <c:v>19</c:v>
                </c:pt>
                <c:pt idx="10">
                  <c:v>19</c:v>
                </c:pt>
                <c:pt idx="11">
                  <c:v>18</c:v>
                </c:pt>
                <c:pt idx="12">
                  <c:v>19</c:v>
                </c:pt>
                <c:pt idx="13">
                  <c:v>18</c:v>
                </c:pt>
                <c:pt idx="14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Лист1!$E$31</c:f>
              <c:strCache>
                <c:ptCount val="1"/>
                <c:pt idx="0">
                  <c:v>2012-2013 г</c:v>
                </c:pt>
              </c:strCache>
            </c:strRef>
          </c:tx>
          <c:cat>
            <c:numRef>
              <c:f>Лист1!$B$32:$B$46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Лист1!$E$32:$E$46</c:f>
              <c:numCache>
                <c:formatCode>General</c:formatCode>
                <c:ptCount val="15"/>
                <c:pt idx="0">
                  <c:v>19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19</c:v>
                </c:pt>
                <c:pt idx="5">
                  <c:v>19</c:v>
                </c:pt>
                <c:pt idx="6">
                  <c:v>18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  <c:pt idx="10">
                  <c:v>19</c:v>
                </c:pt>
                <c:pt idx="11">
                  <c:v>19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</c:numCache>
            </c:numRef>
          </c:val>
        </c:ser>
        <c:shape val="cylinder"/>
        <c:axId val="77194368"/>
        <c:axId val="77340032"/>
        <c:axId val="0"/>
      </c:bar3DChart>
      <c:catAx>
        <c:axId val="77194368"/>
        <c:scaling>
          <c:orientation val="minMax"/>
        </c:scaling>
        <c:axPos val="b"/>
        <c:numFmt formatCode="General" sourceLinked="1"/>
        <c:tickLblPos val="nextTo"/>
        <c:crossAx val="77340032"/>
        <c:crosses val="autoZero"/>
        <c:auto val="1"/>
        <c:lblAlgn val="ctr"/>
        <c:lblOffset val="100"/>
      </c:catAx>
      <c:valAx>
        <c:axId val="77340032"/>
        <c:scaling>
          <c:orientation val="minMax"/>
        </c:scaling>
        <c:axPos val="l"/>
        <c:majorGridlines/>
        <c:numFmt formatCode="General" sourceLinked="1"/>
        <c:tickLblPos val="nextTo"/>
        <c:crossAx val="77194368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FFFF00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F06C8E-1440-4C6E-9877-7CC06EAE0B2B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6FEAEC-DB4C-4BBC-9E0A-B6877ED006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27687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Диагностика уровня воспитанности и сплочённости в 4 классе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548680"/>
            <a:ext cx="346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МКОУ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Купреевская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СОШ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941168"/>
            <a:ext cx="332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Учитель: Круглова С. Г.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556792"/>
          <a:ext cx="3759200" cy="4145280"/>
        </p:xfrm>
        <a:graphic>
          <a:graphicData uri="http://schemas.openxmlformats.org/drawingml/2006/table">
            <a:tbl>
              <a:tblPr/>
              <a:tblGrid>
                <a:gridCol w="608572"/>
                <a:gridCol w="979421"/>
                <a:gridCol w="1055492"/>
                <a:gridCol w="111571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2010-2011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2011-2012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2012-2013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620688"/>
          <a:ext cx="6096000" cy="5486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2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Диагностика уровня воспитанности по  методике Н.П. Капустина, М.И. Шиловой в 4 классе за  2010-2013уч. год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99992" y="3140968"/>
          <a:ext cx="4968553" cy="1493520"/>
        </p:xfrm>
        <a:graphic>
          <a:graphicData uri="http://schemas.openxmlformats.org/drawingml/2006/table">
            <a:tbl>
              <a:tblPr/>
              <a:tblGrid>
                <a:gridCol w="2098858"/>
                <a:gridCol w="1395049"/>
                <a:gridCol w="147464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Уровни воспитанности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 0,5 – низкий уровень воспитанности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0,6- уровень воспитанности ниже среднего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0,7 -0,8 средний уровень воспитанности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 0,9 уровень воспитанности выше среднего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 высокий уровень воспитанности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836712"/>
          <a:ext cx="7992888" cy="533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35696" y="476672"/>
          <a:ext cx="6096000" cy="5181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446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Диагностика уровня сплочённости по методике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Сишора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 4 классе за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2010-2013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уч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412776"/>
          <a:ext cx="3759200" cy="4145280"/>
        </p:xfrm>
        <a:graphic>
          <a:graphicData uri="http://schemas.openxmlformats.org/drawingml/2006/table">
            <a:tbl>
              <a:tblPr/>
              <a:tblGrid>
                <a:gridCol w="608572"/>
                <a:gridCol w="979421"/>
                <a:gridCol w="1055492"/>
                <a:gridCol w="111571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2010-2011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2011-2012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2012-2013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99992" y="3140968"/>
          <a:ext cx="4104456" cy="1463040"/>
        </p:xfrm>
        <a:graphic>
          <a:graphicData uri="http://schemas.openxmlformats.org/drawingml/2006/table">
            <a:tbl>
              <a:tblPr/>
              <a:tblGrid>
                <a:gridCol w="2465626"/>
                <a:gridCol w="1638830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Уровни групповой сплоченности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15  баллов и выше — высокая;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11  — 14 баллов — выше средней;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7 — 10 — средняя;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4 — 6 — ниже средней;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4 и ниже — низкая.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908720"/>
          <a:ext cx="8136904" cy="5346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257</Words>
  <Application>Microsoft Office PowerPoint</Application>
  <PresentationFormat>Экран (4:3)</PresentationFormat>
  <Paragraphs>145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3</cp:revision>
  <dcterms:created xsi:type="dcterms:W3CDTF">2014-10-13T13:53:40Z</dcterms:created>
  <dcterms:modified xsi:type="dcterms:W3CDTF">2014-10-13T14:21:35Z</dcterms:modified>
</cp:coreProperties>
</file>