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9" r:id="rId4"/>
    <p:sldId id="267" r:id="rId5"/>
    <p:sldId id="260" r:id="rId6"/>
    <p:sldId id="263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76FD18-AAF3-4726-837D-8FD21A826D1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27FC66-2278-4220-8F9E-7530B0526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62;&#1054;&#1056;&#1099;\___80\3-2007\FomenkoMA\gimn_rossii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428605"/>
            <a:ext cx="7715304" cy="1806596"/>
          </a:xfrm>
        </p:spPr>
        <p:txBody>
          <a:bodyPr>
            <a:noAutofit/>
          </a:bodyPr>
          <a:lstStyle/>
          <a:p>
            <a:pPr eaLnBrk="1" hangingPunct="1"/>
            <a:r>
              <a:rPr lang="ru-RU" sz="5400" b="1" dirty="0" smtClean="0"/>
              <a:t>Символика России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5375" y="3141663"/>
            <a:ext cx="4745038" cy="2735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/>
          <a:srcRect r="54557" b="27939"/>
          <a:stretch>
            <a:fillRect/>
          </a:stretch>
        </p:blipFill>
        <p:spPr bwMode="auto">
          <a:xfrm>
            <a:off x="5786446" y="1285860"/>
            <a:ext cx="309960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000364" y="4357694"/>
            <a:ext cx="3309939" cy="2300290"/>
            <a:chOff x="1202" y="2478"/>
            <a:chExt cx="1905" cy="122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02" y="2478"/>
              <a:ext cx="1905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202" y="2886"/>
              <a:ext cx="1905" cy="4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202" y="3294"/>
              <a:ext cx="1905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" name="Picture 5" descr="Крем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85860"/>
            <a:ext cx="400052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5400" b="1" dirty="0" smtClean="0"/>
              <a:t>Государственный гимн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3600" dirty="0" smtClean="0">
                <a:latin typeface="+mj-lt"/>
              </a:rPr>
              <a:t>до </a:t>
            </a:r>
            <a:r>
              <a:rPr lang="en-US" sz="3600" dirty="0" smtClean="0">
                <a:latin typeface="+mj-lt"/>
              </a:rPr>
              <a:t>XVII </a:t>
            </a:r>
            <a:r>
              <a:rPr lang="ru-RU" sz="3600" dirty="0" smtClean="0">
                <a:latin typeface="+mj-lt"/>
              </a:rPr>
              <a:t>в., Россия просуществовала без гимна </a:t>
            </a:r>
          </a:p>
          <a:p>
            <a:pPr eaLnBrk="1" hangingPunct="1"/>
            <a:r>
              <a:rPr lang="ru-RU" sz="3600" dirty="0" smtClean="0">
                <a:latin typeface="+mj-lt"/>
              </a:rPr>
              <a:t>При Николае </a:t>
            </a:r>
            <a:r>
              <a:rPr lang="en-US" sz="3600" dirty="0" smtClean="0">
                <a:latin typeface="+mj-lt"/>
              </a:rPr>
              <a:t>I</a:t>
            </a:r>
            <a:r>
              <a:rPr lang="ru-RU" sz="3600" dirty="0" smtClean="0">
                <a:latin typeface="+mj-lt"/>
              </a:rPr>
              <a:t> в 1883г. Вместо гимна - «Боже царя храни»</a:t>
            </a:r>
          </a:p>
          <a:p>
            <a:pPr eaLnBrk="1" hangingPunct="1"/>
            <a:r>
              <a:rPr lang="ru-RU" sz="3600" dirty="0" smtClean="0">
                <a:latin typeface="+mj-lt"/>
              </a:rPr>
              <a:t>После Октября гимном Советского Союза (до 1 января 1944 г.) стал «Интернационал» </a:t>
            </a:r>
          </a:p>
          <a:p>
            <a:pPr eaLnBrk="1" hangingPunct="1"/>
            <a:r>
              <a:rPr lang="ru-RU" sz="3600" dirty="0" smtClean="0">
                <a:latin typeface="+mj-lt"/>
              </a:rPr>
              <a:t>26 декабря 2000 года  новый гимн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457200"/>
            <a:ext cx="8277252" cy="838200"/>
          </a:xfrm>
        </p:spPr>
        <p:txBody>
          <a:bodyPr>
            <a:noAutofit/>
          </a:bodyPr>
          <a:lstStyle/>
          <a:p>
            <a:pPr eaLnBrk="1" hangingPunct="1"/>
            <a:r>
              <a:rPr lang="ru-RU" sz="5400" dirty="0" smtClean="0"/>
              <a:t>Гимн России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00200"/>
            <a:ext cx="7499350" cy="3268663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ru-RU" sz="2000" dirty="0" smtClean="0"/>
              <a:t> </a:t>
            </a:r>
            <a:r>
              <a:rPr lang="ru-RU" sz="2000" i="1" dirty="0" smtClean="0"/>
              <a:t>Музыка Александра Александрова</a:t>
            </a:r>
          </a:p>
          <a:p>
            <a:pPr algn="ctr" eaLnBrk="1" hangingPunct="1">
              <a:buFontTx/>
              <a:buNone/>
            </a:pPr>
            <a:r>
              <a:rPr lang="ru-RU" sz="2000" i="1" dirty="0" smtClean="0"/>
              <a:t> Слова Сергея Михалкова</a:t>
            </a:r>
            <a:endParaRPr lang="ru-RU" sz="2000" dirty="0" smtClean="0"/>
          </a:p>
          <a:p>
            <a:pPr algn="ctr" eaLnBrk="1" hangingPunct="1">
              <a:buFontTx/>
              <a:buNone/>
            </a:pPr>
            <a:r>
              <a:rPr lang="ru-RU" sz="3600" dirty="0" smtClean="0">
                <a:latin typeface="+mj-lt"/>
              </a:rPr>
              <a:t>Россия – священная наша держава,</a:t>
            </a:r>
          </a:p>
          <a:p>
            <a:pPr algn="ctr" eaLnBrk="1" hangingPunct="1">
              <a:buFontTx/>
              <a:buNone/>
            </a:pPr>
            <a:r>
              <a:rPr lang="ru-RU" sz="3600" dirty="0" smtClean="0">
                <a:latin typeface="+mj-lt"/>
              </a:rPr>
              <a:t>Россия – любимая наша страна.</a:t>
            </a:r>
          </a:p>
          <a:p>
            <a:pPr algn="ctr" eaLnBrk="1" hangingPunct="1">
              <a:buFontTx/>
              <a:buNone/>
            </a:pPr>
            <a:r>
              <a:rPr lang="ru-RU" sz="3600" dirty="0" smtClean="0">
                <a:latin typeface="+mj-lt"/>
              </a:rPr>
              <a:t>Могучая воля, великая слава –</a:t>
            </a:r>
          </a:p>
          <a:p>
            <a:pPr algn="ctr" eaLnBrk="1" hangingPunct="1">
              <a:buFontTx/>
              <a:buNone/>
            </a:pPr>
            <a:r>
              <a:rPr lang="ru-RU" sz="3600" dirty="0" smtClean="0">
                <a:latin typeface="+mj-lt"/>
              </a:rPr>
              <a:t>Твое достоянье на все времена!</a:t>
            </a:r>
          </a:p>
        </p:txBody>
      </p:sp>
      <p:pic>
        <p:nvPicPr>
          <p:cNvPr id="12296" name="gimn_rossi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4941888"/>
            <a:ext cx="1312863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156" fill="hold"/>
                                        <p:tgtEl>
                                          <p:spTgt spid="122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457200"/>
            <a:ext cx="79915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ru-RU" sz="5400" b="1" dirty="0" smtClean="0"/>
              <a:t>Цели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400" dirty="0" smtClean="0"/>
              <a:t>выявить и расширить знания о государственной символике,</a:t>
            </a:r>
          </a:p>
          <a:p>
            <a:pPr eaLnBrk="1" hangingPunct="1"/>
            <a:r>
              <a:rPr lang="ru-RU" sz="4400" dirty="0" smtClean="0"/>
              <a:t>сформировать чувство уважения к России,</a:t>
            </a:r>
          </a:p>
          <a:p>
            <a:pPr eaLnBrk="1" hangingPunct="1"/>
            <a:r>
              <a:rPr lang="ru-RU" sz="4400" dirty="0" smtClean="0"/>
              <a:t>развивать чувство патриотизма.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Моя </a:t>
            </a:r>
            <a:r>
              <a:rPr lang="ru-RU" sz="5400" dirty="0" err="1" smtClean="0"/>
              <a:t>страна-моя</a:t>
            </a:r>
            <a:r>
              <a:rPr lang="ru-RU" sz="5400" dirty="0" smtClean="0"/>
              <a:t> </a:t>
            </a:r>
            <a:r>
              <a:rPr lang="ru-RU" sz="5400" dirty="0" err="1" smtClean="0"/>
              <a:t>россия</a:t>
            </a:r>
            <a:endParaRPr lang="ru-RU" sz="5400" dirty="0"/>
          </a:p>
        </p:txBody>
      </p:sp>
      <p:pic>
        <p:nvPicPr>
          <p:cNvPr id="4" name="Picture 2" descr="http://travelel.ru/wp-content/uploads/2011/05/3345-700x3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64386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Президент Российской Федерации</a:t>
            </a:r>
            <a:endParaRPr lang="ru-RU" sz="5400" dirty="0"/>
          </a:p>
        </p:txBody>
      </p:sp>
      <p:pic>
        <p:nvPicPr>
          <p:cNvPr id="4" name="Содержимое 3" descr="http://www.orenburg-gov.ru/magnoliaPublic/regportal/News/OfficialChronics/2009-11-06-12-34-5/PageContent/0/body_files/file0/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142984"/>
            <a:ext cx="400646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14876" y="5643578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 </a:t>
            </a:r>
            <a:r>
              <a:rPr lang="ru-RU" sz="5400" b="1" dirty="0" smtClean="0">
                <a:latin typeface="+mj-lt"/>
              </a:rPr>
              <a:t>В.В.Путин</a:t>
            </a:r>
            <a:endParaRPr lang="ru-RU" sz="5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7643834" cy="1797040"/>
          </a:xfrm>
        </p:spPr>
        <p:txBody>
          <a:bodyPr>
            <a:noAutofit/>
          </a:bodyPr>
          <a:lstStyle/>
          <a:p>
            <a:pPr eaLnBrk="1" hangingPunct="1"/>
            <a:r>
              <a:rPr lang="ru-RU" sz="5400" dirty="0" smtClean="0"/>
              <a:t>Что является символикой?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636838"/>
            <a:ext cx="8543956" cy="24050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400" b="1" i="1" dirty="0" smtClean="0"/>
              <a:t>Государственный флаг</a:t>
            </a:r>
          </a:p>
          <a:p>
            <a:pPr eaLnBrk="1" hangingPunct="1"/>
            <a:r>
              <a:rPr lang="ru-RU" sz="4400" b="1" i="1" dirty="0" smtClean="0"/>
              <a:t>Государственный герб</a:t>
            </a:r>
          </a:p>
          <a:p>
            <a:pPr eaLnBrk="1" hangingPunct="1"/>
            <a:r>
              <a:rPr lang="ru-RU" sz="4400" b="1" i="1" dirty="0" smtClean="0"/>
              <a:t>Государственный гимн</a:t>
            </a:r>
          </a:p>
        </p:txBody>
      </p:sp>
      <p:pic>
        <p:nvPicPr>
          <p:cNvPr id="7173" name="Picture 5" descr="Копия (2) 00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2492375"/>
            <a:ext cx="2592387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274638"/>
            <a:ext cx="5299101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5400" dirty="0" smtClean="0"/>
              <a:t>Герб России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43051"/>
            <a:ext cx="6589743" cy="494348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4000" b="1" i="1" u="sng" dirty="0" smtClean="0"/>
              <a:t>Герб России</a:t>
            </a:r>
            <a:r>
              <a:rPr lang="ru-RU" sz="4000" dirty="0" smtClean="0"/>
              <a:t> - знак государства, изображаемый на знаменах, печатях, монетах, ассигнациях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000" b="1" dirty="0" smtClean="0"/>
              <a:t>Цель герба</a:t>
            </a:r>
            <a:r>
              <a:rPr lang="ru-RU" sz="4000" dirty="0" smtClean="0"/>
              <a:t> – символически изобразить государство, народ, общественный строй </a:t>
            </a:r>
          </a:p>
        </p:txBody>
      </p:sp>
      <p:pic>
        <p:nvPicPr>
          <p:cNvPr id="8196" name="Picture 4" descr="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69562" t="47206" r="1973" b="7071"/>
          <a:stretch>
            <a:fillRect/>
          </a:stretch>
        </p:blipFill>
        <p:spPr bwMode="auto">
          <a:xfrm>
            <a:off x="5867400" y="476250"/>
            <a:ext cx="302418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457200"/>
            <a:ext cx="8134376" cy="838200"/>
          </a:xfrm>
        </p:spPr>
        <p:txBody>
          <a:bodyPr>
            <a:noAutofit/>
          </a:bodyPr>
          <a:lstStyle/>
          <a:p>
            <a:pPr eaLnBrk="1" hangingPunct="1"/>
            <a:r>
              <a:rPr lang="ru-RU" sz="5400" dirty="0" smtClean="0"/>
              <a:t>Герб России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</a:t>
            </a:r>
            <a:r>
              <a:rPr lang="ru-RU" sz="4000" i="1" dirty="0" smtClean="0"/>
              <a:t>С 30 ноября 1993г., согласно указу президента, у России герб: золотой коронованный орел в красном поле </a:t>
            </a:r>
          </a:p>
        </p:txBody>
      </p:sp>
      <p:pic>
        <p:nvPicPr>
          <p:cNvPr id="9220" name="Picture 4" descr="1"/>
          <p:cNvPicPr>
            <a:picLocks noChangeAspect="1" noChangeArrowheads="1"/>
          </p:cNvPicPr>
          <p:nvPr/>
        </p:nvPicPr>
        <p:blipFill>
          <a:blip r:embed="rId2" cstate="print"/>
          <a:srcRect b="52293"/>
          <a:stretch>
            <a:fillRect/>
          </a:stretch>
        </p:blipFill>
        <p:spPr bwMode="auto">
          <a:xfrm>
            <a:off x="571472" y="3429000"/>
            <a:ext cx="8072494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5400" dirty="0" smtClean="0"/>
              <a:t>Государственный флаг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00200"/>
            <a:ext cx="8643998" cy="4276725"/>
          </a:xfrm>
        </p:spPr>
        <p:txBody>
          <a:bodyPr>
            <a:noAutofit/>
          </a:bodyPr>
          <a:lstStyle/>
          <a:p>
            <a:pPr lvl="8"/>
            <a:r>
              <a:rPr lang="ru-RU" sz="2800" dirty="0" smtClean="0"/>
              <a:t>Флаг - основной символ государства, описание которого устанавливается законом. Через цвета и изображения осмысливается место народа в мире и исторические задачи. </a:t>
            </a:r>
          </a:p>
          <a:p>
            <a:pPr algn="just" eaLnBrk="1" hangingPunct="1">
              <a:buFontTx/>
              <a:buNone/>
            </a:pPr>
            <a:r>
              <a:rPr lang="ru-RU" sz="2800" b="1" i="1" dirty="0" smtClean="0"/>
              <a:t>Основная функция</a:t>
            </a:r>
            <a:r>
              <a:rPr lang="ru-RU" sz="2800" dirty="0" smtClean="0"/>
              <a:t> состоит в том, чтобы сплотить патриотической символикой государственное и общественное единство и отразить высокие идеалы 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642910" y="2071678"/>
            <a:ext cx="3024187" cy="1943100"/>
            <a:chOff x="1202" y="2478"/>
            <a:chExt cx="1905" cy="122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202" y="2478"/>
              <a:ext cx="1905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2" y="2886"/>
              <a:ext cx="1905" cy="4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202" y="3294"/>
              <a:ext cx="1905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5400" dirty="0" smtClean="0"/>
              <a:t>Государственный флаг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071942"/>
            <a:ext cx="7777162" cy="2122483"/>
          </a:xfrm>
        </p:spPr>
        <p:txBody>
          <a:bodyPr>
            <a:noAutofit/>
          </a:bodyPr>
          <a:lstStyle/>
          <a:p>
            <a:pPr eaLnBrk="1" hangingPunct="1"/>
            <a:r>
              <a:rPr lang="ru-RU" b="1" i="1" u="sng" dirty="0" smtClean="0"/>
              <a:t>Красный</a:t>
            </a:r>
            <a:r>
              <a:rPr lang="ru-RU" dirty="0" smtClean="0"/>
              <a:t> – отвага, битва за веру, смертельный бой, </a:t>
            </a:r>
          </a:p>
          <a:p>
            <a:pPr eaLnBrk="1" hangingPunct="1"/>
            <a:r>
              <a:rPr lang="ru-RU" b="1" i="1" u="sng" dirty="0" smtClean="0"/>
              <a:t>Синий</a:t>
            </a:r>
            <a:r>
              <a:rPr lang="ru-RU" dirty="0" smtClean="0"/>
              <a:t> – цвет Богоматери, верность, веру, </a:t>
            </a:r>
          </a:p>
          <a:p>
            <a:pPr eaLnBrk="1" hangingPunct="1"/>
            <a:r>
              <a:rPr lang="ru-RU" b="1" i="1" u="sng" dirty="0" smtClean="0"/>
              <a:t>Белый</a:t>
            </a:r>
            <a:r>
              <a:rPr lang="ru-RU" b="1" u="sng" dirty="0" smtClean="0"/>
              <a:t> </a:t>
            </a:r>
            <a:r>
              <a:rPr lang="ru-RU" dirty="0" smtClean="0"/>
              <a:t>– царь, Отечество, благородство.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42910" y="1714488"/>
            <a:ext cx="3024187" cy="1943100"/>
            <a:chOff x="1202" y="2478"/>
            <a:chExt cx="1905" cy="1224"/>
          </a:xfrm>
        </p:grpSpPr>
        <p:sp>
          <p:nvSpPr>
            <p:cNvPr id="7175" name="Rectangle 4"/>
            <p:cNvSpPr>
              <a:spLocks noChangeArrowheads="1"/>
            </p:cNvSpPr>
            <p:nvPr/>
          </p:nvSpPr>
          <p:spPr bwMode="auto">
            <a:xfrm>
              <a:off x="1202" y="2478"/>
              <a:ext cx="1905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Rectangle 5"/>
            <p:cNvSpPr>
              <a:spLocks noChangeArrowheads="1"/>
            </p:cNvSpPr>
            <p:nvPr/>
          </p:nvSpPr>
          <p:spPr bwMode="auto">
            <a:xfrm>
              <a:off x="1202" y="2886"/>
              <a:ext cx="1905" cy="4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Rectangle 6"/>
            <p:cNvSpPr>
              <a:spLocks noChangeArrowheads="1"/>
            </p:cNvSpPr>
            <p:nvPr/>
          </p:nvSpPr>
          <p:spPr bwMode="auto">
            <a:xfrm>
              <a:off x="1202" y="3294"/>
              <a:ext cx="1905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4716463" y="3068638"/>
            <a:ext cx="37766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/>
              <a:t>Что обозначают цвета на флаге?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4643438" y="1557338"/>
            <a:ext cx="45005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 </a:t>
            </a:r>
            <a:r>
              <a:rPr lang="ru-RU" sz="2800" dirty="0">
                <a:solidFill>
                  <a:schemeClr val="accent2"/>
                </a:solidFill>
              </a:rPr>
              <a:t>21 августа 1991г. был восстановлен бело-сине-красный флаг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258</Words>
  <Application>Microsoft Office PowerPoint</Application>
  <PresentationFormat>Экран (4:3)</PresentationFormat>
  <Paragraphs>38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Символика России</vt:lpstr>
      <vt:lpstr>Цели</vt:lpstr>
      <vt:lpstr>Моя страна-моя россия</vt:lpstr>
      <vt:lpstr>Президент Российской Федерации</vt:lpstr>
      <vt:lpstr>Что является символикой?</vt:lpstr>
      <vt:lpstr>Герб России</vt:lpstr>
      <vt:lpstr>Герб России </vt:lpstr>
      <vt:lpstr>Государственный флаг</vt:lpstr>
      <vt:lpstr>Государственный флаг</vt:lpstr>
      <vt:lpstr>Государственный гимн</vt:lpstr>
      <vt:lpstr>Гимн России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Символика России</dc:title>
  <dc:creator>User</dc:creator>
  <cp:lastModifiedBy>User</cp:lastModifiedBy>
  <cp:revision>4</cp:revision>
  <dcterms:created xsi:type="dcterms:W3CDTF">2013-08-31T07:00:20Z</dcterms:created>
  <dcterms:modified xsi:type="dcterms:W3CDTF">2013-08-31T07:26:40Z</dcterms:modified>
</cp:coreProperties>
</file>