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Override4.xml" ContentType="application/vnd.openxmlformats-officedocument.themeOverrid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Override5.xml" ContentType="application/vnd.openxmlformats-officedocument.themeOverrid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Override6.xml" ContentType="application/vnd.openxmlformats-officedocument.themeOverride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theme/themeOverride7.xml" ContentType="application/vnd.openxmlformats-officedocument.themeOverride+xml"/>
  <Override PartName="/ppt/charts/chart2.xml" ContentType="application/vnd.openxmlformats-officedocument.drawingml.chart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8" r:id="rId4"/>
    <p:sldMasterId id="2147483720" r:id="rId5"/>
    <p:sldMasterId id="2147483732" r:id="rId6"/>
    <p:sldMasterId id="2147483744" r:id="rId7"/>
  </p:sldMasterIdLst>
  <p:notesMasterIdLst>
    <p:notesMasterId r:id="rId29"/>
  </p:notesMasterIdLst>
  <p:sldIdLst>
    <p:sldId id="275" r:id="rId8"/>
    <p:sldId id="257" r:id="rId9"/>
    <p:sldId id="276" r:id="rId10"/>
    <p:sldId id="277" r:id="rId11"/>
    <p:sldId id="281" r:id="rId12"/>
    <p:sldId id="278" r:id="rId13"/>
    <p:sldId id="282" r:id="rId14"/>
    <p:sldId id="259" r:id="rId15"/>
    <p:sldId id="283" r:id="rId16"/>
    <p:sldId id="265" r:id="rId17"/>
    <p:sldId id="267" r:id="rId18"/>
    <p:sldId id="270" r:id="rId19"/>
    <p:sldId id="284" r:id="rId20"/>
    <p:sldId id="269" r:id="rId21"/>
    <p:sldId id="272" r:id="rId22"/>
    <p:sldId id="271" r:id="rId23"/>
    <p:sldId id="279" r:id="rId24"/>
    <p:sldId id="285" r:id="rId25"/>
    <p:sldId id="288" r:id="rId26"/>
    <p:sldId id="286" r:id="rId27"/>
    <p:sldId id="28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0" autoAdjust="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7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Лист1!$A$4</c:f>
              <c:strCache>
                <c:ptCount val="1"/>
                <c:pt idx="0">
                  <c:v>Успеваемость</c:v>
                </c:pt>
              </c:strCache>
            </c:strRef>
          </c:tx>
          <c:invertIfNegative val="0"/>
          <c:cat>
            <c:strRef>
              <c:f>Лист1!$B$3:$C$3</c:f>
              <c:strCache>
                <c:ptCount val="2"/>
                <c:pt idx="0">
                  <c:v>Математика</c:v>
                </c:pt>
                <c:pt idx="1">
                  <c:v>Русский язык</c:v>
                </c:pt>
              </c:strCache>
            </c:strRef>
          </c:cat>
          <c:val>
            <c:numRef>
              <c:f>Лист1!$B$4:$C$4</c:f>
              <c:numCache>
                <c:formatCode>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Лист1!$A$5</c:f>
              <c:strCache>
                <c:ptCount val="1"/>
                <c:pt idx="0">
                  <c:v>Качество</c:v>
                </c:pt>
              </c:strCache>
            </c:strRef>
          </c:tx>
          <c:invertIfNegative val="0"/>
          <c:cat>
            <c:strRef>
              <c:f>Лист1!$B$3:$C$3</c:f>
              <c:strCache>
                <c:ptCount val="2"/>
                <c:pt idx="0">
                  <c:v>Математика</c:v>
                </c:pt>
                <c:pt idx="1">
                  <c:v>Русский язык</c:v>
                </c:pt>
              </c:strCache>
            </c:strRef>
          </c:cat>
          <c:val>
            <c:numRef>
              <c:f>Лист1!$B$5:$C$5</c:f>
              <c:numCache>
                <c:formatCode>0%</c:formatCode>
                <c:ptCount val="2"/>
                <c:pt idx="0">
                  <c:v>0.83</c:v>
                </c:pt>
                <c:pt idx="1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918144"/>
        <c:axId val="94919680"/>
      </c:barChart>
      <c:catAx>
        <c:axId val="94918144"/>
        <c:scaling>
          <c:orientation val="minMax"/>
        </c:scaling>
        <c:delete val="0"/>
        <c:axPos val="b"/>
        <c:majorTickMark val="out"/>
        <c:minorTickMark val="none"/>
        <c:tickLblPos val="nextTo"/>
        <c:crossAx val="94919680"/>
        <c:crosses val="autoZero"/>
        <c:auto val="1"/>
        <c:lblAlgn val="ctr"/>
        <c:lblOffset val="100"/>
        <c:noMultiLvlLbl val="0"/>
      </c:catAx>
      <c:valAx>
        <c:axId val="949196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49181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Лист1!$A$5</c:f>
              <c:strCache>
                <c:ptCount val="1"/>
                <c:pt idx="0">
                  <c:v>успеваемость</c:v>
                </c:pt>
              </c:strCache>
            </c:strRef>
          </c:tx>
          <c:invertIfNegative val="0"/>
          <c:cat>
            <c:multiLvlStrRef>
              <c:f>Лист1!$B$3:$G$4</c:f>
              <c:multiLvlStrCache>
                <c:ptCount val="6"/>
                <c:lvl>
                  <c:pt idx="0">
                    <c:v>математика</c:v>
                  </c:pt>
                  <c:pt idx="1">
                    <c:v>русский язык</c:v>
                  </c:pt>
                  <c:pt idx="2">
                    <c:v>математика</c:v>
                  </c:pt>
                  <c:pt idx="3">
                    <c:v>русский язык</c:v>
                  </c:pt>
                  <c:pt idx="4">
                    <c:v>математика</c:v>
                  </c:pt>
                  <c:pt idx="5">
                    <c:v>русский язык</c:v>
                  </c:pt>
                </c:lvl>
                <c:lvl>
                  <c:pt idx="0">
                    <c:v>2010-2011</c:v>
                  </c:pt>
                  <c:pt idx="2">
                    <c:v>2012-2013</c:v>
                  </c:pt>
                  <c:pt idx="4">
                    <c:v>2013-2014</c:v>
                  </c:pt>
                </c:lvl>
              </c:multiLvlStrCache>
            </c:multiLvlStrRef>
          </c:cat>
          <c:val>
            <c:numRef>
              <c:f>Лист1!$B$5:$G$5</c:f>
              <c:numCache>
                <c:formatCode>General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Лист1!$A$6</c:f>
              <c:strCache>
                <c:ptCount val="1"/>
                <c:pt idx="0">
                  <c:v>качество</c:v>
                </c:pt>
              </c:strCache>
            </c:strRef>
          </c:tx>
          <c:invertIfNegative val="0"/>
          <c:cat>
            <c:multiLvlStrRef>
              <c:f>Лист1!$B$3:$G$4</c:f>
              <c:multiLvlStrCache>
                <c:ptCount val="6"/>
                <c:lvl>
                  <c:pt idx="0">
                    <c:v>математика</c:v>
                  </c:pt>
                  <c:pt idx="1">
                    <c:v>русский язык</c:v>
                  </c:pt>
                  <c:pt idx="2">
                    <c:v>математика</c:v>
                  </c:pt>
                  <c:pt idx="3">
                    <c:v>русский язык</c:v>
                  </c:pt>
                  <c:pt idx="4">
                    <c:v>математика</c:v>
                  </c:pt>
                  <c:pt idx="5">
                    <c:v>русский язык</c:v>
                  </c:pt>
                </c:lvl>
                <c:lvl>
                  <c:pt idx="0">
                    <c:v>2010-2011</c:v>
                  </c:pt>
                  <c:pt idx="2">
                    <c:v>2012-2013</c:v>
                  </c:pt>
                  <c:pt idx="4">
                    <c:v>2013-2014</c:v>
                  </c:pt>
                </c:lvl>
              </c:multiLvlStrCache>
            </c:multiLvlStrRef>
          </c:cat>
          <c:val>
            <c:numRef>
              <c:f>Лист1!$B$6:$G$6</c:f>
              <c:numCache>
                <c:formatCode>General</c:formatCode>
                <c:ptCount val="6"/>
                <c:pt idx="0">
                  <c:v>50</c:v>
                </c:pt>
                <c:pt idx="1">
                  <c:v>60</c:v>
                </c:pt>
                <c:pt idx="2">
                  <c:v>58</c:v>
                </c:pt>
                <c:pt idx="3">
                  <c:v>66</c:v>
                </c:pt>
                <c:pt idx="4">
                  <c:v>61</c:v>
                </c:pt>
                <c:pt idx="5">
                  <c:v>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961024"/>
        <c:axId val="95040640"/>
      </c:barChart>
      <c:catAx>
        <c:axId val="94961024"/>
        <c:scaling>
          <c:orientation val="minMax"/>
        </c:scaling>
        <c:delete val="0"/>
        <c:axPos val="b"/>
        <c:majorTickMark val="out"/>
        <c:minorTickMark val="none"/>
        <c:tickLblPos val="nextTo"/>
        <c:crossAx val="95040640"/>
        <c:crosses val="autoZero"/>
        <c:auto val="1"/>
        <c:lblAlgn val="ctr"/>
        <c:lblOffset val="100"/>
        <c:noMultiLvlLbl val="0"/>
      </c:catAx>
      <c:valAx>
        <c:axId val="95040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49610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D5461-FA59-4C28-A609-8A5D9BDFAE1E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E198A-563E-41FD-8396-1D673BBE5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871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5BE9C-6907-460A-A60E-4C3A9E6A8DD5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662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30561-35FC-46CF-9028-62F892613AA2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576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26EFD-577B-42CE-9908-AEA4E9A16CFE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1879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37258-EA03-45A3-A00D-39586AC5F916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673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3F343-B58B-4C3A-9BA9-896C5B621D73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283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4E2E2-05B4-4144-B89E-F69A950BAFF7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344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41761-30B7-4E68-831A-5F035334E47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520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1CEA6-2690-4B60-BB4E-7B786C986ECD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832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3B9C3-173D-4321-AA1E-049D82EA7196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187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C5D5D-773E-4956-ACF4-801869010402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868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85377-372D-4894-AC22-C15036587D90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7597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5BE9C-6907-460A-A60E-4C3A9E6A8DD5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2053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30561-35FC-46CF-9028-62F892613AA2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4263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26EFD-577B-42CE-9908-AEA4E9A16CFE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487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37258-EA03-45A3-A00D-39586AC5F916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0969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3F343-B58B-4C3A-9BA9-896C5B621D73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9346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4E2E2-05B4-4144-B89E-F69A950BAFF7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7590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41761-30B7-4E68-831A-5F035334E47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482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1CEA6-2690-4B60-BB4E-7B786C986ECD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9393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3B9C3-173D-4321-AA1E-049D82EA7196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5797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C5D5D-773E-4956-ACF4-801869010402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567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85377-372D-4894-AC22-C15036587D90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338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5BE9C-6907-460A-A60E-4C3A9E6A8DD5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9347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30561-35FC-46CF-9028-62F892613AA2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693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26EFD-577B-42CE-9908-AEA4E9A16CFE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4110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37258-EA03-45A3-A00D-39586AC5F916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8233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3F343-B58B-4C3A-9BA9-896C5B621D73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7057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4E2E2-05B4-4144-B89E-F69A950BAFF7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381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41761-30B7-4E68-831A-5F035334E47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39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1CEA6-2690-4B60-BB4E-7B786C986ECD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4926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3B9C3-173D-4321-AA1E-049D82EA7196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140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C5D5D-773E-4956-ACF4-801869010402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4621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85377-372D-4894-AC22-C15036587D90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713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5BE9C-6907-460A-A60E-4C3A9E6A8DD5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181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30561-35FC-46CF-9028-62F892613AA2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9015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26EFD-577B-42CE-9908-AEA4E9A16CFE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917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37258-EA03-45A3-A00D-39586AC5F916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7436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3F343-B58B-4C3A-9BA9-896C5B621D73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4E2E2-05B4-4144-B89E-F69A950BAFF7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0381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41761-30B7-4E68-831A-5F035334E47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1652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1CEA6-2690-4B60-BB4E-7B786C986ECD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6774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3B9C3-173D-4321-AA1E-049D82EA7196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3722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C5D5D-773E-4956-ACF4-801869010402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3979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85377-372D-4894-AC22-C15036587D90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4772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5BE9C-6907-460A-A60E-4C3A9E6A8DD5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9857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30561-35FC-46CF-9028-62F892613AA2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6709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26EFD-577B-42CE-9908-AEA4E9A16CFE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2760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37258-EA03-45A3-A00D-39586AC5F916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628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3F343-B58B-4C3A-9BA9-896C5B621D73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3092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4E2E2-05B4-4144-B89E-F69A950BAFF7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3391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41761-30B7-4E68-831A-5F035334E47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9714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1CEA6-2690-4B60-BB4E-7B786C986ECD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400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3B9C3-173D-4321-AA1E-049D82EA7196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2161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C5D5D-773E-4956-ACF4-801869010402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9870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85377-372D-4894-AC22-C15036587D90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9119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5BE9C-6907-460A-A60E-4C3A9E6A8DD5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3897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30561-35FC-46CF-9028-62F892613AA2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3926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26EFD-577B-42CE-9908-AEA4E9A16CFE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750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37258-EA03-45A3-A00D-39586AC5F916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694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3F343-B58B-4C3A-9BA9-896C5B621D73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1821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4E2E2-05B4-4144-B89E-F69A950BAFF7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118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41761-30B7-4E68-831A-5F035334E47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15811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1CEA6-2690-4B60-BB4E-7B786C986ECD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0649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3B9C3-173D-4321-AA1E-049D82EA7196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9239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C5D5D-773E-4956-ACF4-801869010402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24292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85377-372D-4894-AC22-C15036587D90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790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087128-F4E4-4201-BF6C-556E29585B54}" type="slidenum">
              <a:rPr lang="ru-RU">
                <a:solidFill>
                  <a:srgbClr val="F0A22E">
                    <a:shade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42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087128-F4E4-4201-BF6C-556E29585B54}" type="slidenum">
              <a:rPr lang="ru-RU">
                <a:solidFill>
                  <a:srgbClr val="F0A22E">
                    <a:shade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00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087128-F4E4-4201-BF6C-556E29585B54}" type="slidenum">
              <a:rPr lang="ru-RU">
                <a:solidFill>
                  <a:srgbClr val="F0A22E">
                    <a:shade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519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087128-F4E4-4201-BF6C-556E29585B54}" type="slidenum">
              <a:rPr lang="ru-RU">
                <a:solidFill>
                  <a:srgbClr val="F0A22E">
                    <a:shade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156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087128-F4E4-4201-BF6C-556E29585B54}" type="slidenum">
              <a:rPr lang="ru-RU">
                <a:solidFill>
                  <a:srgbClr val="F0A22E">
                    <a:shade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36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087128-F4E4-4201-BF6C-556E29585B54}" type="slidenum">
              <a:rPr lang="ru-RU">
                <a:solidFill>
                  <a:srgbClr val="F0A22E">
                    <a:shade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22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Конкурс «Учитель года» 2015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Конкурсное задание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«Методический семинар»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Учитель начальных классов</a:t>
            </a:r>
          </a:p>
          <a:p>
            <a:pPr marL="0" indent="0" algn="r">
              <a:buNone/>
            </a:pPr>
            <a:r>
              <a:rPr lang="ru-RU" sz="2400" dirty="0" err="1" smtClean="0">
                <a:solidFill>
                  <a:srgbClr val="0070C0"/>
                </a:solidFill>
              </a:rPr>
              <a:t>Тузова</a:t>
            </a:r>
            <a:r>
              <a:rPr lang="ru-RU" sz="2400" dirty="0" smtClean="0">
                <a:solidFill>
                  <a:srgbClr val="0070C0"/>
                </a:solidFill>
              </a:rPr>
              <a:t> Алевтина Леонидовна</a:t>
            </a:r>
          </a:p>
          <a:p>
            <a:pPr marL="0" indent="0" algn="r">
              <a:buNone/>
            </a:pPr>
            <a:r>
              <a:rPr lang="ru-RU" sz="2400" dirty="0">
                <a:solidFill>
                  <a:srgbClr val="0070C0"/>
                </a:solidFill>
              </a:rPr>
              <a:t>п</a:t>
            </a:r>
            <a:r>
              <a:rPr lang="ru-RU" sz="2400" dirty="0" smtClean="0">
                <a:solidFill>
                  <a:srgbClr val="0070C0"/>
                </a:solidFill>
              </a:rPr>
              <a:t>ервой квалификационной категории</a:t>
            </a:r>
          </a:p>
          <a:p>
            <a:pPr marL="0" indent="0" algn="r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МБОУ «</a:t>
            </a:r>
            <a:r>
              <a:rPr lang="ru-RU" sz="2400" dirty="0" err="1" smtClean="0">
                <a:solidFill>
                  <a:srgbClr val="0070C0"/>
                </a:solidFill>
              </a:rPr>
              <a:t>Староильмовская</a:t>
            </a:r>
            <a:r>
              <a:rPr lang="ru-RU" sz="2400" dirty="0" smtClean="0">
                <a:solidFill>
                  <a:srgbClr val="0070C0"/>
                </a:solidFill>
              </a:rPr>
              <a:t> СОШ»</a:t>
            </a:r>
          </a:p>
          <a:p>
            <a:pPr marL="0" indent="0" algn="r">
              <a:buNone/>
            </a:pPr>
            <a:r>
              <a:rPr lang="ru-RU" sz="2400" dirty="0" err="1" smtClean="0">
                <a:solidFill>
                  <a:srgbClr val="0070C0"/>
                </a:solidFill>
              </a:rPr>
              <a:t>Черемшанского</a:t>
            </a:r>
            <a:r>
              <a:rPr lang="ru-RU" sz="2400" dirty="0" smtClean="0">
                <a:solidFill>
                  <a:srgbClr val="0070C0"/>
                </a:solidFill>
              </a:rPr>
              <a:t> муниципального района</a:t>
            </a:r>
          </a:p>
          <a:p>
            <a:pPr marL="0" indent="0" algn="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370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01050.JPG"/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429000" cy="2743200"/>
          </a:xfrm>
          <a:prstGeom prst="ellipse">
            <a:avLst/>
          </a:prstGeom>
          <a:effectLst>
            <a:softEdge rad="112500"/>
          </a:effec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3429000"/>
            <a:ext cx="3888143" cy="2990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827584" y="2967335"/>
            <a:ext cx="684076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isometricOffAxis2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rgbClr val="A5644E">
                        <a:satMod val="155000"/>
                      </a:srgbClr>
                    </a:gs>
                    <a:gs pos="100000">
                      <a:srgbClr val="A5644E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Урок - проект</a:t>
            </a:r>
            <a:endParaRPr lang="ru-RU" sz="5400" b="1" spc="50" dirty="0">
              <a:ln w="11430"/>
              <a:gradFill>
                <a:gsLst>
                  <a:gs pos="25000">
                    <a:srgbClr val="A5644E">
                      <a:satMod val="155000"/>
                    </a:srgbClr>
                  </a:gs>
                  <a:gs pos="100000">
                    <a:srgbClr val="A5644E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8" name="Picture 11" descr="C:\Users\Алевтина\Documents\для учителя года\DSC0501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717032"/>
            <a:ext cx="3744416" cy="2702818"/>
          </a:xfrm>
          <a:prstGeom prst="rect">
            <a:avLst/>
          </a:prstGeom>
          <a:noFill/>
          <a:extLst/>
        </p:spPr>
      </p:pic>
      <p:pic>
        <p:nvPicPr>
          <p:cNvPr id="10" name="Рисунок 9" descr="C:\Users\Алевтина\Documents\для учителя года\DSCN0752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1196752"/>
            <a:ext cx="2748260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Алевтина\Desktop\для учителя года\DSC04816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332657"/>
            <a:ext cx="2952328" cy="2304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061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ln>
            <a:solidFill>
              <a:srgbClr val="92D050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 ИКТ технология</a:t>
            </a:r>
            <a:endParaRPr lang="ru-RU" dirty="0"/>
          </a:p>
        </p:txBody>
      </p:sp>
      <p:pic>
        <p:nvPicPr>
          <p:cNvPr id="17411" name="Содержимое 6" descr="DSC01544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560" y="2276873"/>
            <a:ext cx="3672408" cy="38032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 descr="C:\Users\Алевтина\Documents\фотографии 2014 год\DSC04887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2204864"/>
            <a:ext cx="3816424" cy="381642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7999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800" dirty="0" smtClean="0">
                <a:solidFill>
                  <a:srgbClr val="7030A0"/>
                </a:solidFill>
              </a:rPr>
              <a:t>Парная работа</a:t>
            </a:r>
            <a:endParaRPr lang="ru-RU" sz="4800" dirty="0">
              <a:solidFill>
                <a:srgbClr val="7030A0"/>
              </a:solidFill>
            </a:endParaRPr>
          </a:p>
        </p:txBody>
      </p:sp>
      <p:pic>
        <p:nvPicPr>
          <p:cNvPr id="10" name="Содержимое 9" descr="DSC02210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1295400"/>
            <a:ext cx="4343400" cy="3257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Объект 7" descr="C:\Users\Алевтина\Desktop\для учителя года\SAM_2474.JPG"/>
          <p:cNvPicPr>
            <a:picLocks noGrp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390102"/>
            <a:ext cx="4195192" cy="34151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6704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Рабочий стол\Новая папка (2)\DSC0213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3" y="228600"/>
            <a:ext cx="4337247" cy="2667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1" y="3596561"/>
            <a:ext cx="4038599" cy="31048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220" name="Picture 4" descr="E:\видео\102MSDCF\DSC0213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999" y="3501008"/>
            <a:ext cx="3990719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5376863" y="609600"/>
            <a:ext cx="3767137" cy="2098675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Парная работа сменного состава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95736" y="2915282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Станционная работа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84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DSC02140.JPG"/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14400"/>
            <a:ext cx="4635500" cy="3476625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Содержимое 6" descr="DSC02143.JPG"/>
          <p:cNvPicPr>
            <a:picLocks noGrp="1" noChangeAspect="1"/>
          </p:cNvPicPr>
          <p:nvPr>
            <p:ph sz="half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61868">
            <a:off x="3917779" y="3309966"/>
            <a:ext cx="4758153" cy="3089905"/>
          </a:xfr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4724400" y="0"/>
            <a:ext cx="4072269" cy="258532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rgbClr val="A5644E">
                        <a:satMod val="155000"/>
                      </a:srgbClr>
                    </a:gs>
                    <a:gs pos="100000">
                      <a:srgbClr val="A5644E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Групповая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rgbClr val="A5644E">
                        <a:satMod val="155000"/>
                      </a:srgbClr>
                    </a:gs>
                    <a:gs pos="100000">
                      <a:srgbClr val="A5644E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форма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rgbClr val="A5644E">
                        <a:satMod val="155000"/>
                      </a:srgbClr>
                    </a:gs>
                    <a:gs pos="100000">
                      <a:srgbClr val="A5644E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 работы</a:t>
            </a:r>
          </a:p>
        </p:txBody>
      </p:sp>
    </p:spTree>
    <p:extLst>
      <p:ext uri="{BB962C8B-B14F-4D97-AF65-F5344CB8AC3E}">
        <p14:creationId xmlns:p14="http://schemas.microsoft.com/office/powerpoint/2010/main" val="168952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23529" y="332656"/>
            <a:ext cx="7992887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rgbClr val="A5644E">
                        <a:satMod val="155000"/>
                      </a:srgbClr>
                    </a:gs>
                    <a:gs pos="100000">
                      <a:srgbClr val="A5644E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 </a:t>
            </a:r>
            <a:endParaRPr lang="ru-RU" sz="5400" b="1" spc="50" dirty="0">
              <a:ln w="11430"/>
              <a:gradFill>
                <a:gsLst>
                  <a:gs pos="25000">
                    <a:srgbClr val="A5644E">
                      <a:satMod val="155000"/>
                    </a:srgbClr>
                  </a:gs>
                  <a:gs pos="100000">
                    <a:srgbClr val="A5644E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8" name="Рисунок 7" descr="C:\Users\Алевтина\Documents\для учителя года\SAM_3629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1988840"/>
            <a:ext cx="4824028" cy="3960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" name="Заголовок 2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>
            <a:normAutofit fontScale="90000"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sz="2000" b="1" cap="none" dirty="0">
                <a:solidFill>
                  <a:prstClr val="black"/>
                </a:solidFill>
                <a:effectLst/>
                <a:latin typeface="Times New Roman"/>
                <a:ea typeface="Calibri"/>
                <a:cs typeface="+mn-cs"/>
              </a:rPr>
              <a:t> </a:t>
            </a:r>
            <a:r>
              <a:rPr lang="ru-RU" b="1" cap="none" dirty="0" smtClean="0">
                <a:solidFill>
                  <a:prstClr val="black"/>
                </a:solidFill>
                <a:effectLst/>
                <a:latin typeface="Times New Roman"/>
                <a:ea typeface="Calibri"/>
                <a:cs typeface="+mn-cs"/>
              </a:rPr>
              <a:t>С </a:t>
            </a:r>
            <a:r>
              <a:rPr lang="ru-RU" b="1" cap="none" dirty="0">
                <a:solidFill>
                  <a:prstClr val="black"/>
                </a:solidFill>
                <a:effectLst/>
                <a:latin typeface="Times New Roman"/>
                <a:ea typeface="Calibri"/>
                <a:cs typeface="+mn-cs"/>
              </a:rPr>
              <a:t>использованием обучающих структур Сингапурского метода обучения</a:t>
            </a:r>
            <a:endParaRPr lang="ru-RU" b="1" cap="none" dirty="0">
              <a:solidFill>
                <a:prstClr val="black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45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0825" y="620688"/>
            <a:ext cx="8423275" cy="5145414"/>
            <a:chOff x="270" y="439"/>
            <a:chExt cx="5306" cy="3350"/>
          </a:xfrm>
        </p:grpSpPr>
        <p:sp>
          <p:nvSpPr>
            <p:cNvPr id="3" name="Oval 4"/>
            <p:cNvSpPr>
              <a:spLocks noChangeArrowheads="1"/>
            </p:cNvSpPr>
            <p:nvPr/>
          </p:nvSpPr>
          <p:spPr bwMode="auto">
            <a:xfrm>
              <a:off x="1632" y="892"/>
              <a:ext cx="2630" cy="2744"/>
            </a:xfrm>
            <a:prstGeom prst="ellipse">
              <a:avLst/>
            </a:prstGeom>
            <a:solidFill>
              <a:srgbClr val="FFFF00">
                <a:alpha val="75000"/>
              </a:srgbClr>
            </a:solidFill>
            <a:ln w="9525" algn="ctr">
              <a:solidFill>
                <a:srgbClr val="BBE0E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2154" y="1752"/>
              <a:ext cx="1542" cy="1508"/>
              <a:chOff x="1885" y="1650"/>
              <a:chExt cx="2000" cy="1885"/>
            </a:xfrm>
          </p:grpSpPr>
          <p:sp>
            <p:nvSpPr>
              <p:cNvPr id="39" name="Oval 6"/>
              <p:cNvSpPr>
                <a:spLocks noChangeArrowheads="1"/>
              </p:cNvSpPr>
              <p:nvPr/>
            </p:nvSpPr>
            <p:spPr bwMode="gray">
              <a:xfrm>
                <a:off x="1885" y="1650"/>
                <a:ext cx="2000" cy="1885"/>
              </a:xfrm>
              <a:prstGeom prst="ellipse">
                <a:avLst/>
              </a:prstGeom>
              <a:solidFill>
                <a:srgbClr val="FF00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alt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40" name="Freeform 7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595 w 1321"/>
                  <a:gd name="T1" fmla="*/ 4 h 712"/>
                  <a:gd name="T2" fmla="*/ 601 w 1321"/>
                  <a:gd name="T3" fmla="*/ 4 h 712"/>
                  <a:gd name="T4" fmla="*/ 603 w 1321"/>
                  <a:gd name="T5" fmla="*/ 4 h 712"/>
                  <a:gd name="T6" fmla="*/ 600 w 1321"/>
                  <a:gd name="T7" fmla="*/ 4 h 712"/>
                  <a:gd name="T8" fmla="*/ 593 w 1321"/>
                  <a:gd name="T9" fmla="*/ 4 h 712"/>
                  <a:gd name="T10" fmla="*/ 581 w 1321"/>
                  <a:gd name="T11" fmla="*/ 4 h 712"/>
                  <a:gd name="T12" fmla="*/ 566 w 1321"/>
                  <a:gd name="T13" fmla="*/ 4 h 712"/>
                  <a:gd name="T14" fmla="*/ 545 w 1321"/>
                  <a:gd name="T15" fmla="*/ 5 h 712"/>
                  <a:gd name="T16" fmla="*/ 524 w 1321"/>
                  <a:gd name="T17" fmla="*/ 5 h 712"/>
                  <a:gd name="T18" fmla="*/ 498 w 1321"/>
                  <a:gd name="T19" fmla="*/ 5 h 712"/>
                  <a:gd name="T20" fmla="*/ 471 w 1321"/>
                  <a:gd name="T21" fmla="*/ 5 h 712"/>
                  <a:gd name="T22" fmla="*/ 441 w 1321"/>
                  <a:gd name="T23" fmla="*/ 6 h 712"/>
                  <a:gd name="T24" fmla="*/ 409 w 1321"/>
                  <a:gd name="T25" fmla="*/ 6 h 712"/>
                  <a:gd name="T26" fmla="*/ 377 w 1321"/>
                  <a:gd name="T27" fmla="*/ 6 h 712"/>
                  <a:gd name="T28" fmla="*/ 364 w 1321"/>
                  <a:gd name="T29" fmla="*/ 6 h 712"/>
                  <a:gd name="T30" fmla="*/ 218 w 1321"/>
                  <a:gd name="T31" fmla="*/ 6 h 712"/>
                  <a:gd name="T32" fmla="*/ 216 w 1321"/>
                  <a:gd name="T33" fmla="*/ 6 h 712"/>
                  <a:gd name="T34" fmla="*/ 186 w 1321"/>
                  <a:gd name="T35" fmla="*/ 6 h 712"/>
                  <a:gd name="T36" fmla="*/ 160 w 1321"/>
                  <a:gd name="T37" fmla="*/ 6 h 712"/>
                  <a:gd name="T38" fmla="*/ 132 w 1321"/>
                  <a:gd name="T39" fmla="*/ 6 h 712"/>
                  <a:gd name="T40" fmla="*/ 110 w 1321"/>
                  <a:gd name="T41" fmla="*/ 5 h 712"/>
                  <a:gd name="T42" fmla="*/ 85 w 1321"/>
                  <a:gd name="T43" fmla="*/ 5 h 712"/>
                  <a:gd name="T44" fmla="*/ 67 w 1321"/>
                  <a:gd name="T45" fmla="*/ 5 h 712"/>
                  <a:gd name="T46" fmla="*/ 49 w 1321"/>
                  <a:gd name="T47" fmla="*/ 5 h 712"/>
                  <a:gd name="T48" fmla="*/ 26 w 1321"/>
                  <a:gd name="T49" fmla="*/ 5 h 712"/>
                  <a:gd name="T50" fmla="*/ 26 w 1321"/>
                  <a:gd name="T51" fmla="*/ 4 h 712"/>
                  <a:gd name="T52" fmla="*/ 18 w 1321"/>
                  <a:gd name="T53" fmla="*/ 4 h 712"/>
                  <a:gd name="T54" fmla="*/ 6 w 1321"/>
                  <a:gd name="T55" fmla="*/ 4 h 712"/>
                  <a:gd name="T56" fmla="*/ 0 w 1321"/>
                  <a:gd name="T57" fmla="*/ 4 h 712"/>
                  <a:gd name="T58" fmla="*/ 0 w 1321"/>
                  <a:gd name="T59" fmla="*/ 4 h 712"/>
                  <a:gd name="T60" fmla="*/ 4 w 1321"/>
                  <a:gd name="T61" fmla="*/ 4 h 712"/>
                  <a:gd name="T62" fmla="*/ 16 w 1321"/>
                  <a:gd name="T63" fmla="*/ 4 h 712"/>
                  <a:gd name="T64" fmla="*/ 26 w 1321"/>
                  <a:gd name="T65" fmla="*/ 4 h 712"/>
                  <a:gd name="T66" fmla="*/ 45 w 1321"/>
                  <a:gd name="T67" fmla="*/ 4 h 712"/>
                  <a:gd name="T68" fmla="*/ 69 w 1321"/>
                  <a:gd name="T69" fmla="*/ 4 h 712"/>
                  <a:gd name="T70" fmla="*/ 94 w 1321"/>
                  <a:gd name="T71" fmla="*/ 4 h 712"/>
                  <a:gd name="T72" fmla="*/ 124 w 1321"/>
                  <a:gd name="T73" fmla="*/ 4 h 712"/>
                  <a:gd name="T74" fmla="*/ 157 w 1321"/>
                  <a:gd name="T75" fmla="*/ 4 h 712"/>
                  <a:gd name="T76" fmla="*/ 189 w 1321"/>
                  <a:gd name="T77" fmla="*/ 4 h 712"/>
                  <a:gd name="T78" fmla="*/ 227 w 1321"/>
                  <a:gd name="T79" fmla="*/ 4 h 712"/>
                  <a:gd name="T80" fmla="*/ 266 w 1321"/>
                  <a:gd name="T81" fmla="*/ 4 h 712"/>
                  <a:gd name="T82" fmla="*/ 306 w 1321"/>
                  <a:gd name="T83" fmla="*/ 0 h 712"/>
                  <a:gd name="T84" fmla="*/ 306 w 1321"/>
                  <a:gd name="T85" fmla="*/ 0 h 712"/>
                  <a:gd name="T86" fmla="*/ 347 w 1321"/>
                  <a:gd name="T87" fmla="*/ 4 h 712"/>
                  <a:gd name="T88" fmla="*/ 386 w 1321"/>
                  <a:gd name="T89" fmla="*/ 4 h 712"/>
                  <a:gd name="T90" fmla="*/ 425 w 1321"/>
                  <a:gd name="T91" fmla="*/ 4 h 712"/>
                  <a:gd name="T92" fmla="*/ 462 w 1321"/>
                  <a:gd name="T93" fmla="*/ 4 h 712"/>
                  <a:gd name="T94" fmla="*/ 494 w 1321"/>
                  <a:gd name="T95" fmla="*/ 4 h 712"/>
                  <a:gd name="T96" fmla="*/ 525 w 1321"/>
                  <a:gd name="T97" fmla="*/ 4 h 712"/>
                  <a:gd name="T98" fmla="*/ 552 w 1321"/>
                  <a:gd name="T99" fmla="*/ 4 h 712"/>
                  <a:gd name="T100" fmla="*/ 575 w 1321"/>
                  <a:gd name="T101" fmla="*/ 4 h 712"/>
                  <a:gd name="T102" fmla="*/ 595 w 1321"/>
                  <a:gd name="T103" fmla="*/ 4 h 712"/>
                  <a:gd name="T104" fmla="*/ 595 w 1321"/>
                  <a:gd name="T105" fmla="*/ 4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5" name="Text Box 8"/>
            <p:cNvSpPr txBox="1">
              <a:spLocks noChangeArrowheads="1"/>
            </p:cNvSpPr>
            <p:nvPr/>
          </p:nvSpPr>
          <p:spPr bwMode="gray">
            <a:xfrm>
              <a:off x="2278" y="2205"/>
              <a:ext cx="1463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/>
                  <a:cs typeface="Arial"/>
                </a:rPr>
                <a:t> внеурочная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400" b="1" kern="0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cs typeface="Arial"/>
                </a:rPr>
                <a:t>деятельность</a:t>
              </a:r>
              <a:endPara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cs typeface="Arial"/>
              </a:endParaRPr>
            </a:p>
          </p:txBody>
        </p: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2640" y="1104"/>
              <a:ext cx="432" cy="415"/>
              <a:chOff x="2016" y="1920"/>
              <a:chExt cx="1680" cy="1680"/>
            </a:xfrm>
          </p:grpSpPr>
          <p:sp>
            <p:nvSpPr>
              <p:cNvPr id="37" name="Oval 11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38" name="Freeform 12"/>
              <p:cNvSpPr>
                <a:spLocks/>
              </p:cNvSpPr>
              <p:nvPr/>
            </p:nvSpPr>
            <p:spPr bwMode="gray">
              <a:xfrm>
                <a:off x="2207" y="1948"/>
                <a:ext cx="1299" cy="636"/>
              </a:xfrm>
              <a:custGeom>
                <a:avLst/>
                <a:gdLst>
                  <a:gd name="T0" fmla="*/ 1034 w 1321"/>
                  <a:gd name="T1" fmla="*/ 100 h 712"/>
                  <a:gd name="T2" fmla="*/ 1047 w 1321"/>
                  <a:gd name="T3" fmla="*/ 110 h 712"/>
                  <a:gd name="T4" fmla="*/ 1050 w 1321"/>
                  <a:gd name="T5" fmla="*/ 119 h 712"/>
                  <a:gd name="T6" fmla="*/ 1045 w 1321"/>
                  <a:gd name="T7" fmla="*/ 128 h 712"/>
                  <a:gd name="T8" fmla="*/ 1032 w 1321"/>
                  <a:gd name="T9" fmla="*/ 135 h 712"/>
                  <a:gd name="T10" fmla="*/ 1011 w 1321"/>
                  <a:gd name="T11" fmla="*/ 144 h 712"/>
                  <a:gd name="T12" fmla="*/ 985 w 1321"/>
                  <a:gd name="T13" fmla="*/ 150 h 712"/>
                  <a:gd name="T14" fmla="*/ 951 w 1321"/>
                  <a:gd name="T15" fmla="*/ 156 h 712"/>
                  <a:gd name="T16" fmla="*/ 912 w 1321"/>
                  <a:gd name="T17" fmla="*/ 162 h 712"/>
                  <a:gd name="T18" fmla="*/ 868 w 1321"/>
                  <a:gd name="T19" fmla="*/ 166 h 712"/>
                  <a:gd name="T20" fmla="*/ 820 w 1321"/>
                  <a:gd name="T21" fmla="*/ 170 h 712"/>
                  <a:gd name="T22" fmla="*/ 769 w 1321"/>
                  <a:gd name="T23" fmla="*/ 171 h 712"/>
                  <a:gd name="T24" fmla="*/ 712 w 1321"/>
                  <a:gd name="T25" fmla="*/ 175 h 712"/>
                  <a:gd name="T26" fmla="*/ 655 w 1321"/>
                  <a:gd name="T27" fmla="*/ 176 h 712"/>
                  <a:gd name="T28" fmla="*/ 633 w 1321"/>
                  <a:gd name="T29" fmla="*/ 177 h 712"/>
                  <a:gd name="T30" fmla="*/ 379 w 1321"/>
                  <a:gd name="T31" fmla="*/ 177 h 712"/>
                  <a:gd name="T32" fmla="*/ 375 w 1321"/>
                  <a:gd name="T33" fmla="*/ 177 h 712"/>
                  <a:gd name="T34" fmla="*/ 325 w 1321"/>
                  <a:gd name="T35" fmla="*/ 176 h 712"/>
                  <a:gd name="T36" fmla="*/ 277 w 1321"/>
                  <a:gd name="T37" fmla="*/ 175 h 712"/>
                  <a:gd name="T38" fmla="*/ 231 w 1321"/>
                  <a:gd name="T39" fmla="*/ 173 h 712"/>
                  <a:gd name="T40" fmla="*/ 187 w 1321"/>
                  <a:gd name="T41" fmla="*/ 170 h 712"/>
                  <a:gd name="T42" fmla="*/ 149 w 1321"/>
                  <a:gd name="T43" fmla="*/ 168 h 712"/>
                  <a:gd name="T44" fmla="*/ 114 w 1321"/>
                  <a:gd name="T45" fmla="*/ 164 h 712"/>
                  <a:gd name="T46" fmla="*/ 78 w 1321"/>
                  <a:gd name="T47" fmla="*/ 161 h 712"/>
                  <a:gd name="T48" fmla="*/ 55 w 1321"/>
                  <a:gd name="T49" fmla="*/ 157 h 712"/>
                  <a:gd name="T50" fmla="*/ 27 w 1321"/>
                  <a:gd name="T51" fmla="*/ 151 h 712"/>
                  <a:gd name="T52" fmla="*/ 18 w 1321"/>
                  <a:gd name="T53" fmla="*/ 145 h 712"/>
                  <a:gd name="T54" fmla="*/ 6 w 1321"/>
                  <a:gd name="T55" fmla="*/ 138 h 712"/>
                  <a:gd name="T56" fmla="*/ 0 w 1321"/>
                  <a:gd name="T57" fmla="*/ 130 h 712"/>
                  <a:gd name="T58" fmla="*/ 0 w 1321"/>
                  <a:gd name="T59" fmla="*/ 129 h 712"/>
                  <a:gd name="T60" fmla="*/ 4 w 1321"/>
                  <a:gd name="T61" fmla="*/ 119 h 712"/>
                  <a:gd name="T62" fmla="*/ 16 w 1321"/>
                  <a:gd name="T63" fmla="*/ 111 h 712"/>
                  <a:gd name="T64" fmla="*/ 39 w 1321"/>
                  <a:gd name="T65" fmla="*/ 92 h 712"/>
                  <a:gd name="T66" fmla="*/ 74 w 1321"/>
                  <a:gd name="T67" fmla="*/ 74 h 712"/>
                  <a:gd name="T68" fmla="*/ 118 w 1321"/>
                  <a:gd name="T69" fmla="*/ 59 h 712"/>
                  <a:gd name="T70" fmla="*/ 163 w 1321"/>
                  <a:gd name="T71" fmla="*/ 43 h 712"/>
                  <a:gd name="T72" fmla="*/ 215 w 1321"/>
                  <a:gd name="T73" fmla="*/ 30 h 712"/>
                  <a:gd name="T74" fmla="*/ 272 w 1321"/>
                  <a:gd name="T75" fmla="*/ 20 h 712"/>
                  <a:gd name="T76" fmla="*/ 330 w 1321"/>
                  <a:gd name="T77" fmla="*/ 11 h 712"/>
                  <a:gd name="T78" fmla="*/ 395 w 1321"/>
                  <a:gd name="T79" fmla="*/ 5 h 712"/>
                  <a:gd name="T80" fmla="*/ 462 w 1321"/>
                  <a:gd name="T81" fmla="*/ 4 h 712"/>
                  <a:gd name="T82" fmla="*/ 531 w 1321"/>
                  <a:gd name="T83" fmla="*/ 0 h 712"/>
                  <a:gd name="T84" fmla="*/ 531 w 1321"/>
                  <a:gd name="T85" fmla="*/ 0 h 712"/>
                  <a:gd name="T86" fmla="*/ 603 w 1321"/>
                  <a:gd name="T87" fmla="*/ 4 h 712"/>
                  <a:gd name="T88" fmla="*/ 674 w 1321"/>
                  <a:gd name="T89" fmla="*/ 5 h 712"/>
                  <a:gd name="T90" fmla="*/ 741 w 1321"/>
                  <a:gd name="T91" fmla="*/ 12 h 712"/>
                  <a:gd name="T92" fmla="*/ 804 w 1321"/>
                  <a:gd name="T93" fmla="*/ 22 h 712"/>
                  <a:gd name="T94" fmla="*/ 860 w 1321"/>
                  <a:gd name="T95" fmla="*/ 34 h 712"/>
                  <a:gd name="T96" fmla="*/ 913 w 1321"/>
                  <a:gd name="T97" fmla="*/ 48 h 712"/>
                  <a:gd name="T98" fmla="*/ 960 w 1321"/>
                  <a:gd name="T99" fmla="*/ 63 h 712"/>
                  <a:gd name="T100" fmla="*/ 1001 w 1321"/>
                  <a:gd name="T101" fmla="*/ 81 h 712"/>
                  <a:gd name="T102" fmla="*/ 1034 w 1321"/>
                  <a:gd name="T103" fmla="*/ 100 h 712"/>
                  <a:gd name="T104" fmla="*/ 1034 w 1321"/>
                  <a:gd name="T105" fmla="*/ 100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D2D8A">
                      <a:lumMod val="20000"/>
                      <a:lumOff val="80000"/>
                    </a:srgbClr>
                  </a:gs>
                  <a:gs pos="100000">
                    <a:srgbClr val="333399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</p:grpSp>
        <p:grpSp>
          <p:nvGrpSpPr>
            <p:cNvPr id="7" name="Group 14"/>
            <p:cNvGrpSpPr>
              <a:grpSpLocks/>
            </p:cNvGrpSpPr>
            <p:nvPr/>
          </p:nvGrpSpPr>
          <p:grpSpPr bwMode="auto">
            <a:xfrm>
              <a:off x="2236" y="3191"/>
              <a:ext cx="201" cy="176"/>
              <a:chOff x="2236" y="3191"/>
              <a:chExt cx="201" cy="176"/>
            </a:xfrm>
          </p:grpSpPr>
          <p:sp>
            <p:nvSpPr>
              <p:cNvPr id="35" name="Oval 15"/>
              <p:cNvSpPr>
                <a:spLocks noChangeArrowheads="1"/>
              </p:cNvSpPr>
              <p:nvPr/>
            </p:nvSpPr>
            <p:spPr bwMode="gray">
              <a:xfrm rot="18227093">
                <a:off x="2225" y="3292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rgbClr val="99CC00"/>
                  </a:gs>
                  <a:gs pos="100000">
                    <a:srgbClr val="99CC00">
                      <a:gamma/>
                      <a:shade val="66667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36" name="Oval 16"/>
              <p:cNvSpPr>
                <a:spLocks noChangeArrowheads="1"/>
              </p:cNvSpPr>
              <p:nvPr/>
            </p:nvSpPr>
            <p:spPr bwMode="gray">
              <a:xfrm rot="18227093">
                <a:off x="2311" y="3217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rgbClr val="99CC00"/>
                  </a:gs>
                  <a:gs pos="100000">
                    <a:srgbClr val="99CC00">
                      <a:gamma/>
                      <a:shade val="66667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</p:grpSp>
        <p:grpSp>
          <p:nvGrpSpPr>
            <p:cNvPr id="8" name="Group 18"/>
            <p:cNvGrpSpPr>
              <a:grpSpLocks/>
            </p:cNvGrpSpPr>
            <p:nvPr/>
          </p:nvGrpSpPr>
          <p:grpSpPr bwMode="auto">
            <a:xfrm>
              <a:off x="1824" y="3357"/>
              <a:ext cx="432" cy="432"/>
              <a:chOff x="2016" y="1920"/>
              <a:chExt cx="1680" cy="1680"/>
            </a:xfrm>
          </p:grpSpPr>
          <p:sp>
            <p:nvSpPr>
              <p:cNvPr id="33" name="Oval 19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34" name="Freeform 20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595 w 1321"/>
                  <a:gd name="T1" fmla="*/ 4 h 712"/>
                  <a:gd name="T2" fmla="*/ 601 w 1321"/>
                  <a:gd name="T3" fmla="*/ 4 h 712"/>
                  <a:gd name="T4" fmla="*/ 603 w 1321"/>
                  <a:gd name="T5" fmla="*/ 4 h 712"/>
                  <a:gd name="T6" fmla="*/ 600 w 1321"/>
                  <a:gd name="T7" fmla="*/ 4 h 712"/>
                  <a:gd name="T8" fmla="*/ 593 w 1321"/>
                  <a:gd name="T9" fmla="*/ 4 h 712"/>
                  <a:gd name="T10" fmla="*/ 581 w 1321"/>
                  <a:gd name="T11" fmla="*/ 4 h 712"/>
                  <a:gd name="T12" fmla="*/ 566 w 1321"/>
                  <a:gd name="T13" fmla="*/ 4 h 712"/>
                  <a:gd name="T14" fmla="*/ 545 w 1321"/>
                  <a:gd name="T15" fmla="*/ 5 h 712"/>
                  <a:gd name="T16" fmla="*/ 524 w 1321"/>
                  <a:gd name="T17" fmla="*/ 5 h 712"/>
                  <a:gd name="T18" fmla="*/ 498 w 1321"/>
                  <a:gd name="T19" fmla="*/ 5 h 712"/>
                  <a:gd name="T20" fmla="*/ 471 w 1321"/>
                  <a:gd name="T21" fmla="*/ 5 h 712"/>
                  <a:gd name="T22" fmla="*/ 441 w 1321"/>
                  <a:gd name="T23" fmla="*/ 6 h 712"/>
                  <a:gd name="T24" fmla="*/ 409 w 1321"/>
                  <a:gd name="T25" fmla="*/ 6 h 712"/>
                  <a:gd name="T26" fmla="*/ 377 w 1321"/>
                  <a:gd name="T27" fmla="*/ 6 h 712"/>
                  <a:gd name="T28" fmla="*/ 364 w 1321"/>
                  <a:gd name="T29" fmla="*/ 6 h 712"/>
                  <a:gd name="T30" fmla="*/ 218 w 1321"/>
                  <a:gd name="T31" fmla="*/ 6 h 712"/>
                  <a:gd name="T32" fmla="*/ 216 w 1321"/>
                  <a:gd name="T33" fmla="*/ 6 h 712"/>
                  <a:gd name="T34" fmla="*/ 186 w 1321"/>
                  <a:gd name="T35" fmla="*/ 6 h 712"/>
                  <a:gd name="T36" fmla="*/ 160 w 1321"/>
                  <a:gd name="T37" fmla="*/ 6 h 712"/>
                  <a:gd name="T38" fmla="*/ 132 w 1321"/>
                  <a:gd name="T39" fmla="*/ 6 h 712"/>
                  <a:gd name="T40" fmla="*/ 110 w 1321"/>
                  <a:gd name="T41" fmla="*/ 5 h 712"/>
                  <a:gd name="T42" fmla="*/ 85 w 1321"/>
                  <a:gd name="T43" fmla="*/ 5 h 712"/>
                  <a:gd name="T44" fmla="*/ 67 w 1321"/>
                  <a:gd name="T45" fmla="*/ 5 h 712"/>
                  <a:gd name="T46" fmla="*/ 49 w 1321"/>
                  <a:gd name="T47" fmla="*/ 5 h 712"/>
                  <a:gd name="T48" fmla="*/ 26 w 1321"/>
                  <a:gd name="T49" fmla="*/ 5 h 712"/>
                  <a:gd name="T50" fmla="*/ 26 w 1321"/>
                  <a:gd name="T51" fmla="*/ 4 h 712"/>
                  <a:gd name="T52" fmla="*/ 18 w 1321"/>
                  <a:gd name="T53" fmla="*/ 4 h 712"/>
                  <a:gd name="T54" fmla="*/ 6 w 1321"/>
                  <a:gd name="T55" fmla="*/ 4 h 712"/>
                  <a:gd name="T56" fmla="*/ 0 w 1321"/>
                  <a:gd name="T57" fmla="*/ 4 h 712"/>
                  <a:gd name="T58" fmla="*/ 0 w 1321"/>
                  <a:gd name="T59" fmla="*/ 4 h 712"/>
                  <a:gd name="T60" fmla="*/ 4 w 1321"/>
                  <a:gd name="T61" fmla="*/ 4 h 712"/>
                  <a:gd name="T62" fmla="*/ 16 w 1321"/>
                  <a:gd name="T63" fmla="*/ 4 h 712"/>
                  <a:gd name="T64" fmla="*/ 26 w 1321"/>
                  <a:gd name="T65" fmla="*/ 4 h 712"/>
                  <a:gd name="T66" fmla="*/ 45 w 1321"/>
                  <a:gd name="T67" fmla="*/ 4 h 712"/>
                  <a:gd name="T68" fmla="*/ 69 w 1321"/>
                  <a:gd name="T69" fmla="*/ 4 h 712"/>
                  <a:gd name="T70" fmla="*/ 94 w 1321"/>
                  <a:gd name="T71" fmla="*/ 4 h 712"/>
                  <a:gd name="T72" fmla="*/ 124 w 1321"/>
                  <a:gd name="T73" fmla="*/ 4 h 712"/>
                  <a:gd name="T74" fmla="*/ 157 w 1321"/>
                  <a:gd name="T75" fmla="*/ 4 h 712"/>
                  <a:gd name="T76" fmla="*/ 189 w 1321"/>
                  <a:gd name="T77" fmla="*/ 4 h 712"/>
                  <a:gd name="T78" fmla="*/ 227 w 1321"/>
                  <a:gd name="T79" fmla="*/ 4 h 712"/>
                  <a:gd name="T80" fmla="*/ 266 w 1321"/>
                  <a:gd name="T81" fmla="*/ 4 h 712"/>
                  <a:gd name="T82" fmla="*/ 306 w 1321"/>
                  <a:gd name="T83" fmla="*/ 0 h 712"/>
                  <a:gd name="T84" fmla="*/ 306 w 1321"/>
                  <a:gd name="T85" fmla="*/ 0 h 712"/>
                  <a:gd name="T86" fmla="*/ 347 w 1321"/>
                  <a:gd name="T87" fmla="*/ 4 h 712"/>
                  <a:gd name="T88" fmla="*/ 386 w 1321"/>
                  <a:gd name="T89" fmla="*/ 4 h 712"/>
                  <a:gd name="T90" fmla="*/ 425 w 1321"/>
                  <a:gd name="T91" fmla="*/ 4 h 712"/>
                  <a:gd name="T92" fmla="*/ 462 w 1321"/>
                  <a:gd name="T93" fmla="*/ 4 h 712"/>
                  <a:gd name="T94" fmla="*/ 494 w 1321"/>
                  <a:gd name="T95" fmla="*/ 4 h 712"/>
                  <a:gd name="T96" fmla="*/ 525 w 1321"/>
                  <a:gd name="T97" fmla="*/ 4 h 712"/>
                  <a:gd name="T98" fmla="*/ 552 w 1321"/>
                  <a:gd name="T99" fmla="*/ 4 h 712"/>
                  <a:gd name="T100" fmla="*/ 575 w 1321"/>
                  <a:gd name="T101" fmla="*/ 4 h 712"/>
                  <a:gd name="T102" fmla="*/ 595 w 1321"/>
                  <a:gd name="T103" fmla="*/ 4 h 712"/>
                  <a:gd name="T104" fmla="*/ 595 w 1321"/>
                  <a:gd name="T105" fmla="*/ 4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99CC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9" name="Group 23"/>
            <p:cNvGrpSpPr>
              <a:grpSpLocks/>
            </p:cNvGrpSpPr>
            <p:nvPr/>
          </p:nvGrpSpPr>
          <p:grpSpPr bwMode="auto">
            <a:xfrm>
              <a:off x="3938" y="1968"/>
              <a:ext cx="430" cy="437"/>
              <a:chOff x="2016" y="1920"/>
              <a:chExt cx="1680" cy="1680"/>
            </a:xfrm>
          </p:grpSpPr>
          <p:sp>
            <p:nvSpPr>
              <p:cNvPr id="31" name="Oval 24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9999">
                      <a:gamma/>
                      <a:tint val="57647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99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32" name="Freeform 25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595 w 1321"/>
                  <a:gd name="T1" fmla="*/ 4 h 712"/>
                  <a:gd name="T2" fmla="*/ 601 w 1321"/>
                  <a:gd name="T3" fmla="*/ 4 h 712"/>
                  <a:gd name="T4" fmla="*/ 603 w 1321"/>
                  <a:gd name="T5" fmla="*/ 4 h 712"/>
                  <a:gd name="T6" fmla="*/ 600 w 1321"/>
                  <a:gd name="T7" fmla="*/ 4 h 712"/>
                  <a:gd name="T8" fmla="*/ 593 w 1321"/>
                  <a:gd name="T9" fmla="*/ 4 h 712"/>
                  <a:gd name="T10" fmla="*/ 581 w 1321"/>
                  <a:gd name="T11" fmla="*/ 4 h 712"/>
                  <a:gd name="T12" fmla="*/ 566 w 1321"/>
                  <a:gd name="T13" fmla="*/ 4 h 712"/>
                  <a:gd name="T14" fmla="*/ 545 w 1321"/>
                  <a:gd name="T15" fmla="*/ 5 h 712"/>
                  <a:gd name="T16" fmla="*/ 524 w 1321"/>
                  <a:gd name="T17" fmla="*/ 5 h 712"/>
                  <a:gd name="T18" fmla="*/ 498 w 1321"/>
                  <a:gd name="T19" fmla="*/ 5 h 712"/>
                  <a:gd name="T20" fmla="*/ 471 w 1321"/>
                  <a:gd name="T21" fmla="*/ 5 h 712"/>
                  <a:gd name="T22" fmla="*/ 441 w 1321"/>
                  <a:gd name="T23" fmla="*/ 6 h 712"/>
                  <a:gd name="T24" fmla="*/ 409 w 1321"/>
                  <a:gd name="T25" fmla="*/ 6 h 712"/>
                  <a:gd name="T26" fmla="*/ 377 w 1321"/>
                  <a:gd name="T27" fmla="*/ 6 h 712"/>
                  <a:gd name="T28" fmla="*/ 364 w 1321"/>
                  <a:gd name="T29" fmla="*/ 6 h 712"/>
                  <a:gd name="T30" fmla="*/ 218 w 1321"/>
                  <a:gd name="T31" fmla="*/ 6 h 712"/>
                  <a:gd name="T32" fmla="*/ 216 w 1321"/>
                  <a:gd name="T33" fmla="*/ 6 h 712"/>
                  <a:gd name="T34" fmla="*/ 186 w 1321"/>
                  <a:gd name="T35" fmla="*/ 6 h 712"/>
                  <a:gd name="T36" fmla="*/ 160 w 1321"/>
                  <a:gd name="T37" fmla="*/ 6 h 712"/>
                  <a:gd name="T38" fmla="*/ 132 w 1321"/>
                  <a:gd name="T39" fmla="*/ 6 h 712"/>
                  <a:gd name="T40" fmla="*/ 110 w 1321"/>
                  <a:gd name="T41" fmla="*/ 5 h 712"/>
                  <a:gd name="T42" fmla="*/ 85 w 1321"/>
                  <a:gd name="T43" fmla="*/ 5 h 712"/>
                  <a:gd name="T44" fmla="*/ 67 w 1321"/>
                  <a:gd name="T45" fmla="*/ 5 h 712"/>
                  <a:gd name="T46" fmla="*/ 49 w 1321"/>
                  <a:gd name="T47" fmla="*/ 5 h 712"/>
                  <a:gd name="T48" fmla="*/ 26 w 1321"/>
                  <a:gd name="T49" fmla="*/ 5 h 712"/>
                  <a:gd name="T50" fmla="*/ 26 w 1321"/>
                  <a:gd name="T51" fmla="*/ 4 h 712"/>
                  <a:gd name="T52" fmla="*/ 18 w 1321"/>
                  <a:gd name="T53" fmla="*/ 4 h 712"/>
                  <a:gd name="T54" fmla="*/ 6 w 1321"/>
                  <a:gd name="T55" fmla="*/ 4 h 712"/>
                  <a:gd name="T56" fmla="*/ 0 w 1321"/>
                  <a:gd name="T57" fmla="*/ 4 h 712"/>
                  <a:gd name="T58" fmla="*/ 0 w 1321"/>
                  <a:gd name="T59" fmla="*/ 4 h 712"/>
                  <a:gd name="T60" fmla="*/ 4 w 1321"/>
                  <a:gd name="T61" fmla="*/ 4 h 712"/>
                  <a:gd name="T62" fmla="*/ 16 w 1321"/>
                  <a:gd name="T63" fmla="*/ 4 h 712"/>
                  <a:gd name="T64" fmla="*/ 26 w 1321"/>
                  <a:gd name="T65" fmla="*/ 4 h 712"/>
                  <a:gd name="T66" fmla="*/ 45 w 1321"/>
                  <a:gd name="T67" fmla="*/ 4 h 712"/>
                  <a:gd name="T68" fmla="*/ 69 w 1321"/>
                  <a:gd name="T69" fmla="*/ 4 h 712"/>
                  <a:gd name="T70" fmla="*/ 94 w 1321"/>
                  <a:gd name="T71" fmla="*/ 4 h 712"/>
                  <a:gd name="T72" fmla="*/ 124 w 1321"/>
                  <a:gd name="T73" fmla="*/ 4 h 712"/>
                  <a:gd name="T74" fmla="*/ 157 w 1321"/>
                  <a:gd name="T75" fmla="*/ 4 h 712"/>
                  <a:gd name="T76" fmla="*/ 189 w 1321"/>
                  <a:gd name="T77" fmla="*/ 4 h 712"/>
                  <a:gd name="T78" fmla="*/ 227 w 1321"/>
                  <a:gd name="T79" fmla="*/ 4 h 712"/>
                  <a:gd name="T80" fmla="*/ 266 w 1321"/>
                  <a:gd name="T81" fmla="*/ 4 h 712"/>
                  <a:gd name="T82" fmla="*/ 306 w 1321"/>
                  <a:gd name="T83" fmla="*/ 0 h 712"/>
                  <a:gd name="T84" fmla="*/ 306 w 1321"/>
                  <a:gd name="T85" fmla="*/ 0 h 712"/>
                  <a:gd name="T86" fmla="*/ 347 w 1321"/>
                  <a:gd name="T87" fmla="*/ 4 h 712"/>
                  <a:gd name="T88" fmla="*/ 386 w 1321"/>
                  <a:gd name="T89" fmla="*/ 4 h 712"/>
                  <a:gd name="T90" fmla="*/ 425 w 1321"/>
                  <a:gd name="T91" fmla="*/ 4 h 712"/>
                  <a:gd name="T92" fmla="*/ 462 w 1321"/>
                  <a:gd name="T93" fmla="*/ 4 h 712"/>
                  <a:gd name="T94" fmla="*/ 494 w 1321"/>
                  <a:gd name="T95" fmla="*/ 4 h 712"/>
                  <a:gd name="T96" fmla="*/ 525 w 1321"/>
                  <a:gd name="T97" fmla="*/ 4 h 712"/>
                  <a:gd name="T98" fmla="*/ 552 w 1321"/>
                  <a:gd name="T99" fmla="*/ 4 h 712"/>
                  <a:gd name="T100" fmla="*/ 575 w 1321"/>
                  <a:gd name="T101" fmla="*/ 4 h 712"/>
                  <a:gd name="T102" fmla="*/ 595 w 1321"/>
                  <a:gd name="T103" fmla="*/ 4 h 712"/>
                  <a:gd name="T104" fmla="*/ 595 w 1321"/>
                  <a:gd name="T105" fmla="*/ 4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0099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0" name="Group 28"/>
            <p:cNvGrpSpPr>
              <a:grpSpLocks/>
            </p:cNvGrpSpPr>
            <p:nvPr/>
          </p:nvGrpSpPr>
          <p:grpSpPr bwMode="auto">
            <a:xfrm>
              <a:off x="3552" y="3360"/>
              <a:ext cx="412" cy="392"/>
              <a:chOff x="2016" y="1920"/>
              <a:chExt cx="1680" cy="1680"/>
            </a:xfrm>
          </p:grpSpPr>
          <p:sp>
            <p:nvSpPr>
              <p:cNvPr id="29" name="Oval 29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solidFill>
                <a:srgbClr val="005C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30" name="Freeform 30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595 w 1321"/>
                  <a:gd name="T1" fmla="*/ 4 h 712"/>
                  <a:gd name="T2" fmla="*/ 601 w 1321"/>
                  <a:gd name="T3" fmla="*/ 4 h 712"/>
                  <a:gd name="T4" fmla="*/ 603 w 1321"/>
                  <a:gd name="T5" fmla="*/ 4 h 712"/>
                  <a:gd name="T6" fmla="*/ 600 w 1321"/>
                  <a:gd name="T7" fmla="*/ 4 h 712"/>
                  <a:gd name="T8" fmla="*/ 593 w 1321"/>
                  <a:gd name="T9" fmla="*/ 4 h 712"/>
                  <a:gd name="T10" fmla="*/ 581 w 1321"/>
                  <a:gd name="T11" fmla="*/ 4 h 712"/>
                  <a:gd name="T12" fmla="*/ 566 w 1321"/>
                  <a:gd name="T13" fmla="*/ 4 h 712"/>
                  <a:gd name="T14" fmla="*/ 545 w 1321"/>
                  <a:gd name="T15" fmla="*/ 5 h 712"/>
                  <a:gd name="T16" fmla="*/ 524 w 1321"/>
                  <a:gd name="T17" fmla="*/ 5 h 712"/>
                  <a:gd name="T18" fmla="*/ 498 w 1321"/>
                  <a:gd name="T19" fmla="*/ 5 h 712"/>
                  <a:gd name="T20" fmla="*/ 471 w 1321"/>
                  <a:gd name="T21" fmla="*/ 5 h 712"/>
                  <a:gd name="T22" fmla="*/ 441 w 1321"/>
                  <a:gd name="T23" fmla="*/ 6 h 712"/>
                  <a:gd name="T24" fmla="*/ 409 w 1321"/>
                  <a:gd name="T25" fmla="*/ 6 h 712"/>
                  <a:gd name="T26" fmla="*/ 377 w 1321"/>
                  <a:gd name="T27" fmla="*/ 6 h 712"/>
                  <a:gd name="T28" fmla="*/ 364 w 1321"/>
                  <a:gd name="T29" fmla="*/ 6 h 712"/>
                  <a:gd name="T30" fmla="*/ 218 w 1321"/>
                  <a:gd name="T31" fmla="*/ 6 h 712"/>
                  <a:gd name="T32" fmla="*/ 216 w 1321"/>
                  <a:gd name="T33" fmla="*/ 6 h 712"/>
                  <a:gd name="T34" fmla="*/ 186 w 1321"/>
                  <a:gd name="T35" fmla="*/ 6 h 712"/>
                  <a:gd name="T36" fmla="*/ 160 w 1321"/>
                  <a:gd name="T37" fmla="*/ 6 h 712"/>
                  <a:gd name="T38" fmla="*/ 132 w 1321"/>
                  <a:gd name="T39" fmla="*/ 6 h 712"/>
                  <a:gd name="T40" fmla="*/ 110 w 1321"/>
                  <a:gd name="T41" fmla="*/ 5 h 712"/>
                  <a:gd name="T42" fmla="*/ 85 w 1321"/>
                  <a:gd name="T43" fmla="*/ 5 h 712"/>
                  <a:gd name="T44" fmla="*/ 67 w 1321"/>
                  <a:gd name="T45" fmla="*/ 5 h 712"/>
                  <a:gd name="T46" fmla="*/ 49 w 1321"/>
                  <a:gd name="T47" fmla="*/ 5 h 712"/>
                  <a:gd name="T48" fmla="*/ 26 w 1321"/>
                  <a:gd name="T49" fmla="*/ 5 h 712"/>
                  <a:gd name="T50" fmla="*/ 26 w 1321"/>
                  <a:gd name="T51" fmla="*/ 4 h 712"/>
                  <a:gd name="T52" fmla="*/ 18 w 1321"/>
                  <a:gd name="T53" fmla="*/ 4 h 712"/>
                  <a:gd name="T54" fmla="*/ 6 w 1321"/>
                  <a:gd name="T55" fmla="*/ 4 h 712"/>
                  <a:gd name="T56" fmla="*/ 0 w 1321"/>
                  <a:gd name="T57" fmla="*/ 4 h 712"/>
                  <a:gd name="T58" fmla="*/ 0 w 1321"/>
                  <a:gd name="T59" fmla="*/ 4 h 712"/>
                  <a:gd name="T60" fmla="*/ 4 w 1321"/>
                  <a:gd name="T61" fmla="*/ 4 h 712"/>
                  <a:gd name="T62" fmla="*/ 16 w 1321"/>
                  <a:gd name="T63" fmla="*/ 4 h 712"/>
                  <a:gd name="T64" fmla="*/ 26 w 1321"/>
                  <a:gd name="T65" fmla="*/ 4 h 712"/>
                  <a:gd name="T66" fmla="*/ 45 w 1321"/>
                  <a:gd name="T67" fmla="*/ 4 h 712"/>
                  <a:gd name="T68" fmla="*/ 69 w 1321"/>
                  <a:gd name="T69" fmla="*/ 4 h 712"/>
                  <a:gd name="T70" fmla="*/ 94 w 1321"/>
                  <a:gd name="T71" fmla="*/ 4 h 712"/>
                  <a:gd name="T72" fmla="*/ 124 w 1321"/>
                  <a:gd name="T73" fmla="*/ 4 h 712"/>
                  <a:gd name="T74" fmla="*/ 157 w 1321"/>
                  <a:gd name="T75" fmla="*/ 4 h 712"/>
                  <a:gd name="T76" fmla="*/ 189 w 1321"/>
                  <a:gd name="T77" fmla="*/ 4 h 712"/>
                  <a:gd name="T78" fmla="*/ 227 w 1321"/>
                  <a:gd name="T79" fmla="*/ 4 h 712"/>
                  <a:gd name="T80" fmla="*/ 266 w 1321"/>
                  <a:gd name="T81" fmla="*/ 4 h 712"/>
                  <a:gd name="T82" fmla="*/ 306 w 1321"/>
                  <a:gd name="T83" fmla="*/ 0 h 712"/>
                  <a:gd name="T84" fmla="*/ 306 w 1321"/>
                  <a:gd name="T85" fmla="*/ 0 h 712"/>
                  <a:gd name="T86" fmla="*/ 347 w 1321"/>
                  <a:gd name="T87" fmla="*/ 4 h 712"/>
                  <a:gd name="T88" fmla="*/ 386 w 1321"/>
                  <a:gd name="T89" fmla="*/ 4 h 712"/>
                  <a:gd name="T90" fmla="*/ 425 w 1321"/>
                  <a:gd name="T91" fmla="*/ 4 h 712"/>
                  <a:gd name="T92" fmla="*/ 462 w 1321"/>
                  <a:gd name="T93" fmla="*/ 4 h 712"/>
                  <a:gd name="T94" fmla="*/ 494 w 1321"/>
                  <a:gd name="T95" fmla="*/ 4 h 712"/>
                  <a:gd name="T96" fmla="*/ 525 w 1321"/>
                  <a:gd name="T97" fmla="*/ 4 h 712"/>
                  <a:gd name="T98" fmla="*/ 552 w 1321"/>
                  <a:gd name="T99" fmla="*/ 4 h 712"/>
                  <a:gd name="T100" fmla="*/ 575 w 1321"/>
                  <a:gd name="T101" fmla="*/ 4 h 712"/>
                  <a:gd name="T102" fmla="*/ 595 w 1321"/>
                  <a:gd name="T103" fmla="*/ 4 h 712"/>
                  <a:gd name="T104" fmla="*/ 595 w 1321"/>
                  <a:gd name="T105" fmla="*/ 4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80808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1" name="Group 33"/>
            <p:cNvGrpSpPr>
              <a:grpSpLocks/>
            </p:cNvGrpSpPr>
            <p:nvPr/>
          </p:nvGrpSpPr>
          <p:grpSpPr bwMode="auto">
            <a:xfrm>
              <a:off x="1488" y="1968"/>
              <a:ext cx="432" cy="432"/>
              <a:chOff x="2016" y="1920"/>
              <a:chExt cx="1680" cy="1680"/>
            </a:xfrm>
          </p:grpSpPr>
          <p:sp>
            <p:nvSpPr>
              <p:cNvPr id="27" name="Oval 34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solidFill>
                <a:srgbClr val="00206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28" name="Freeform 35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595 w 1321"/>
                  <a:gd name="T1" fmla="*/ 4 h 712"/>
                  <a:gd name="T2" fmla="*/ 601 w 1321"/>
                  <a:gd name="T3" fmla="*/ 4 h 712"/>
                  <a:gd name="T4" fmla="*/ 603 w 1321"/>
                  <a:gd name="T5" fmla="*/ 4 h 712"/>
                  <a:gd name="T6" fmla="*/ 600 w 1321"/>
                  <a:gd name="T7" fmla="*/ 4 h 712"/>
                  <a:gd name="T8" fmla="*/ 593 w 1321"/>
                  <a:gd name="T9" fmla="*/ 4 h 712"/>
                  <a:gd name="T10" fmla="*/ 581 w 1321"/>
                  <a:gd name="T11" fmla="*/ 4 h 712"/>
                  <a:gd name="T12" fmla="*/ 566 w 1321"/>
                  <a:gd name="T13" fmla="*/ 4 h 712"/>
                  <a:gd name="T14" fmla="*/ 545 w 1321"/>
                  <a:gd name="T15" fmla="*/ 5 h 712"/>
                  <a:gd name="T16" fmla="*/ 524 w 1321"/>
                  <a:gd name="T17" fmla="*/ 5 h 712"/>
                  <a:gd name="T18" fmla="*/ 498 w 1321"/>
                  <a:gd name="T19" fmla="*/ 5 h 712"/>
                  <a:gd name="T20" fmla="*/ 471 w 1321"/>
                  <a:gd name="T21" fmla="*/ 5 h 712"/>
                  <a:gd name="T22" fmla="*/ 441 w 1321"/>
                  <a:gd name="T23" fmla="*/ 6 h 712"/>
                  <a:gd name="T24" fmla="*/ 409 w 1321"/>
                  <a:gd name="T25" fmla="*/ 6 h 712"/>
                  <a:gd name="T26" fmla="*/ 377 w 1321"/>
                  <a:gd name="T27" fmla="*/ 6 h 712"/>
                  <a:gd name="T28" fmla="*/ 364 w 1321"/>
                  <a:gd name="T29" fmla="*/ 6 h 712"/>
                  <a:gd name="T30" fmla="*/ 218 w 1321"/>
                  <a:gd name="T31" fmla="*/ 6 h 712"/>
                  <a:gd name="T32" fmla="*/ 216 w 1321"/>
                  <a:gd name="T33" fmla="*/ 6 h 712"/>
                  <a:gd name="T34" fmla="*/ 186 w 1321"/>
                  <a:gd name="T35" fmla="*/ 6 h 712"/>
                  <a:gd name="T36" fmla="*/ 160 w 1321"/>
                  <a:gd name="T37" fmla="*/ 6 h 712"/>
                  <a:gd name="T38" fmla="*/ 132 w 1321"/>
                  <a:gd name="T39" fmla="*/ 6 h 712"/>
                  <a:gd name="T40" fmla="*/ 110 w 1321"/>
                  <a:gd name="T41" fmla="*/ 5 h 712"/>
                  <a:gd name="T42" fmla="*/ 85 w 1321"/>
                  <a:gd name="T43" fmla="*/ 5 h 712"/>
                  <a:gd name="T44" fmla="*/ 67 w 1321"/>
                  <a:gd name="T45" fmla="*/ 5 h 712"/>
                  <a:gd name="T46" fmla="*/ 49 w 1321"/>
                  <a:gd name="T47" fmla="*/ 5 h 712"/>
                  <a:gd name="T48" fmla="*/ 26 w 1321"/>
                  <a:gd name="T49" fmla="*/ 5 h 712"/>
                  <a:gd name="T50" fmla="*/ 26 w 1321"/>
                  <a:gd name="T51" fmla="*/ 4 h 712"/>
                  <a:gd name="T52" fmla="*/ 18 w 1321"/>
                  <a:gd name="T53" fmla="*/ 4 h 712"/>
                  <a:gd name="T54" fmla="*/ 6 w 1321"/>
                  <a:gd name="T55" fmla="*/ 4 h 712"/>
                  <a:gd name="T56" fmla="*/ 0 w 1321"/>
                  <a:gd name="T57" fmla="*/ 4 h 712"/>
                  <a:gd name="T58" fmla="*/ 0 w 1321"/>
                  <a:gd name="T59" fmla="*/ 4 h 712"/>
                  <a:gd name="T60" fmla="*/ 4 w 1321"/>
                  <a:gd name="T61" fmla="*/ 4 h 712"/>
                  <a:gd name="T62" fmla="*/ 16 w 1321"/>
                  <a:gd name="T63" fmla="*/ 4 h 712"/>
                  <a:gd name="T64" fmla="*/ 26 w 1321"/>
                  <a:gd name="T65" fmla="*/ 4 h 712"/>
                  <a:gd name="T66" fmla="*/ 45 w 1321"/>
                  <a:gd name="T67" fmla="*/ 4 h 712"/>
                  <a:gd name="T68" fmla="*/ 69 w 1321"/>
                  <a:gd name="T69" fmla="*/ 4 h 712"/>
                  <a:gd name="T70" fmla="*/ 94 w 1321"/>
                  <a:gd name="T71" fmla="*/ 4 h 712"/>
                  <a:gd name="T72" fmla="*/ 124 w 1321"/>
                  <a:gd name="T73" fmla="*/ 4 h 712"/>
                  <a:gd name="T74" fmla="*/ 157 w 1321"/>
                  <a:gd name="T75" fmla="*/ 4 h 712"/>
                  <a:gd name="T76" fmla="*/ 189 w 1321"/>
                  <a:gd name="T77" fmla="*/ 4 h 712"/>
                  <a:gd name="T78" fmla="*/ 227 w 1321"/>
                  <a:gd name="T79" fmla="*/ 4 h 712"/>
                  <a:gd name="T80" fmla="*/ 266 w 1321"/>
                  <a:gd name="T81" fmla="*/ 4 h 712"/>
                  <a:gd name="T82" fmla="*/ 306 w 1321"/>
                  <a:gd name="T83" fmla="*/ 0 h 712"/>
                  <a:gd name="T84" fmla="*/ 306 w 1321"/>
                  <a:gd name="T85" fmla="*/ 0 h 712"/>
                  <a:gd name="T86" fmla="*/ 347 w 1321"/>
                  <a:gd name="T87" fmla="*/ 4 h 712"/>
                  <a:gd name="T88" fmla="*/ 386 w 1321"/>
                  <a:gd name="T89" fmla="*/ 4 h 712"/>
                  <a:gd name="T90" fmla="*/ 425 w 1321"/>
                  <a:gd name="T91" fmla="*/ 4 h 712"/>
                  <a:gd name="T92" fmla="*/ 462 w 1321"/>
                  <a:gd name="T93" fmla="*/ 4 h 712"/>
                  <a:gd name="T94" fmla="*/ 494 w 1321"/>
                  <a:gd name="T95" fmla="*/ 4 h 712"/>
                  <a:gd name="T96" fmla="*/ 525 w 1321"/>
                  <a:gd name="T97" fmla="*/ 4 h 712"/>
                  <a:gd name="T98" fmla="*/ 552 w 1321"/>
                  <a:gd name="T99" fmla="*/ 4 h 712"/>
                  <a:gd name="T100" fmla="*/ 575 w 1321"/>
                  <a:gd name="T101" fmla="*/ 4 h 712"/>
                  <a:gd name="T102" fmla="*/ 595 w 1321"/>
                  <a:gd name="T103" fmla="*/ 4 h 712"/>
                  <a:gd name="T104" fmla="*/ 595 w 1321"/>
                  <a:gd name="T105" fmla="*/ 4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BBE0E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2" name="Oval 37"/>
            <p:cNvSpPr>
              <a:spLocks noChangeArrowheads="1"/>
            </p:cNvSpPr>
            <p:nvPr/>
          </p:nvSpPr>
          <p:spPr bwMode="gray">
            <a:xfrm rot="18227093">
              <a:off x="3505" y="3263"/>
              <a:ext cx="82" cy="87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13" name="Oval 38"/>
            <p:cNvSpPr>
              <a:spLocks noChangeArrowheads="1"/>
            </p:cNvSpPr>
            <p:nvPr/>
          </p:nvSpPr>
          <p:spPr bwMode="gray">
            <a:xfrm rot="18227093">
              <a:off x="3409" y="3167"/>
              <a:ext cx="82" cy="87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grpSp>
          <p:nvGrpSpPr>
            <p:cNvPr id="14" name="Group 39"/>
            <p:cNvGrpSpPr>
              <a:grpSpLocks/>
            </p:cNvGrpSpPr>
            <p:nvPr/>
          </p:nvGrpSpPr>
          <p:grpSpPr bwMode="auto">
            <a:xfrm>
              <a:off x="1968" y="2256"/>
              <a:ext cx="231" cy="130"/>
              <a:chOff x="2016" y="2304"/>
              <a:chExt cx="231" cy="130"/>
            </a:xfrm>
          </p:grpSpPr>
          <p:sp>
            <p:nvSpPr>
              <p:cNvPr id="25" name="Oval 40"/>
              <p:cNvSpPr>
                <a:spLocks noChangeArrowheads="1"/>
              </p:cNvSpPr>
              <p:nvPr/>
            </p:nvSpPr>
            <p:spPr bwMode="gray">
              <a:xfrm rot="18227093">
                <a:off x="2005" y="2312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rgbClr val="BBE0E3"/>
                  </a:gs>
                  <a:gs pos="100000">
                    <a:srgbClr val="BBE0E3">
                      <a:gamma/>
                      <a:shade val="57647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26" name="Oval 41"/>
              <p:cNvSpPr>
                <a:spLocks noChangeArrowheads="1"/>
              </p:cNvSpPr>
              <p:nvPr/>
            </p:nvSpPr>
            <p:spPr bwMode="gray">
              <a:xfrm rot="18227093">
                <a:off x="2121" y="2379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rgbClr val="BBE0E3"/>
                  </a:gs>
                  <a:gs pos="100000">
                    <a:srgbClr val="BBE0E3">
                      <a:gamma/>
                      <a:shade val="48627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</p:grpSp>
        <p:grpSp>
          <p:nvGrpSpPr>
            <p:cNvPr id="15" name="Group 42"/>
            <p:cNvGrpSpPr>
              <a:grpSpLocks/>
            </p:cNvGrpSpPr>
            <p:nvPr/>
          </p:nvGrpSpPr>
          <p:grpSpPr bwMode="auto">
            <a:xfrm>
              <a:off x="2832" y="1612"/>
              <a:ext cx="87" cy="260"/>
              <a:chOff x="2832" y="1612"/>
              <a:chExt cx="87" cy="260"/>
            </a:xfrm>
          </p:grpSpPr>
          <p:sp>
            <p:nvSpPr>
              <p:cNvPr id="23" name="Oval 43"/>
              <p:cNvSpPr>
                <a:spLocks noChangeArrowheads="1"/>
              </p:cNvSpPr>
              <p:nvPr/>
            </p:nvSpPr>
            <p:spPr bwMode="gray">
              <a:xfrm rot="18227093">
                <a:off x="2821" y="1636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rgbClr val="333399"/>
                  </a:gs>
                  <a:gs pos="100000">
                    <a:srgbClr val="333399">
                      <a:gamma/>
                      <a:shade val="4549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24" name="Oval 44"/>
              <p:cNvSpPr>
                <a:spLocks noChangeArrowheads="1"/>
              </p:cNvSpPr>
              <p:nvPr/>
            </p:nvSpPr>
            <p:spPr bwMode="gray">
              <a:xfrm rot="18227093">
                <a:off x="2821" y="1814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rgbClr val="333399"/>
                  </a:gs>
                  <a:gs pos="100000">
                    <a:srgbClr val="333399">
                      <a:gamma/>
                      <a:shade val="48627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</p:grpSp>
        <p:sp>
          <p:nvSpPr>
            <p:cNvPr id="16" name="Oval 45"/>
            <p:cNvSpPr>
              <a:spLocks noChangeArrowheads="1"/>
            </p:cNvSpPr>
            <p:nvPr/>
          </p:nvSpPr>
          <p:spPr bwMode="gray">
            <a:xfrm rot="18227093">
              <a:off x="3757" y="2273"/>
              <a:ext cx="82" cy="87"/>
            </a:xfrm>
            <a:prstGeom prst="ellipse">
              <a:avLst/>
            </a:prstGeom>
            <a:gradFill rotWithShape="1">
              <a:gsLst>
                <a:gs pos="0">
                  <a:srgbClr val="009999">
                    <a:gamma/>
                    <a:tint val="75686"/>
                    <a:invGamma/>
                  </a:srgbClr>
                </a:gs>
                <a:gs pos="100000">
                  <a:srgbClr val="0099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17" name="Oval 46"/>
            <p:cNvSpPr>
              <a:spLocks noChangeArrowheads="1"/>
            </p:cNvSpPr>
            <p:nvPr/>
          </p:nvSpPr>
          <p:spPr bwMode="gray">
            <a:xfrm rot="18227093">
              <a:off x="3601" y="2351"/>
              <a:ext cx="82" cy="87"/>
            </a:xfrm>
            <a:prstGeom prst="ellipse">
              <a:avLst/>
            </a:prstGeom>
            <a:gradFill rotWithShape="1">
              <a:gsLst>
                <a:gs pos="0">
                  <a:srgbClr val="009999">
                    <a:gamma/>
                    <a:tint val="75686"/>
                    <a:invGamma/>
                  </a:srgbClr>
                </a:gs>
                <a:gs pos="100000">
                  <a:srgbClr val="0099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18" name="Text Box 47"/>
            <p:cNvSpPr txBox="1">
              <a:spLocks noChangeArrowheads="1"/>
            </p:cNvSpPr>
            <p:nvPr/>
          </p:nvSpPr>
          <p:spPr bwMode="auto">
            <a:xfrm>
              <a:off x="270" y="1709"/>
              <a:ext cx="1200" cy="368"/>
            </a:xfrm>
            <a:prstGeom prst="rect">
              <a:avLst/>
            </a:prstGeom>
            <a:solidFill>
              <a:srgbClr val="2D2D8A">
                <a:lumMod val="20000"/>
                <a:lumOff val="80000"/>
              </a:srgbClr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Arial"/>
                </a:rPr>
                <a:t> </a:t>
              </a:r>
              <a:r>
                <a:rPr kumimoji="0" lang="ru-RU" sz="3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Arial"/>
                </a:rPr>
                <a:t>КлубОК</a:t>
              </a:r>
              <a:r>
                <a:rPr kumimoji="0" lang="ru-RU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Arial"/>
                </a:rPr>
                <a:t>»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Arial"/>
              </a:endParaRPr>
            </a:p>
          </p:txBody>
        </p:sp>
        <p:sp>
          <p:nvSpPr>
            <p:cNvPr id="19" name="Text Box 48"/>
            <p:cNvSpPr txBox="1">
              <a:spLocks noChangeArrowheads="1"/>
            </p:cNvSpPr>
            <p:nvPr/>
          </p:nvSpPr>
          <p:spPr bwMode="auto">
            <a:xfrm>
              <a:off x="4153" y="1399"/>
              <a:ext cx="1351" cy="543"/>
            </a:xfrm>
            <a:prstGeom prst="rect">
              <a:avLst/>
            </a:prstGeom>
            <a:solidFill>
              <a:srgbClr val="2D2D8A">
                <a:lumMod val="20000"/>
                <a:lumOff val="80000"/>
              </a:srgbClr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Arial"/>
                </a:rPr>
                <a:t>                                           </a:t>
              </a:r>
              <a:r>
                <a:rPr kumimoji="0" lang="ru-RU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Arial"/>
                </a:rPr>
                <a:t>Здоровяки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Arial"/>
              </a:endParaRPr>
            </a:p>
          </p:txBody>
        </p:sp>
        <p:sp>
          <p:nvSpPr>
            <p:cNvPr id="20" name="Text Box 49"/>
            <p:cNvSpPr txBox="1">
              <a:spLocks noChangeArrowheads="1"/>
            </p:cNvSpPr>
            <p:nvPr/>
          </p:nvSpPr>
          <p:spPr bwMode="auto">
            <a:xfrm>
              <a:off x="4034" y="3252"/>
              <a:ext cx="1542" cy="330"/>
            </a:xfrm>
            <a:prstGeom prst="rect">
              <a:avLst/>
            </a:prstGeom>
            <a:solidFill>
              <a:srgbClr val="2D2D8A">
                <a:lumMod val="20000"/>
                <a:lumOff val="80000"/>
              </a:srgbClr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Arial"/>
                </a:rPr>
                <a:t> «Затейники»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Arial"/>
              </a:endParaRPr>
            </a:p>
          </p:txBody>
        </p:sp>
        <p:sp>
          <p:nvSpPr>
            <p:cNvPr id="21" name="Text Box 50"/>
            <p:cNvSpPr txBox="1">
              <a:spLocks noChangeArrowheads="1"/>
            </p:cNvSpPr>
            <p:nvPr/>
          </p:nvSpPr>
          <p:spPr bwMode="auto">
            <a:xfrm>
              <a:off x="315" y="3268"/>
              <a:ext cx="1458" cy="368"/>
            </a:xfrm>
            <a:prstGeom prst="rect">
              <a:avLst/>
            </a:prstGeom>
            <a:solidFill>
              <a:srgbClr val="2D2D8A">
                <a:lumMod val="20000"/>
                <a:lumOff val="80000"/>
              </a:srgbClr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Arial"/>
                </a:rPr>
                <a:t> «Я и мир»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Arial"/>
              </a:endParaRPr>
            </a:p>
          </p:txBody>
        </p:sp>
        <p:sp>
          <p:nvSpPr>
            <p:cNvPr id="22" name="Text Box 51"/>
            <p:cNvSpPr txBox="1">
              <a:spLocks noChangeArrowheads="1"/>
            </p:cNvSpPr>
            <p:nvPr/>
          </p:nvSpPr>
          <p:spPr bwMode="auto">
            <a:xfrm>
              <a:off x="1131" y="439"/>
              <a:ext cx="3538" cy="330"/>
            </a:xfrm>
            <a:prstGeom prst="rect">
              <a:avLst/>
            </a:prstGeom>
            <a:solidFill>
              <a:srgbClr val="2D2D8A">
                <a:lumMod val="20000"/>
                <a:lumOff val="80000"/>
              </a:srgbClr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Arial"/>
                </a:rPr>
                <a:t>    «Умники и Умницы»</a:t>
              </a:r>
              <a:endPara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Arial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50825" y="35332"/>
            <a:ext cx="8785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b="1" dirty="0" smtClean="0"/>
              <a:t>Взаимосвязь нетрадиционных уроков и внеурочных занятий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68979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4510899" y="332657"/>
            <a:ext cx="2051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/>
          </a:p>
          <a:p>
            <a:pPr algn="ctr"/>
            <a:r>
              <a:rPr lang="ru-RU" sz="3200" b="1" dirty="0" smtClean="0"/>
              <a:t> </a:t>
            </a:r>
          </a:p>
          <a:p>
            <a:pPr algn="ctr"/>
            <a:r>
              <a:rPr lang="ru-RU" sz="3200" b="1" dirty="0" smtClean="0"/>
              <a:t> </a:t>
            </a:r>
          </a:p>
          <a:p>
            <a:pPr algn="ctr"/>
            <a:r>
              <a:rPr lang="ru-RU" sz="3200" b="1" dirty="0" smtClean="0"/>
              <a:t> </a:t>
            </a:r>
          </a:p>
          <a:p>
            <a:pPr algn="ctr"/>
            <a:r>
              <a:rPr lang="ru-RU" sz="3200" b="1" dirty="0" smtClean="0"/>
              <a:t>    </a:t>
            </a:r>
            <a:endParaRPr lang="ru-RU" sz="3200" b="1" dirty="0"/>
          </a:p>
        </p:txBody>
      </p:sp>
      <p:pic>
        <p:nvPicPr>
          <p:cNvPr id="5" name="Рисунок 4" descr="C:\Users\Алевтина\Desktop\для учителя года\DSC01510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5" y="1124743"/>
            <a:ext cx="3024335" cy="2232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Алевтина\Desktop\для учителя года\DSC04773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124743"/>
            <a:ext cx="3024336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Алевтина\Documents\фотографии 2014 год\DSC04749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9" y="3573016"/>
            <a:ext cx="3168351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Алевтина\Documents\фотографии\фотографии класса2012-13 год\1 класс\SAM_1893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6055" y="3939657"/>
            <a:ext cx="3240360" cy="22322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27584" y="332657"/>
            <a:ext cx="7992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«Где детвора, там игра!»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81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1183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Показатели достижения предметных результатов обучающихся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1240064"/>
              </p:ext>
            </p:extLst>
          </p:nvPr>
        </p:nvGraphicFramePr>
        <p:xfrm>
          <a:off x="251520" y="1772816"/>
          <a:ext cx="410445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520" y="908720"/>
            <a:ext cx="3384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latin typeface="Times New Roman"/>
                <a:ea typeface="Calibri"/>
                <a:cs typeface="Times New Roman"/>
              </a:rPr>
              <a:t>Результаты республиканского мониторинга учащихся 4 класса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3234095"/>
              </p:ext>
            </p:extLst>
          </p:nvPr>
        </p:nvGraphicFramePr>
        <p:xfrm>
          <a:off x="4355976" y="1844824"/>
          <a:ext cx="478802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35996" y="954192"/>
            <a:ext cx="3924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Качество знаний обучающихся по русскому языку и математике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50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учитель года 2015\талант с колыбели 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4719" y="3135692"/>
            <a:ext cx="2555567" cy="350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учитель года 2015\разработка ВОВ 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133292">
            <a:off x="5723128" y="1307254"/>
            <a:ext cx="2664296" cy="365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учитель года 2015\мой новый урок 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01472">
            <a:off x="683568" y="1626690"/>
            <a:ext cx="2880320" cy="395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28653" y="404664"/>
            <a:ext cx="6552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Достижения моего педагогического творчества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69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457200"/>
            <a:ext cx="3744416" cy="5420072"/>
          </a:xfrm>
        </p:spPr>
        <p:txBody>
          <a:bodyPr/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800" b="1" cap="none" dirty="0" err="1" smtClean="0">
                <a:solidFill>
                  <a:srgbClr val="002060"/>
                </a:solidFill>
                <a:effectLst/>
                <a:latin typeface="Arial" charset="0"/>
                <a:ea typeface="+mn-ea"/>
                <a:cs typeface="+mn-cs"/>
              </a:rPr>
              <a:t>Тузова</a:t>
            </a:r>
            <a:r>
              <a:rPr lang="ru-RU" sz="2800" b="1" cap="none" dirty="0" smtClean="0">
                <a:solidFill>
                  <a:srgbClr val="002060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2800" b="1" cap="none" dirty="0">
                <a:solidFill>
                  <a:srgbClr val="002060"/>
                </a:solidFill>
                <a:effectLst/>
                <a:latin typeface="Arial" charset="0"/>
                <a:ea typeface="+mn-ea"/>
                <a:cs typeface="+mn-cs"/>
              </a:rPr>
              <a:t/>
            </a:r>
            <a:br>
              <a:rPr lang="ru-RU" sz="2800" b="1" cap="none" dirty="0">
                <a:solidFill>
                  <a:srgbClr val="002060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ru-RU" sz="2800" b="1" cap="none" dirty="0">
                <a:solidFill>
                  <a:srgbClr val="002060"/>
                </a:solidFill>
                <a:effectLst/>
                <a:latin typeface="Arial" charset="0"/>
                <a:ea typeface="+mn-ea"/>
                <a:cs typeface="+mn-cs"/>
              </a:rPr>
              <a:t>Алевтина</a:t>
            </a:r>
            <a:br>
              <a:rPr lang="ru-RU" sz="2800" b="1" cap="none" dirty="0">
                <a:solidFill>
                  <a:srgbClr val="002060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ru-RU" sz="2800" b="1" cap="none" dirty="0">
                <a:solidFill>
                  <a:srgbClr val="002060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2800" b="1" cap="none" dirty="0" smtClean="0">
                <a:solidFill>
                  <a:srgbClr val="002060"/>
                </a:solidFill>
                <a:effectLst/>
                <a:latin typeface="Arial" charset="0"/>
                <a:ea typeface="+mn-ea"/>
                <a:cs typeface="+mn-cs"/>
              </a:rPr>
              <a:t>Леонидовна</a:t>
            </a:r>
            <a:br>
              <a:rPr lang="ru-RU" sz="2800" b="1" cap="none" dirty="0" smtClean="0">
                <a:solidFill>
                  <a:srgbClr val="002060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ru-RU" sz="2800" b="1" cap="none" dirty="0">
                <a:solidFill>
                  <a:srgbClr val="002060"/>
                </a:solidFill>
                <a:effectLst/>
                <a:latin typeface="Arial" charset="0"/>
                <a:ea typeface="+mn-ea"/>
                <a:cs typeface="+mn-cs"/>
              </a:rPr>
              <a:t/>
            </a:r>
            <a:br>
              <a:rPr lang="ru-RU" sz="2800" b="1" cap="none" dirty="0">
                <a:solidFill>
                  <a:srgbClr val="002060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ru-RU" sz="2000" b="1" cap="none" dirty="0">
                <a:solidFill>
                  <a:srgbClr val="002060"/>
                </a:solidFill>
                <a:effectLst/>
                <a:latin typeface="Arial" charset="0"/>
                <a:ea typeface="+mn-ea"/>
                <a:cs typeface="+mn-cs"/>
              </a:rPr>
              <a:t>Образование: высшее, ТГГПУ;</a:t>
            </a:r>
            <a:br>
              <a:rPr lang="ru-RU" sz="2000" b="1" cap="none" dirty="0">
                <a:solidFill>
                  <a:srgbClr val="002060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ru-RU" sz="2000" b="1" cap="none" dirty="0">
                <a:solidFill>
                  <a:srgbClr val="002060"/>
                </a:solidFill>
                <a:effectLst/>
                <a:latin typeface="Arial" charset="0"/>
                <a:ea typeface="+mn-ea"/>
                <a:cs typeface="+mn-cs"/>
              </a:rPr>
              <a:t/>
            </a:r>
            <a:br>
              <a:rPr lang="ru-RU" sz="2000" b="1" cap="none" dirty="0">
                <a:solidFill>
                  <a:srgbClr val="002060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ru-RU" sz="2000" b="1" cap="none" dirty="0">
                <a:solidFill>
                  <a:srgbClr val="002060"/>
                </a:solidFill>
                <a:effectLst/>
                <a:latin typeface="Arial" charset="0"/>
                <a:ea typeface="+mn-ea"/>
                <a:cs typeface="+mn-cs"/>
              </a:rPr>
              <a:t>Учитель начальных классов </a:t>
            </a:r>
            <a:r>
              <a:rPr lang="ru-RU" sz="2000" b="1" cap="none" dirty="0" smtClean="0">
                <a:solidFill>
                  <a:srgbClr val="002060"/>
                </a:solidFill>
                <a:effectLst/>
                <a:latin typeface="Arial" charset="0"/>
                <a:ea typeface="+mn-ea"/>
                <a:cs typeface="+mn-cs"/>
              </a:rPr>
              <a:t>первой  категории. </a:t>
            </a:r>
            <a:r>
              <a:rPr lang="ru-RU" sz="2000" b="1" cap="none" dirty="0">
                <a:solidFill>
                  <a:srgbClr val="002060"/>
                </a:solidFill>
                <a:effectLst/>
                <a:latin typeface="Arial" charset="0"/>
                <a:ea typeface="+mn-ea"/>
                <a:cs typeface="+mn-cs"/>
              </a:rPr>
              <a:t/>
            </a:r>
            <a:br>
              <a:rPr lang="ru-RU" sz="2000" b="1" cap="none" dirty="0">
                <a:solidFill>
                  <a:srgbClr val="002060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ru-RU" sz="2000" b="1" cap="none" dirty="0">
                <a:solidFill>
                  <a:srgbClr val="002060"/>
                </a:solidFill>
                <a:effectLst/>
                <a:latin typeface="Arial" charset="0"/>
                <a:ea typeface="+mn-ea"/>
                <a:cs typeface="+mn-cs"/>
              </a:rPr>
              <a:t/>
            </a:r>
            <a:br>
              <a:rPr lang="ru-RU" sz="2000" b="1" cap="none" dirty="0">
                <a:solidFill>
                  <a:srgbClr val="002060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ru-RU" sz="2000" b="1" cap="none" dirty="0">
                <a:solidFill>
                  <a:srgbClr val="002060"/>
                </a:solidFill>
                <a:effectLst/>
                <a:latin typeface="Arial" charset="0"/>
                <a:ea typeface="+mn-ea"/>
                <a:cs typeface="+mn-cs"/>
              </a:rPr>
              <a:t> Стаж работы  </a:t>
            </a:r>
            <a:r>
              <a:rPr lang="ru-RU" sz="2000" b="1" cap="none" dirty="0" smtClean="0">
                <a:solidFill>
                  <a:srgbClr val="002060"/>
                </a:solidFill>
                <a:effectLst/>
                <a:latin typeface="Arial" charset="0"/>
                <a:ea typeface="+mn-ea"/>
                <a:cs typeface="+mn-cs"/>
              </a:rPr>
              <a:t>23 года.</a:t>
            </a:r>
            <a:br>
              <a:rPr lang="ru-RU" sz="2000" b="1" cap="none" dirty="0" smtClean="0">
                <a:solidFill>
                  <a:srgbClr val="002060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ru-RU" sz="2000" b="1" cap="none" dirty="0">
                <a:solidFill>
                  <a:srgbClr val="002060"/>
                </a:solidFill>
                <a:effectLst/>
                <a:latin typeface="Arial" charset="0"/>
                <a:ea typeface="+mn-ea"/>
                <a:cs typeface="+mn-cs"/>
              </a:rPr>
              <a:t/>
            </a:r>
            <a:br>
              <a:rPr lang="ru-RU" sz="2000" b="1" cap="none" dirty="0">
                <a:solidFill>
                  <a:srgbClr val="002060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ru-RU" sz="2000" b="1" cap="none" dirty="0" smtClean="0">
                <a:solidFill>
                  <a:srgbClr val="002060"/>
                </a:solidFill>
                <a:effectLst/>
                <a:latin typeface="Arial" charset="0"/>
                <a:ea typeface="+mn-ea"/>
                <a:cs typeface="+mn-cs"/>
              </a:rPr>
              <a:t>Педагогическое кредо: «НЕ НАВРЕДИ!»</a:t>
            </a:r>
            <a:endParaRPr lang="ru-RU" sz="2000" b="1" cap="none" dirty="0">
              <a:solidFill>
                <a:srgbClr val="002060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Рисунок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352839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55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772816"/>
            <a:ext cx="84249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«Сделать серьёзные занятия для ребёнка увлекательными- вот задача первоначального обучения»</a:t>
            </a:r>
          </a:p>
          <a:p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ru-RU" sz="4000" dirty="0" smtClean="0">
                <a:solidFill>
                  <a:srgbClr val="002060"/>
                </a:solidFill>
              </a:rPr>
              <a:t>                                     </a:t>
            </a:r>
            <a:r>
              <a:rPr lang="ru-RU" sz="4000" b="1" dirty="0" err="1" smtClean="0">
                <a:solidFill>
                  <a:srgbClr val="002060"/>
                </a:solidFill>
              </a:rPr>
              <a:t>К.Д.Ушинский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08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786" y="1556792"/>
            <a:ext cx="85689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У</a:t>
            </a:r>
            <a:r>
              <a:rPr lang="ru-RU" sz="28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-  умный, </a:t>
            </a: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уверенный</a:t>
            </a:r>
            <a:endParaRPr lang="ru-RU" sz="2800" b="1" dirty="0">
              <a:solidFill>
                <a:srgbClr val="002060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Ч</a:t>
            </a:r>
            <a:r>
              <a:rPr lang="ru-RU" sz="28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-  честный, чуткий</a:t>
            </a:r>
            <a:endParaRPr lang="ru-RU" sz="2800" b="1" dirty="0">
              <a:solidFill>
                <a:srgbClr val="002060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</a:t>
            </a:r>
            <a:r>
              <a:rPr lang="ru-RU" sz="28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-  интересный, инициативный, идейный, искренний</a:t>
            </a:r>
            <a:endParaRPr lang="ru-RU" sz="2800" b="1" dirty="0">
              <a:solidFill>
                <a:srgbClr val="002060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</a:t>
            </a:r>
            <a:r>
              <a:rPr lang="ru-RU" sz="28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-  творческий, толерантный, терпеливый, </a:t>
            </a: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	тактичный</a:t>
            </a:r>
            <a:r>
              <a:rPr lang="ru-RU" sz="28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трудолюбивый, требовательный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Е</a:t>
            </a:r>
            <a:r>
              <a:rPr lang="ru-RU" sz="28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-  единомышленник</a:t>
            </a:r>
            <a:endParaRPr lang="ru-RU" sz="2800" b="1" dirty="0">
              <a:solidFill>
                <a:srgbClr val="002060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Л</a:t>
            </a:r>
            <a:r>
              <a:rPr lang="ru-RU" sz="28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– ласковый, </a:t>
            </a: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логичный</a:t>
            </a:r>
            <a:r>
              <a:rPr lang="ru-RU" sz="2800" b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любящий</a:t>
            </a:r>
            <a:endParaRPr lang="ru-RU" sz="2800" b="1" dirty="0">
              <a:solidFill>
                <a:srgbClr val="002060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ь</a:t>
            </a:r>
            <a:endParaRPr lang="ru-RU" sz="4000" b="1" dirty="0">
              <a:solidFill>
                <a:srgbClr val="C00000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32240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7" name="Picture 2" descr="C:\Users\Галина\Downloads\shutterstock_9901346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260649"/>
            <a:ext cx="289558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15616" y="260648"/>
            <a:ext cx="41662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Учитель 21 века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78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15000"/>
              </a:lnSpc>
              <a:spcBef>
                <a:spcPts val="1530"/>
              </a:spcBef>
              <a:spcAft>
                <a:spcPts val="765"/>
              </a:spcAft>
            </a:pPr>
            <a:r>
              <a:rPr lang="ru-RU" sz="3200" dirty="0" smtClean="0">
                <a:solidFill>
                  <a:srgbClr val="0070C0"/>
                </a:solidFill>
              </a:rPr>
              <a:t>Тема: </a:t>
            </a:r>
            <a:r>
              <a:rPr lang="ru-RU" sz="2800" dirty="0" smtClean="0"/>
              <a:t>«</a:t>
            </a:r>
            <a:r>
              <a:rPr lang="ru-RU" sz="2800" b="1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НестандартныЕ</a:t>
            </a:r>
            <a:r>
              <a:rPr lang="ru-RU" sz="2800" b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 ФОРМЫ работы на уроках и во внеурочное время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»</a:t>
            </a:r>
            <a:r>
              <a:rPr lang="ru-RU" sz="3200" dirty="0" smtClean="0">
                <a:solidFill>
                  <a:srgbClr val="93246F"/>
                </a:solidFill>
                <a:effectLst/>
                <a:latin typeface="Trebuchet MS"/>
                <a:ea typeface="Times New Roman"/>
                <a:cs typeface="Times New Roman"/>
              </a:rPr>
              <a:t>  </a:t>
            </a:r>
            <a:endParaRPr lang="ru-RU" sz="32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1" y="1412777"/>
            <a:ext cx="7776865" cy="4770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67944" y="1988840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урок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5903893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Урок – это солнце, вокруг которого, как планеты, вращаются все другие формы учебных занятий.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86700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Актуальность</a:t>
            </a:r>
            <a:r>
              <a:rPr lang="ru-RU" dirty="0" smtClean="0">
                <a:solidFill>
                  <a:srgbClr val="C00000"/>
                </a:solidFill>
              </a:rPr>
              <a:t>: </a:t>
            </a:r>
            <a:r>
              <a:rPr lang="ru-RU" dirty="0" smtClean="0">
                <a:solidFill>
                  <a:srgbClr val="002060"/>
                </a:solidFill>
              </a:rPr>
              <a:t>низкий уровень 	     			            внимания и интереса к уроку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449" y="2708920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Цель:</a:t>
            </a:r>
            <a:r>
              <a:rPr lang="ru-RU" b="1" dirty="0" smtClean="0">
                <a:solidFill>
                  <a:srgbClr val="0070C0"/>
                </a:solidFill>
              </a:rPr>
              <a:t> эффективный </a:t>
            </a:r>
            <a:r>
              <a:rPr lang="ru-RU" b="1" dirty="0">
                <a:solidFill>
                  <a:srgbClr val="0070C0"/>
                </a:solidFill>
              </a:rPr>
              <a:t>подбор </a:t>
            </a:r>
            <a:r>
              <a:rPr lang="ru-RU" b="1" dirty="0" smtClean="0">
                <a:solidFill>
                  <a:srgbClr val="0070C0"/>
                </a:solidFill>
              </a:rPr>
              <a:t>,</a:t>
            </a:r>
            <a:r>
              <a:rPr lang="ru-RU" b="1" dirty="0" err="1" smtClean="0">
                <a:solidFill>
                  <a:srgbClr val="0070C0"/>
                </a:solidFill>
              </a:rPr>
              <a:t>форм,методов</a:t>
            </a:r>
            <a:r>
              <a:rPr lang="ru-RU" b="1" dirty="0" smtClean="0">
                <a:solidFill>
                  <a:srgbClr val="0070C0"/>
                </a:solidFill>
              </a:rPr>
              <a:t> 	 	обучения для  	активизации 	познавательной   	деятельности 	 	младших школьников;</a:t>
            </a:r>
          </a:p>
          <a:p>
            <a:pPr marL="0" indent="0"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  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32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16632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Внедрение ФГОС НОО</a:t>
            </a:r>
          </a:p>
          <a:p>
            <a:pPr algn="ctr"/>
            <a:r>
              <a:rPr lang="ru-RU" sz="3200" b="1" dirty="0" smtClean="0"/>
              <a:t>«Дай мне сделать самому, и я научусь…»</a:t>
            </a:r>
            <a:endParaRPr lang="ru-RU" sz="3200" b="1" dirty="0"/>
          </a:p>
        </p:txBody>
      </p:sp>
      <p:pic>
        <p:nvPicPr>
          <p:cNvPr id="1027" name="Picture 3" descr="C:\Users\Алевтина\Desktop\для учителя года\DSCN07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3379" y="1052736"/>
            <a:ext cx="5363157" cy="35283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левтина\Desktop\для учителя года\SAM_24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3577031"/>
            <a:ext cx="6192688" cy="34207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левтина\Desktop\для учителя года\SAM_188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980" y="1304764"/>
            <a:ext cx="5148084" cy="30243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55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Задачи: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- формирование умения учиться;</a:t>
            </a:r>
          </a:p>
          <a:p>
            <a:pPr marL="0" indent="0">
              <a:buNone/>
            </a:pPr>
            <a:r>
              <a:rPr lang="ru-RU" b="1" dirty="0" smtClean="0"/>
              <a:t>- личностное развитие;</a:t>
            </a:r>
          </a:p>
          <a:p>
            <a:pPr marL="0" indent="0">
              <a:buNone/>
            </a:pPr>
            <a:r>
              <a:rPr lang="ru-RU" b="1" dirty="0" smtClean="0"/>
              <a:t>- общекультурное развитие;</a:t>
            </a:r>
          </a:p>
          <a:p>
            <a:pPr marL="0" indent="0">
              <a:buNone/>
            </a:pPr>
            <a:r>
              <a:rPr lang="ru-RU" b="1" dirty="0" smtClean="0"/>
              <a:t>- развитие познавательных интересов;</a:t>
            </a:r>
          </a:p>
          <a:p>
            <a:pPr marL="0" indent="0">
              <a:buNone/>
            </a:pPr>
            <a:r>
              <a:rPr lang="ru-RU" b="1" dirty="0" smtClean="0"/>
              <a:t>- формирование коммуникативной компетентности;</a:t>
            </a:r>
          </a:p>
          <a:p>
            <a:pPr marL="0" indent="0">
              <a:buNone/>
            </a:pPr>
            <a:r>
              <a:rPr lang="ru-RU" b="1" dirty="0" smtClean="0"/>
              <a:t>- повышение мотивации учащихся.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0840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478167"/>
              </p:ext>
            </p:extLst>
          </p:nvPr>
        </p:nvGraphicFramePr>
        <p:xfrm>
          <a:off x="107504" y="116632"/>
          <a:ext cx="8928992" cy="68732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464496"/>
                <a:gridCol w="4464496"/>
              </a:tblGrid>
              <a:tr h="654936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          </a:t>
                      </a:r>
                      <a:r>
                        <a:rPr lang="ru-RU" sz="4000" b="1" dirty="0" smtClean="0"/>
                        <a:t>«+»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23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Активная</a:t>
                      </a:r>
                      <a:r>
                        <a:rPr lang="ru-RU" sz="23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учебно-познавательная деятельность</a:t>
                      </a:r>
                      <a:endParaRPr lang="ru-RU" sz="23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42900" indent="-342900"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23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Способ «оживлённости»,  комфортности</a:t>
                      </a:r>
                      <a:r>
                        <a:rPr lang="ru-RU" sz="23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урока;</a:t>
                      </a:r>
                      <a:endParaRPr lang="ru-RU" sz="23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indent="-342900"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23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Коммуникация</a:t>
                      </a:r>
                      <a:r>
                        <a:rPr lang="ru-RU" sz="23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и сотрудничество;</a:t>
                      </a:r>
                      <a:endParaRPr lang="ru-RU" sz="23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indent="-342900"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23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Соблюдается </a:t>
                      </a:r>
                      <a:r>
                        <a:rPr lang="ru-RU" sz="23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здоровьесберегающий</a:t>
                      </a:r>
                      <a:r>
                        <a:rPr lang="ru-RU" sz="23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режим;</a:t>
                      </a:r>
                      <a:endParaRPr lang="ru-RU" sz="23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indent="-342900"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23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Атмосфера творческого поиска, позитивного мироощущения;</a:t>
                      </a:r>
                      <a:endParaRPr lang="ru-RU" sz="23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indent="-342900"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23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Между учителем и учащимися субъект- субъектные отношения.</a:t>
                      </a:r>
                      <a:endParaRPr lang="ru-RU" sz="23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/>
                      <a:endParaRPr lang="ru-RU" sz="2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«-»</a:t>
                      </a:r>
                    </a:p>
                    <a:p>
                      <a:pPr algn="ctr"/>
                      <a:endParaRPr lang="ru-RU" sz="2300" dirty="0" smtClean="0"/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23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Нетрадиционные уроки являются только одним из видов урока, поэтому их проведение возможно не часто;</a:t>
                      </a:r>
                      <a:endParaRPr lang="ru-RU" sz="23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23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 всегда содержание материала </a:t>
                      </a:r>
                      <a:r>
                        <a:rPr lang="ru-RU" sz="230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темы  </a:t>
                      </a:r>
                      <a:r>
                        <a:rPr lang="ru-RU" sz="23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может быть представлено в нетрадиционной форме;</a:t>
                      </a:r>
                      <a:endParaRPr lang="ru-RU" sz="23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23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Данные уроки требуют предварительной подготовки  учителя;</a:t>
                      </a:r>
                      <a:endParaRPr lang="ru-RU" sz="23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23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Всё содержание учебного предмета не может быть представлено через нетрадиционные формы.</a:t>
                      </a:r>
                      <a:endParaRPr lang="ru-RU" sz="23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/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88640"/>
            <a:ext cx="58420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85787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411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356100" y="0"/>
            <a:ext cx="4787900" cy="6858000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100000">
                <a:srgbClr val="FFE46F"/>
              </a:gs>
            </a:gsLst>
            <a:lin ang="0" scaled="1"/>
          </a:gra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0"/>
            <a:ext cx="4370388" cy="6858000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100000">
                <a:srgbClr val="FFE46F"/>
              </a:gs>
            </a:gsLst>
            <a:lin ang="0" scaled="1"/>
          </a:gra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12292" name="Group 4"/>
          <p:cNvGrpSpPr>
            <a:grpSpLocks noChangeAspect="1"/>
          </p:cNvGrpSpPr>
          <p:nvPr/>
        </p:nvGrpSpPr>
        <p:grpSpPr bwMode="auto">
          <a:xfrm>
            <a:off x="2511425" y="1503363"/>
            <a:ext cx="3660775" cy="3787775"/>
            <a:chOff x="1266" y="502"/>
            <a:chExt cx="3044" cy="2947"/>
          </a:xfrm>
        </p:grpSpPr>
        <p:sp>
          <p:nvSpPr>
            <p:cNvPr id="12307" name="AutoShape 5"/>
            <p:cNvSpPr>
              <a:spLocks noChangeAspect="1" noChangeArrowheads="1"/>
            </p:cNvSpPr>
            <p:nvPr/>
          </p:nvSpPr>
          <p:spPr bwMode="auto">
            <a:xfrm rot="-2696209">
              <a:off x="1481" y="805"/>
              <a:ext cx="983" cy="812"/>
            </a:xfrm>
            <a:custGeom>
              <a:avLst/>
              <a:gdLst>
                <a:gd name="T0" fmla="*/ 1 w 21600"/>
                <a:gd name="T1" fmla="*/ 1 h 21600"/>
                <a:gd name="T2" fmla="*/ 1 w 21600"/>
                <a:gd name="T3" fmla="*/ 1 h 21600"/>
                <a:gd name="T4" fmla="*/ 0 w 21600"/>
                <a:gd name="T5" fmla="*/ 1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83 w 21600"/>
                <a:gd name="T13" fmla="*/ 4496 h 21600"/>
                <a:gd name="T14" fmla="*/ 17117 w 21600"/>
                <a:gd name="T15" fmla="*/ 1710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2DFF">
                <a:alpha val="5411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308" name="AutoShape 6"/>
            <p:cNvSpPr>
              <a:spLocks noChangeAspect="1" noChangeArrowheads="1"/>
            </p:cNvSpPr>
            <p:nvPr/>
          </p:nvSpPr>
          <p:spPr bwMode="auto">
            <a:xfrm rot="-338860">
              <a:off x="2086" y="502"/>
              <a:ext cx="1147" cy="73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1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82 w 21600"/>
                <a:gd name="T13" fmla="*/ 4498 h 21600"/>
                <a:gd name="T14" fmla="*/ 17118 w 21600"/>
                <a:gd name="T15" fmla="*/ 1710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3ABA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309" name="AutoShape 8"/>
            <p:cNvSpPr>
              <a:spLocks noChangeAspect="1" noChangeArrowheads="1"/>
            </p:cNvSpPr>
            <p:nvPr/>
          </p:nvSpPr>
          <p:spPr bwMode="auto">
            <a:xfrm rot="6873363">
              <a:off x="3370" y="1922"/>
              <a:ext cx="1002" cy="738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1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5 w 21600"/>
                <a:gd name="T13" fmla="*/ 4507 h 21600"/>
                <a:gd name="T14" fmla="*/ 17095 w 21600"/>
                <a:gd name="T15" fmla="*/ 1709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310" name="AutoShape 9"/>
            <p:cNvSpPr>
              <a:spLocks noChangeAspect="1" noChangeArrowheads="1"/>
            </p:cNvSpPr>
            <p:nvPr/>
          </p:nvSpPr>
          <p:spPr bwMode="auto">
            <a:xfrm rot="1857098">
              <a:off x="2882" y="630"/>
              <a:ext cx="1119" cy="73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1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98 w 21600"/>
                <a:gd name="T13" fmla="*/ 4498 h 21600"/>
                <a:gd name="T14" fmla="*/ 17102 w 21600"/>
                <a:gd name="T15" fmla="*/ 1710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9900">
                <a:alpha val="8392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311" name="AutoShape 10"/>
            <p:cNvSpPr>
              <a:spLocks noChangeAspect="1" noChangeArrowheads="1"/>
            </p:cNvSpPr>
            <p:nvPr/>
          </p:nvSpPr>
          <p:spPr bwMode="auto">
            <a:xfrm rot="4237956">
              <a:off x="3439" y="1240"/>
              <a:ext cx="1003" cy="738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1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1 w 21600"/>
                <a:gd name="T13" fmla="*/ 4507 h 21600"/>
                <a:gd name="T14" fmla="*/ 17099 w 21600"/>
                <a:gd name="T15" fmla="*/ 1709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312" name="AutoShape 15"/>
            <p:cNvSpPr>
              <a:spLocks noChangeAspect="1" noChangeArrowheads="1"/>
            </p:cNvSpPr>
            <p:nvPr/>
          </p:nvSpPr>
          <p:spPr bwMode="auto">
            <a:xfrm rot="-4887032">
              <a:off x="1183" y="1400"/>
              <a:ext cx="980" cy="814"/>
            </a:xfrm>
            <a:custGeom>
              <a:avLst/>
              <a:gdLst>
                <a:gd name="T0" fmla="*/ 1 w 21600"/>
                <a:gd name="T1" fmla="*/ 1 h 21600"/>
                <a:gd name="T2" fmla="*/ 1 w 21600"/>
                <a:gd name="T3" fmla="*/ 1 h 21600"/>
                <a:gd name="T4" fmla="*/ 0 w 21600"/>
                <a:gd name="T5" fmla="*/ 1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96 w 21600"/>
                <a:gd name="T13" fmla="*/ 4511 h 21600"/>
                <a:gd name="T14" fmla="*/ 17104 w 21600"/>
                <a:gd name="T15" fmla="*/ 1708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313" name="AutoShape 16"/>
            <p:cNvSpPr>
              <a:spLocks noChangeAspect="1" noChangeArrowheads="1"/>
            </p:cNvSpPr>
            <p:nvPr/>
          </p:nvSpPr>
          <p:spPr bwMode="auto">
            <a:xfrm rot="8550044">
              <a:off x="2977" y="2465"/>
              <a:ext cx="927" cy="723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97 w 21600"/>
                <a:gd name="T13" fmla="*/ 4511 h 21600"/>
                <a:gd name="T14" fmla="*/ 17103 w 21600"/>
                <a:gd name="T15" fmla="*/ 1708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2">
                <a:alpha val="5294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314" name="AutoShape 18"/>
            <p:cNvSpPr>
              <a:spLocks noChangeAspect="1" noChangeArrowheads="1"/>
            </p:cNvSpPr>
            <p:nvPr/>
          </p:nvSpPr>
          <p:spPr bwMode="auto">
            <a:xfrm rot="-6908224">
              <a:off x="1323" y="2110"/>
              <a:ext cx="836" cy="738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96 w 21600"/>
                <a:gd name="T13" fmla="*/ 4507 h 21600"/>
                <a:gd name="T14" fmla="*/ 17104 w 21600"/>
                <a:gd name="T15" fmla="*/ 1709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315" name="AutoShape 20"/>
            <p:cNvSpPr>
              <a:spLocks noChangeAspect="1" noChangeArrowheads="1"/>
            </p:cNvSpPr>
            <p:nvPr/>
          </p:nvSpPr>
          <p:spPr bwMode="auto">
            <a:xfrm rot="-8812044">
              <a:off x="1732" y="2575"/>
              <a:ext cx="942" cy="73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1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7 w 21600"/>
                <a:gd name="T13" fmla="*/ 4498 h 21600"/>
                <a:gd name="T14" fmla="*/ 17083 w 21600"/>
                <a:gd name="T15" fmla="*/ 1710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316" name="AutoShape 21"/>
            <p:cNvSpPr>
              <a:spLocks noChangeAspect="1" noChangeArrowheads="1"/>
            </p:cNvSpPr>
            <p:nvPr/>
          </p:nvSpPr>
          <p:spPr bwMode="auto">
            <a:xfrm rot="10511926">
              <a:off x="2437" y="2692"/>
              <a:ext cx="884" cy="757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20 w 21600"/>
                <a:gd name="T13" fmla="*/ 4508 h 21600"/>
                <a:gd name="T14" fmla="*/ 17080 w 21600"/>
                <a:gd name="T15" fmla="*/ 170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6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3094" name="AutoShape 2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867400" y="990600"/>
            <a:ext cx="3024188" cy="519113"/>
          </a:xfrm>
          <a:prstGeom prst="wedgeRectCallout">
            <a:avLst>
              <a:gd name="adj1" fmla="val -83491"/>
              <a:gd name="adj2" fmla="val 199236"/>
            </a:avLst>
          </a:prstGeom>
          <a:solidFill>
            <a:srgbClr val="CC9900">
              <a:alpha val="8392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</a:rPr>
              <a:t>сказка</a:t>
            </a:r>
          </a:p>
        </p:txBody>
      </p:sp>
      <p:sp>
        <p:nvSpPr>
          <p:cNvPr id="3095" name="AutoShape 23">
            <a:hlinkClick r:id="" action="ppaction://noaction"/>
          </p:cNvPr>
          <p:cNvSpPr>
            <a:spLocks noChangeArrowheads="1"/>
          </p:cNvSpPr>
          <p:nvPr/>
        </p:nvSpPr>
        <p:spPr bwMode="auto">
          <a:xfrm rot="1057255">
            <a:off x="5729614" y="5294312"/>
            <a:ext cx="2455863" cy="384175"/>
          </a:xfrm>
          <a:prstGeom prst="wedgeRectCallout">
            <a:avLst>
              <a:gd name="adj1" fmla="val -78120"/>
              <a:gd name="adj2" fmla="val -21486"/>
            </a:avLst>
          </a:prstGeom>
          <a:solidFill>
            <a:schemeClr val="bg2">
              <a:alpha val="5294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prstClr val="black"/>
                </a:solidFill>
                <a:latin typeface="Times New Roman" pitchFamily="18" charset="0"/>
              </a:rPr>
              <a:t>Презентация</a:t>
            </a:r>
          </a:p>
        </p:txBody>
      </p:sp>
      <p:sp>
        <p:nvSpPr>
          <p:cNvPr id="3097" name="AutoShape 25"/>
          <p:cNvSpPr>
            <a:spLocks noChangeArrowheads="1"/>
          </p:cNvSpPr>
          <p:nvPr/>
        </p:nvSpPr>
        <p:spPr bwMode="auto">
          <a:xfrm>
            <a:off x="4700587" y="6067685"/>
            <a:ext cx="3552825" cy="574675"/>
          </a:xfrm>
          <a:prstGeom prst="wedgeRectCallout">
            <a:avLst>
              <a:gd name="adj1" fmla="val -59519"/>
              <a:gd name="adj2" fmla="val -220167"/>
            </a:avLst>
          </a:prstGeom>
          <a:solidFill>
            <a:srgbClr val="66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prstClr val="black"/>
                </a:solidFill>
                <a:latin typeface="Times New Roman" pitchFamily="18" charset="0"/>
              </a:rPr>
              <a:t>Игра</a:t>
            </a:r>
          </a:p>
        </p:txBody>
      </p:sp>
      <p:sp>
        <p:nvSpPr>
          <p:cNvPr id="3099" name="AutoShape 2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341515" y="1972497"/>
            <a:ext cx="2916237" cy="780691"/>
          </a:xfrm>
          <a:prstGeom prst="wedgeRectCallout">
            <a:avLst>
              <a:gd name="adj1" fmla="val -69574"/>
              <a:gd name="adj2" fmla="val 7903"/>
            </a:avLst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/>
                <a:ea typeface="Calibri"/>
              </a:rPr>
              <a:t> экскурсия</a:t>
            </a:r>
            <a:endParaRPr lang="ru-RU" sz="2000" b="1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101" name="AutoShape 29"/>
          <p:cNvSpPr>
            <a:spLocks noChangeArrowheads="1"/>
          </p:cNvSpPr>
          <p:nvPr/>
        </p:nvSpPr>
        <p:spPr bwMode="auto">
          <a:xfrm>
            <a:off x="6287294" y="3201537"/>
            <a:ext cx="2461170" cy="1155357"/>
          </a:xfrm>
          <a:prstGeom prst="wedgeRectCallout">
            <a:avLst>
              <a:gd name="adj1" fmla="val -77764"/>
              <a:gd name="adj2" fmla="val 6065"/>
            </a:avLst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Calibri"/>
              </a:rPr>
              <a:t> С имитацией деятельности учреждения и организации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298" name="AutoShape 30"/>
          <p:cNvSpPr>
            <a:spLocks noChangeArrowheads="1"/>
          </p:cNvSpPr>
          <p:nvPr/>
        </p:nvSpPr>
        <p:spPr bwMode="auto">
          <a:xfrm>
            <a:off x="276225" y="785813"/>
            <a:ext cx="2492375" cy="5397500"/>
          </a:xfrm>
          <a:prstGeom prst="curvedRightArrow">
            <a:avLst>
              <a:gd name="adj1" fmla="val 43312"/>
              <a:gd name="adj2" fmla="val 86624"/>
              <a:gd name="adj3" fmla="val 33843"/>
            </a:avLst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104" name="AutoShape 3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07962" y="2304839"/>
            <a:ext cx="1962150" cy="896698"/>
          </a:xfrm>
          <a:prstGeom prst="wedgeRectCallout">
            <a:avLst>
              <a:gd name="adj1" fmla="val 77005"/>
              <a:gd name="adj2" fmla="val 33574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</a:rPr>
              <a:t>С групповой  и парной формой работы</a:t>
            </a:r>
          </a:p>
        </p:txBody>
      </p:sp>
      <p:sp>
        <p:nvSpPr>
          <p:cNvPr id="3105" name="AutoShape 3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52400" y="4114800"/>
            <a:ext cx="2073275" cy="454025"/>
          </a:xfrm>
          <a:prstGeom prst="wedgeRectCallout">
            <a:avLst>
              <a:gd name="adj1" fmla="val 84227"/>
              <a:gd name="adj2" fmla="val -127273"/>
            </a:avLst>
          </a:prstGeom>
          <a:solidFill>
            <a:srgbClr val="33CC3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</a:rPr>
              <a:t>Проект</a:t>
            </a:r>
          </a:p>
        </p:txBody>
      </p:sp>
      <p:sp>
        <p:nvSpPr>
          <p:cNvPr id="3106" name="AutoShape 3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1124744"/>
            <a:ext cx="3200400" cy="847753"/>
          </a:xfrm>
          <a:prstGeom prst="wedgeRectCallout">
            <a:avLst>
              <a:gd name="adj1" fmla="val 57213"/>
              <a:gd name="adj2" fmla="val 190398"/>
            </a:avLst>
          </a:prstGeom>
          <a:solidFill>
            <a:srgbClr val="FF2DFF">
              <a:alpha val="54117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</a:rPr>
              <a:t>  С использованием обучающих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</a:rPr>
              <a:t>с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</a:rPr>
              <a:t>труктур Сингапурского метода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</a:rPr>
              <a:t>обучения</a:t>
            </a:r>
          </a:p>
        </p:txBody>
      </p:sp>
      <p:sp>
        <p:nvSpPr>
          <p:cNvPr id="12302" name="Text Box 39"/>
          <p:cNvSpPr txBox="1">
            <a:spLocks noChangeArrowheads="1"/>
          </p:cNvSpPr>
          <p:nvPr/>
        </p:nvSpPr>
        <p:spPr bwMode="auto">
          <a:xfrm>
            <a:off x="1447800" y="0"/>
            <a:ext cx="5876925" cy="466725"/>
          </a:xfrm>
          <a:prstGeom prst="rect">
            <a:avLst/>
          </a:prstGeom>
          <a:gradFill rotWithShape="1">
            <a:gsLst>
              <a:gs pos="0">
                <a:srgbClr val="FFCC99">
                  <a:alpha val="67998"/>
                </a:srgbClr>
              </a:gs>
              <a:gs pos="100000">
                <a:srgbClr val="FF9966">
                  <a:alpha val="70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Нестандартные формы уроков</a:t>
            </a:r>
          </a:p>
        </p:txBody>
      </p:sp>
      <p:sp>
        <p:nvSpPr>
          <p:cNvPr id="3112" name="AutoShape 40"/>
          <p:cNvSpPr>
            <a:spLocks noChangeArrowheads="1"/>
          </p:cNvSpPr>
          <p:nvPr/>
        </p:nvSpPr>
        <p:spPr bwMode="auto">
          <a:xfrm>
            <a:off x="304800" y="5486400"/>
            <a:ext cx="3124200" cy="576263"/>
          </a:xfrm>
          <a:prstGeom prst="wedgeRectCallout">
            <a:avLst>
              <a:gd name="adj1" fmla="val 55032"/>
              <a:gd name="adj2" fmla="val -210222"/>
            </a:avLst>
          </a:prstGeom>
          <a:solidFill>
            <a:srgbClr val="FF5BFF">
              <a:alpha val="56862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prstClr val="black"/>
                </a:solidFill>
                <a:latin typeface="Times New Roman" pitchFamily="18" charset="0"/>
              </a:rPr>
              <a:t>С использованием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prstClr val="black"/>
                </a:solidFill>
                <a:latin typeface="Times New Roman" pitchFamily="18" charset="0"/>
              </a:rPr>
              <a:t>компьютерных технологий</a:t>
            </a:r>
          </a:p>
        </p:txBody>
      </p:sp>
      <p:sp>
        <p:nvSpPr>
          <p:cNvPr id="3113" name="AutoShape 4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057400" y="609600"/>
            <a:ext cx="2486025" cy="371475"/>
          </a:xfrm>
          <a:prstGeom prst="wedgeRectCallout">
            <a:avLst>
              <a:gd name="adj1" fmla="val 34764"/>
              <a:gd name="adj2" fmla="val 299912"/>
            </a:avLst>
          </a:prstGeom>
          <a:solidFill>
            <a:srgbClr val="FF99CC">
              <a:alpha val="54117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</a:rPr>
              <a:t>соревнование</a:t>
            </a:r>
          </a:p>
        </p:txBody>
      </p:sp>
      <p:sp>
        <p:nvSpPr>
          <p:cNvPr id="12305" name="Text Box 43"/>
          <p:cNvSpPr txBox="1">
            <a:spLocks noChangeArrowheads="1"/>
          </p:cNvSpPr>
          <p:nvPr/>
        </p:nvSpPr>
        <p:spPr bwMode="auto">
          <a:xfrm>
            <a:off x="0" y="6613525"/>
            <a:ext cx="25288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sz="1000" smtClean="0">
              <a:solidFill>
                <a:srgbClr val="CA3000"/>
              </a:solidFill>
              <a:latin typeface="Times New Roman" pitchFamily="18" charset="0"/>
            </a:endParaRPr>
          </a:p>
        </p:txBody>
      </p:sp>
      <p:sp>
        <p:nvSpPr>
          <p:cNvPr id="12306" name="WordArt 47"/>
          <p:cNvSpPr>
            <a:spLocks noChangeArrowheads="1" noChangeShapeType="1" noTextEdit="1"/>
          </p:cNvSpPr>
          <p:nvPr/>
        </p:nvSpPr>
        <p:spPr bwMode="auto">
          <a:xfrm>
            <a:off x="3581400" y="3124200"/>
            <a:ext cx="16764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Урок</a:t>
            </a:r>
          </a:p>
        </p:txBody>
      </p:sp>
    </p:spTree>
    <p:extLst>
      <p:ext uri="{BB962C8B-B14F-4D97-AF65-F5344CB8AC3E}">
        <p14:creationId xmlns:p14="http://schemas.microsoft.com/office/powerpoint/2010/main" val="367245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4" grpId="0" animBg="1"/>
      <p:bldP spid="3095" grpId="0" animBg="1"/>
      <p:bldP spid="3097" grpId="0" animBg="1"/>
      <p:bldP spid="3099" grpId="0" animBg="1"/>
      <p:bldP spid="3101" grpId="0" animBg="1"/>
      <p:bldP spid="3104" grpId="0" animBg="1"/>
      <p:bldP spid="3105" grpId="0" animBg="1"/>
      <p:bldP spid="3106" grpId="0" animBg="1"/>
      <p:bldP spid="3112" grpId="0" animBg="1"/>
      <p:bldP spid="31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0200" y="188640"/>
            <a:ext cx="66442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0" b="1" dirty="0">
                <a:ln w="31550" cmpd="sng">
                  <a:gradFill>
                    <a:gsLst>
                      <a:gs pos="70000">
                        <a:srgbClr val="C17529">
                          <a:shade val="50000"/>
                          <a:satMod val="190000"/>
                        </a:srgbClr>
                      </a:gs>
                      <a:gs pos="0">
                        <a:srgbClr val="C17529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</a:rPr>
              <a:t>Урок-аукцион</a:t>
            </a:r>
          </a:p>
        </p:txBody>
      </p:sp>
      <p:pic>
        <p:nvPicPr>
          <p:cNvPr id="4" name="Рисунок 3" descr="C:\Users\Алевтина\Desktop\для учителя года\фото класса стаса\DSC02186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1543050"/>
            <a:ext cx="4464496" cy="3771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89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3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4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5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6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613</TotalTime>
  <Words>370</Words>
  <Application>Microsoft Office PowerPoint</Application>
  <PresentationFormat>Экран (4:3)</PresentationFormat>
  <Paragraphs>94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Трек</vt:lpstr>
      <vt:lpstr>1_Трек</vt:lpstr>
      <vt:lpstr>2_Трек</vt:lpstr>
      <vt:lpstr>4_Трек</vt:lpstr>
      <vt:lpstr>5_Трек</vt:lpstr>
      <vt:lpstr>6_Трек</vt:lpstr>
      <vt:lpstr>7_Трек</vt:lpstr>
      <vt:lpstr>Конкурс «Учитель года» 2015</vt:lpstr>
      <vt:lpstr>Тузова  Алевтина  Леонидовна  Образование: высшее, ТГГПУ;  Учитель начальных классов первой  категории.    Стаж работы  23 года.  Педагогическое кредо: «НЕ НАВРЕДИ!»</vt:lpstr>
      <vt:lpstr>Тема: «НестандартныЕ ФОРМЫ работы на уроках и во внеурочное время»  </vt:lpstr>
      <vt:lpstr>Актуальность: низкий уровень                      внимания и интереса к уроку</vt:lpstr>
      <vt:lpstr>Презентация PowerPoint</vt:lpstr>
      <vt:lpstr>Задачи:</vt:lpstr>
      <vt:lpstr>Презентация PowerPoint</vt:lpstr>
      <vt:lpstr>Презентация PowerPoint</vt:lpstr>
      <vt:lpstr>Презентация PowerPoint</vt:lpstr>
      <vt:lpstr>Презентация PowerPoint</vt:lpstr>
      <vt:lpstr> ИКТ технология</vt:lpstr>
      <vt:lpstr>Парная работа</vt:lpstr>
      <vt:lpstr>Презентация PowerPoint</vt:lpstr>
      <vt:lpstr>Презентация PowerPoint</vt:lpstr>
      <vt:lpstr> С использованием обучающих структур Сингапурского метода обучения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«Староильмовская СОШ»</dc:title>
  <dc:creator>Алевтина</dc:creator>
  <cp:lastModifiedBy>Алевтина</cp:lastModifiedBy>
  <cp:revision>53</cp:revision>
  <dcterms:created xsi:type="dcterms:W3CDTF">2015-02-15T15:13:00Z</dcterms:created>
  <dcterms:modified xsi:type="dcterms:W3CDTF">2015-02-26T12:47:07Z</dcterms:modified>
</cp:coreProperties>
</file>