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7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79" r:id="rId6"/>
    <p:sldId id="262" r:id="rId7"/>
    <p:sldId id="261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5" r:id="rId16"/>
    <p:sldId id="276" r:id="rId17"/>
    <p:sldId id="273" r:id="rId18"/>
    <p:sldId id="274" r:id="rId19"/>
    <p:sldId id="277" r:id="rId20"/>
    <p:sldId id="278" r:id="rId21"/>
    <p:sldId id="28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A0A0A0"/>
  </p:clrMru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 autoAdjust="0"/>
    <p:restoredTop sz="88034" autoAdjust="0"/>
  </p:normalViewPr>
  <p:slideViewPr>
    <p:cSldViewPr>
      <p:cViewPr varScale="1">
        <p:scale>
          <a:sx n="64" d="100"/>
          <a:sy n="64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40D94EC-4B15-42AF-8987-D69C98239553}" type="datetimeFigureOut">
              <a:rPr lang="ru-RU"/>
              <a:pPr>
                <a:defRPr/>
              </a:pPr>
              <a:t>12.10.2014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3D219A4-3903-4B23-9079-619AAFDE2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CD078F3-31AF-4F97-8F99-83573D339B6A}" type="datetimeFigureOut">
              <a:rPr lang="ru-RU"/>
              <a:pPr>
                <a:defRPr/>
              </a:pPr>
              <a:t>12.10.2014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pPr lvl="0"/>
            <a:endParaRPr lang="ru-RU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218A7EF-FCEE-4161-ADC0-33E90E5C3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1508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C3A1D6-0128-477E-ADD0-76F087B1487A}" type="slidenum">
              <a:rPr lang="ru-RU" smtClean="0">
                <a:latin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latin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6C7369-F595-43B5-89CD-BA7559388D8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8F9169-F364-4301-BB1F-CC1B983E5BB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BBD3E-B933-4F2F-8682-F1AC217D7957}" type="datetime1">
              <a:rPr lang="ru-RU"/>
              <a:pPr>
                <a:defRPr/>
              </a:pPr>
              <a:t>12.10.2014</a:t>
            </a:fld>
            <a:endParaRPr lang="ru-RU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B95B6-C918-4702-B53F-1E5B1BAD0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743B5-9101-47BA-B44D-9759FD50F32D}" type="datetime1">
              <a:rPr lang="ru-RU"/>
              <a:pPr>
                <a:defRPr/>
              </a:pPr>
              <a:t>12.10.2014</a:t>
            </a:fld>
            <a:endParaRPr lang="ru-RU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4C12-41AF-4BC6-BF97-01238D126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02543-18D3-4E23-9EA5-05271ABE1EAD}" type="datetime1">
              <a:rPr lang="ru-RU"/>
              <a:pPr>
                <a:defRPr/>
              </a:pPr>
              <a:t>12.10.2014</a:t>
            </a:fld>
            <a:endParaRPr lang="ru-RU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048B4-1B24-4BC8-804D-E6782AF69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5C1F42C-0EE9-4325-A36E-ADA5EDF96D20}" type="datetime1">
              <a:rPr lang="ru-RU"/>
              <a:pPr>
                <a:defRPr/>
              </a:pPr>
              <a:t>12.10.2014</a:t>
            </a:fld>
            <a:endParaRPr lang="ru-RU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4E4676-F7E2-4C42-B884-7A16A1F88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CB842-91CA-4DA6-9526-4E653A55FB10}" type="datetime1">
              <a:rPr lang="ru-RU"/>
              <a:pPr>
                <a:defRPr/>
              </a:pPr>
              <a:t>12.10.2014</a:t>
            </a:fld>
            <a:endParaRPr lang="ru-RU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92A36-D965-4E34-A382-71DB48679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EB226-3D21-4785-9AE7-B674076487E0}" type="datetime1">
              <a:rPr lang="ru-RU"/>
              <a:pPr>
                <a:defRPr/>
              </a:pPr>
              <a:t>12.10.2014</a:t>
            </a:fld>
            <a:endParaRPr lang="ru-RU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9D063-06C9-40B7-B400-87074A223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2C797-AAB8-4A1B-BD8F-FBC923656FD9}" type="datetime1">
              <a:rPr lang="ru-RU"/>
              <a:pPr>
                <a:defRPr/>
              </a:pPr>
              <a:t>12.10.2014</a:t>
            </a:fld>
            <a:endParaRPr lang="ru-RU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8E9C7-A252-442C-9B69-71FC3F779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9999ED-D746-47A7-B933-3EDACF87886F}" type="datetime1">
              <a:rPr lang="ru-RU"/>
              <a:pPr>
                <a:defRPr/>
              </a:pPr>
              <a:t>12.10.2014</a:t>
            </a:fld>
            <a:endParaRPr lang="ru-RU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5AA81C7-9EF5-48B2-84E8-55771F314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D644-5FEE-417F-AFED-168E69F91616}" type="datetime1">
              <a:rPr lang="ru-RU"/>
              <a:pPr>
                <a:defRPr/>
              </a:pPr>
              <a:t>12.10.2014</a:t>
            </a:fld>
            <a:endParaRPr lang="ru-RU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62141-F944-443D-9167-AD64ED5BA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01EFAE2-DC73-4A1C-A81F-48D27DDBC1E3}" type="datetime1">
              <a:rPr lang="ru-RU"/>
              <a:pPr>
                <a:defRPr/>
              </a:pPr>
              <a:t>12.10.2014</a:t>
            </a:fld>
            <a:endParaRPr lang="ru-RU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1926A7-662A-47D5-AC01-0FB3E2772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2819878-F1EC-4C09-9DD6-58B65B7F0B1F}" type="datetime1">
              <a:rPr lang="ru-RU"/>
              <a:pPr>
                <a:defRPr/>
              </a:pPr>
              <a:t>12.10.2014</a:t>
            </a:fld>
            <a:endParaRPr lang="ru-RU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68A64A-869A-4014-8969-AF9E1AB61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5DAB06C-DAFF-4806-9FDD-7A8D7FEEC7EA}" type="datetime1">
              <a:rPr lang="ru-RU"/>
              <a:pPr>
                <a:defRPr/>
              </a:pPr>
              <a:t>12.10.2014</a:t>
            </a:fld>
            <a:endParaRPr lang="ru-RU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5516C13-D33B-4815-B32F-F89EAD4C9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1" r:id="rId4"/>
    <p:sldLayoutId id="2147484212" r:id="rId5"/>
    <p:sldLayoutId id="2147484219" r:id="rId6"/>
    <p:sldLayoutId id="2147484213" r:id="rId7"/>
    <p:sldLayoutId id="2147484220" r:id="rId8"/>
    <p:sldLayoutId id="2147484221" r:id="rId9"/>
    <p:sldLayoutId id="2147484214" r:id="rId10"/>
    <p:sldLayoutId id="214748421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_____Microsoft_Office_Excel2.xls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err="1" smtClean="0"/>
              <a:t>Портфолио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3600" dirty="0" smtClean="0"/>
              <a:t>классного руководителя</a:t>
            </a:r>
            <a:endParaRPr lang="ru-RU" sz="3600" dirty="0"/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ru-RU" sz="2500" i="1" smtClean="0"/>
              <a:t>Т.М.Сыровой,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500" i="1" smtClean="0"/>
              <a:t>учителя начальных классов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500" i="1" smtClean="0"/>
              <a:t>МБОУ СОШ №4 им.В.В.Самсонкиной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В рамках внеурочной деятельности по рабочим программам социального и духовно-нравственного направления «Мастерская добрых дел» и «Край, в котором ты живешь» находят отражение такие виды работы, как: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627688" cy="4873625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Посещение Детской районной библиотеки.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Экскурсии к местным водоемам.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Посещение музея школы.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Посещение мемориально-музейного комплекса «Поле казачьей славы».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Экскурсия "Памятники ВОВ ст.Кущевской".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Тематические экскурсии в районный краеведческий музей ст.Кущевской.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Посещение Театра Кукол ст.Староминской.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Экскурсия в Центр ремесел ст.Кущевской.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Посещение Братской могилы земляков, музей СОШ №7.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Походы в кинотеатр «Дружба».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Акции милосердия.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7" name="Рисунок 6" descr="DSC080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40425" y="1412875"/>
            <a:ext cx="180022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3" name="Рисунок 7" descr="DSC0797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9925" y="2420938"/>
            <a:ext cx="1908175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0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00788" y="3860800"/>
            <a:ext cx="2111375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_116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32363" y="5253038"/>
            <a:ext cx="2406650" cy="1604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052736"/>
            <a:ext cx="2040260" cy="1530195"/>
          </a:xfrm>
          <a:prstGeom prst="round2Diag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Кроме этого мы активно участвуем в мероприятиях, запланированных школой и районом. Среди них:</a:t>
            </a:r>
            <a:endParaRPr lang="ru-RU" sz="2000" dirty="0"/>
          </a:p>
        </p:txBody>
      </p:sp>
      <p:sp>
        <p:nvSpPr>
          <p:cNvPr id="18436" name="Содержимое 2"/>
          <p:cNvSpPr>
            <a:spLocks noGrp="1"/>
          </p:cNvSpPr>
          <p:nvPr>
            <p:ph sz="quarter" idx="1"/>
          </p:nvPr>
        </p:nvSpPr>
        <p:spPr>
          <a:xfrm>
            <a:off x="4716463" y="981075"/>
            <a:ext cx="3887787" cy="4873625"/>
          </a:xfrm>
        </p:spPr>
        <p:txBody>
          <a:bodyPr/>
          <a:lstStyle/>
          <a:p>
            <a:pPr eaLnBrk="1" hangingPunct="1"/>
            <a:r>
              <a:rPr lang="ru-RU" smtClean="0"/>
              <a:t>Выставка насекомых.</a:t>
            </a:r>
          </a:p>
          <a:p>
            <a:pPr eaLnBrk="1" hangingPunct="1"/>
            <a:r>
              <a:rPr lang="ru-RU" smtClean="0"/>
              <a:t>День матери.</a:t>
            </a:r>
          </a:p>
          <a:p>
            <a:pPr eaLnBrk="1" hangingPunct="1"/>
            <a:r>
              <a:rPr lang="ru-RU" smtClean="0"/>
              <a:t>Посещение бассейна.</a:t>
            </a:r>
          </a:p>
          <a:p>
            <a:pPr eaLnBrk="1" hangingPunct="1"/>
            <a:r>
              <a:rPr lang="ru-RU" smtClean="0"/>
              <a:t>Рождественские встречи.</a:t>
            </a:r>
          </a:p>
          <a:p>
            <a:pPr eaLnBrk="1" hangingPunct="1"/>
            <a:r>
              <a:rPr lang="ru-RU" smtClean="0"/>
              <a:t>Масленичные гуляния.</a:t>
            </a:r>
          </a:p>
          <a:p>
            <a:pPr eaLnBrk="1" hangingPunct="1"/>
            <a:r>
              <a:rPr lang="ru-RU" smtClean="0"/>
              <a:t>Творческий отчет школы.</a:t>
            </a:r>
          </a:p>
          <a:p>
            <a:pPr eaLnBrk="1" hangingPunct="1"/>
            <a:r>
              <a:rPr lang="ru-RU" smtClean="0"/>
              <a:t>День  открытых дверей ЦСП «Лидер».</a:t>
            </a:r>
          </a:p>
        </p:txBody>
      </p:sp>
      <p:pic>
        <p:nvPicPr>
          <p:cNvPr id="5" name="Рисунок 4" descr="04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55776" y="1556792"/>
            <a:ext cx="2040493" cy="1530711"/>
          </a:xfrm>
          <a:prstGeom prst="round2Diag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0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7544" y="3140968"/>
            <a:ext cx="1978793" cy="148536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0498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83768" y="3717032"/>
            <a:ext cx="2304415" cy="1728663"/>
          </a:xfrm>
          <a:prstGeom prst="round2Diag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SC0531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39552" y="4869160"/>
            <a:ext cx="2228726" cy="171640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DSC05715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995936" y="5373216"/>
            <a:ext cx="1979713" cy="1484784"/>
          </a:xfrm>
          <a:prstGeom prst="round2Diag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41" name="Picture 9" descr="Фото-003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08304" y="4941168"/>
            <a:ext cx="1438179" cy="1916832"/>
          </a:xfrm>
          <a:prstGeom prst="round2Diag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5400000">
            <a:off x="3351212" y="3200401"/>
            <a:ext cx="6308725" cy="457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3-е место в районе. 2012 – 2013 </a:t>
            </a:r>
            <a:r>
              <a:rPr lang="ru-RU" dirty="0" err="1" smtClean="0"/>
              <a:t>уч.год</a:t>
            </a:r>
            <a:endParaRPr lang="ru-RU" dirty="0"/>
          </a:p>
        </p:txBody>
      </p:sp>
      <p:pic>
        <p:nvPicPr>
          <p:cNvPr id="19459" name="Рисунок 6" descr="08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ln w="9525"/>
        </p:spPr>
      </p:pic>
      <p:sp>
        <p:nvSpPr>
          <p:cNvPr id="19460" name="Текст 5"/>
          <p:cNvSpPr>
            <a:spLocks noGrp="1"/>
          </p:cNvSpPr>
          <p:nvPr>
            <p:ph type="body" sz="half" idx="2"/>
          </p:nvPr>
        </p:nvSpPr>
        <p:spPr>
          <a:xfrm>
            <a:off x="6765925" y="265113"/>
            <a:ext cx="1838325" cy="4956175"/>
          </a:xfrm>
        </p:spPr>
        <p:txBody>
          <a:bodyPr/>
          <a:lstStyle/>
          <a:p>
            <a:pPr algn="r" eaLnBrk="1" hangingPunct="1"/>
            <a:r>
              <a:rPr lang="ru-RU" sz="1400" smtClean="0"/>
              <a:t>Второй год подряд ученики моего класса своей дружной спортивной командой под руководством учителя физкультуры С.Д.Шакуна занимают 1-ое место в школьном этапе Всекубанской спартакиады «Веселые старты», а в районе были </a:t>
            </a:r>
          </a:p>
          <a:p>
            <a:pPr algn="r" eaLnBrk="1" hangingPunct="1"/>
            <a:r>
              <a:rPr lang="ru-RU" sz="1400" smtClean="0"/>
              <a:t>3-ми в 2012 – 2014 уч.году,</a:t>
            </a:r>
          </a:p>
          <a:p>
            <a:pPr algn="r" eaLnBrk="1" hangingPunct="1"/>
            <a:r>
              <a:rPr lang="ru-RU" sz="1400" smtClean="0"/>
              <a:t> 4-ми в 2013 – 2014 уч.году.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4724400"/>
            <a:ext cx="1368425" cy="20828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88" y="981075"/>
            <a:ext cx="8496300" cy="434975"/>
          </a:xfr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Antikvar Shadow" pitchFamily="34" charset="0"/>
              </a:rPr>
              <a:t>«Наш любимый класс – Созвездие 3 «В».</a:t>
            </a:r>
            <a:endParaRPr lang="ru-RU" sz="2800" b="1" dirty="0">
              <a:latin typeface="Antikvar Shadow" pitchFamily="34" charset="0"/>
            </a:endParaRPr>
          </a:p>
        </p:txBody>
      </p:sp>
      <p:pic>
        <p:nvPicPr>
          <p:cNvPr id="20483" name="Содержимое 10" descr="ФЛАГ ДЛЯ КЛАССА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356100" y="4005263"/>
            <a:ext cx="3657600" cy="2438400"/>
          </a:xfrm>
        </p:spPr>
      </p:pic>
      <p:sp>
        <p:nvSpPr>
          <p:cNvPr id="20484" name="Содержимое 6"/>
          <p:cNvSpPr>
            <a:spLocks noGrp="1"/>
          </p:cNvSpPr>
          <p:nvPr>
            <p:ph sz="quarter" idx="4"/>
          </p:nvPr>
        </p:nvSpPr>
        <p:spPr>
          <a:xfrm>
            <a:off x="539750" y="2708275"/>
            <a:ext cx="3657600" cy="3886200"/>
          </a:xfrm>
        </p:spPr>
        <p:txBody>
          <a:bodyPr anchor="ctr"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latin typeface="Calligraph" pitchFamily="82" charset="0"/>
              </a:rPr>
              <a:t>Мы – созвездие ярких звезд,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latin typeface="Calligraph" pitchFamily="82" charset="0"/>
              </a:rPr>
              <a:t>И  - девиз наш очень прост –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latin typeface="Calligraph" pitchFamily="82" charset="0"/>
              </a:rPr>
              <a:t>Быть – всегда на высоте,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latin typeface="Calligraph" pitchFamily="82" charset="0"/>
              </a:rPr>
              <a:t>Дружба – свет наш в темноте!</a:t>
            </a:r>
          </a:p>
          <a:p>
            <a:pPr eaLnBrk="1" hangingPunct="1"/>
            <a:endParaRPr lang="ru-RU" smtClean="0"/>
          </a:p>
        </p:txBody>
      </p:sp>
      <p:sp>
        <p:nvSpPr>
          <p:cNvPr id="20485" name="Текст 5"/>
          <p:cNvSpPr>
            <a:spLocks noGrp="1"/>
          </p:cNvSpPr>
          <p:nvPr>
            <p:ph type="body" sz="quarter" idx="1"/>
          </p:nvPr>
        </p:nvSpPr>
        <p:spPr>
          <a:xfrm>
            <a:off x="468313" y="2060575"/>
            <a:ext cx="3657600" cy="658813"/>
          </a:xfrm>
        </p:spPr>
        <p:txBody>
          <a:bodyPr/>
          <a:lstStyle/>
          <a:p>
            <a:pPr eaLnBrk="1" hangingPunct="1"/>
            <a:r>
              <a:rPr lang="ru-RU" smtClean="0"/>
              <a:t>Наш девиз:</a:t>
            </a:r>
          </a:p>
        </p:txBody>
      </p:sp>
      <p:sp>
        <p:nvSpPr>
          <p:cNvPr id="20486" name="Текст 7"/>
          <p:cNvSpPr>
            <a:spLocks noGrp="1"/>
          </p:cNvSpPr>
          <p:nvPr>
            <p:ph type="body" sz="quarter" idx="3"/>
          </p:nvPr>
        </p:nvSpPr>
        <p:spPr>
          <a:xfrm>
            <a:off x="4211638" y="3068638"/>
            <a:ext cx="3657600" cy="658812"/>
          </a:xfrm>
        </p:spPr>
        <p:txBody>
          <a:bodyPr/>
          <a:lstStyle/>
          <a:p>
            <a:pPr eaLnBrk="1" hangingPunct="1"/>
            <a:r>
              <a:rPr lang="ru-RU" smtClean="0"/>
              <a:t>Наш флаг:</a:t>
            </a:r>
          </a:p>
        </p:txBody>
      </p:sp>
      <p:sp>
        <p:nvSpPr>
          <p:cNvPr id="20487" name="Прямоугольник 11"/>
          <p:cNvSpPr>
            <a:spLocks noChangeArrowheads="1"/>
          </p:cNvSpPr>
          <p:nvPr/>
        </p:nvSpPr>
        <p:spPr bwMode="auto">
          <a:xfrm>
            <a:off x="250825" y="260350"/>
            <a:ext cx="8569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r>
              <a:rPr lang="ru-RU" sz="2000" b="1" i="1"/>
              <a:t>Ученическое самоуправление  </a:t>
            </a:r>
            <a:r>
              <a:rPr lang="ru-RU" sz="2000" i="1"/>
              <a:t>представляет собой одну из форм детского саморазвития.</a:t>
            </a:r>
          </a:p>
        </p:txBody>
      </p:sp>
      <p:pic>
        <p:nvPicPr>
          <p:cNvPr id="11" name="Рисунок 10" descr="DSC0140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6056" y="1340768"/>
            <a:ext cx="2594076" cy="1715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771775" y="168275"/>
          <a:ext cx="5849389" cy="7062978"/>
        </p:xfrm>
        <a:graphic>
          <a:graphicData uri="http://schemas.openxmlformats.org/drawingml/2006/table">
            <a:tbl>
              <a:tblPr/>
              <a:tblGrid>
                <a:gridCol w="2683314"/>
                <a:gridCol w="3166075"/>
              </a:tblGrid>
              <a:tr h="42565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j-lt"/>
                          <a:ea typeface="Calibri"/>
                          <a:cs typeface="Times New Roman"/>
                        </a:rPr>
                        <a:t>Спортивный сектор: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+mj-lt"/>
                          <a:ea typeface="Calibri"/>
                          <a:cs typeface="Times New Roman"/>
                        </a:rPr>
                        <a:t>Кочеткова Олеся   (</a:t>
                      </a:r>
                      <a:r>
                        <a:rPr lang="ru-RU" sz="1300" i="1" dirty="0" err="1">
                          <a:latin typeface="+mj-lt"/>
                          <a:ea typeface="Calibri"/>
                          <a:cs typeface="Times New Roman"/>
                        </a:rPr>
                        <a:t>физминутки</a:t>
                      </a:r>
                      <a:r>
                        <a:rPr lang="ru-RU" sz="1300" i="1" dirty="0">
                          <a:latin typeface="+mj-lt"/>
                          <a:ea typeface="Calibri"/>
                          <a:cs typeface="Times New Roman"/>
                        </a:rPr>
                        <a:t> на уроке)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655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+mj-lt"/>
                          <a:ea typeface="Calibri"/>
                          <a:cs typeface="Times New Roman"/>
                        </a:rPr>
                        <a:t>Буданкова Екатерина   (</a:t>
                      </a:r>
                      <a:r>
                        <a:rPr lang="ru-RU" sz="1300" i="1" dirty="0" err="1">
                          <a:latin typeface="+mj-lt"/>
                          <a:ea typeface="Calibri"/>
                          <a:cs typeface="Times New Roman"/>
                        </a:rPr>
                        <a:t>физминутки</a:t>
                      </a:r>
                      <a:r>
                        <a:rPr lang="ru-RU" sz="1300" i="1" dirty="0">
                          <a:latin typeface="+mj-lt"/>
                          <a:ea typeface="Calibri"/>
                          <a:cs typeface="Times New Roman"/>
                        </a:rPr>
                        <a:t> на уроке)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 err="1">
                          <a:latin typeface="+mj-lt"/>
                          <a:ea typeface="Calibri"/>
                          <a:cs typeface="Times New Roman"/>
                        </a:rPr>
                        <a:t>Тырса</a:t>
                      </a:r>
                      <a:r>
                        <a:rPr lang="ru-RU" sz="1300" i="1" dirty="0">
                          <a:latin typeface="+mj-lt"/>
                          <a:ea typeface="Calibri"/>
                          <a:cs typeface="Times New Roman"/>
                        </a:rPr>
                        <a:t> Владислав   (подвижные игры)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+mj-lt"/>
                          <a:ea typeface="Calibri"/>
                          <a:cs typeface="Times New Roman"/>
                        </a:rPr>
                        <a:t>Коротков Денис   (подвижные игры)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+mj-lt"/>
                          <a:ea typeface="Calibri"/>
                          <a:cs typeface="Times New Roman"/>
                        </a:rPr>
                        <a:t>Хромов Данил   (подвижные игры)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+mj-lt"/>
                          <a:ea typeface="Calibri"/>
                          <a:cs typeface="Times New Roman"/>
                        </a:rPr>
                        <a:t>Мордовцев Денис   (настольные игры)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+mj-lt"/>
                          <a:ea typeface="Calibri"/>
                          <a:cs typeface="Times New Roman"/>
                        </a:rPr>
                        <a:t>Скобанев Александр   (настольные игры)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j-lt"/>
                          <a:ea typeface="Calibri"/>
                          <a:cs typeface="Times New Roman"/>
                        </a:rPr>
                        <a:t>Культурно-массовый сектор: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+mj-lt"/>
                          <a:ea typeface="Calibri"/>
                          <a:cs typeface="Times New Roman"/>
                        </a:rPr>
                        <a:t>Надеина Надежда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+mj-lt"/>
                          <a:ea typeface="Calibri"/>
                          <a:cs typeface="Times New Roman"/>
                        </a:rPr>
                        <a:t>Казачек Владислав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j-lt"/>
                          <a:ea typeface="Calibri"/>
                          <a:cs typeface="Times New Roman"/>
                        </a:rPr>
                        <a:t>Санитары: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+mj-lt"/>
                          <a:ea typeface="Calibri"/>
                          <a:cs typeface="Times New Roman"/>
                        </a:rPr>
                        <a:t>Федоренко Виктория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+mj-lt"/>
                          <a:ea typeface="Calibri"/>
                          <a:cs typeface="Times New Roman"/>
                        </a:rPr>
                        <a:t>Годуленков Дмитрий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j-lt"/>
                          <a:ea typeface="Calibri"/>
                          <a:cs typeface="Times New Roman"/>
                        </a:rPr>
                        <a:t>Цветоводы: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+mj-lt"/>
                          <a:ea typeface="Calibri"/>
                          <a:cs typeface="Times New Roman"/>
                        </a:rPr>
                        <a:t>Полежай София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+mj-lt"/>
                          <a:ea typeface="Calibri"/>
                          <a:cs typeface="Times New Roman"/>
                        </a:rPr>
                        <a:t>Галушка Денис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j-lt"/>
                          <a:ea typeface="Calibri"/>
                          <a:cs typeface="Times New Roman"/>
                        </a:rPr>
                        <a:t>Учебный сектор: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+mj-lt"/>
                          <a:ea typeface="Calibri"/>
                          <a:cs typeface="Times New Roman"/>
                        </a:rPr>
                        <a:t>Волков Денис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27"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+mj-lt"/>
                          <a:ea typeface="Calibri"/>
                          <a:cs typeface="Times New Roman"/>
                        </a:rPr>
                        <a:t>Власова Ксения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+mj-lt"/>
                          <a:ea typeface="Calibri"/>
                          <a:cs typeface="Times New Roman"/>
                        </a:rPr>
                        <a:t>Кубрицкий Семен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j-lt"/>
                          <a:ea typeface="Calibri"/>
                          <a:cs typeface="Times New Roman"/>
                        </a:rPr>
                        <a:t>Трудовой сектор: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+mj-lt"/>
                          <a:ea typeface="Calibri"/>
                          <a:cs typeface="Times New Roman"/>
                        </a:rPr>
                        <a:t>Запяткина Лада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27">
                <a:tc row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+mj-lt"/>
                          <a:ea typeface="Calibri"/>
                          <a:cs typeface="Times New Roman"/>
                        </a:rPr>
                        <a:t>Туровская Алина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+mj-lt"/>
                          <a:ea typeface="Calibri"/>
                          <a:cs typeface="Times New Roman"/>
                        </a:rPr>
                        <a:t>Половинкина Ирина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+mj-lt"/>
                          <a:ea typeface="Calibri"/>
                          <a:cs typeface="Times New Roman"/>
                        </a:rPr>
                        <a:t>Фененко Виктория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+mj-lt"/>
                          <a:ea typeface="Calibri"/>
                          <a:cs typeface="Times New Roman"/>
                        </a:rPr>
                        <a:t>Чайковский Артем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+mj-lt"/>
                          <a:ea typeface="Calibri"/>
                          <a:cs typeface="Times New Roman"/>
                        </a:rPr>
                        <a:t>Кривоконев Станислав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+mj-lt"/>
                          <a:ea typeface="Calibri"/>
                          <a:cs typeface="Times New Roman"/>
                        </a:rPr>
                        <a:t>Мишкина Валерия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j-lt"/>
                          <a:ea typeface="Calibri"/>
                          <a:cs typeface="Times New Roman"/>
                        </a:rPr>
                        <a:t>Журналисты: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+mj-lt"/>
                          <a:ea typeface="Calibri"/>
                          <a:cs typeface="Times New Roman"/>
                        </a:rPr>
                        <a:t>Гончарова Алена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2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+mj-lt"/>
                          <a:ea typeface="Calibri"/>
                          <a:cs typeface="Times New Roman"/>
                        </a:rPr>
                        <a:t>Туровская Алина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+mj-lt"/>
                          <a:ea typeface="Calibri"/>
                          <a:cs typeface="Times New Roman"/>
                        </a:rPr>
                        <a:t>Сафронова Марина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+mj-lt"/>
                          <a:ea typeface="Calibri"/>
                          <a:cs typeface="Times New Roman"/>
                        </a:rPr>
                        <a:t>Скляр Ирина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 smtClean="0">
                          <a:latin typeface="+mj-lt"/>
                          <a:ea typeface="Calibri"/>
                          <a:cs typeface="Times New Roman"/>
                        </a:rPr>
                        <a:t>Уханова Милена</a:t>
                      </a:r>
                      <a:endParaRPr lang="ru-RU" sz="1300" i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82" name="TextBox 11"/>
          <p:cNvSpPr txBox="1">
            <a:spLocks noChangeArrowheads="1"/>
          </p:cNvSpPr>
          <p:nvPr/>
        </p:nvSpPr>
        <p:spPr bwMode="auto">
          <a:xfrm>
            <a:off x="0" y="333375"/>
            <a:ext cx="26638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Капитан класса:</a:t>
            </a:r>
          </a:p>
          <a:p>
            <a:pPr algn="ctr"/>
            <a:r>
              <a:rPr lang="ru-RU" sz="2000"/>
              <a:t> </a:t>
            </a:r>
          </a:p>
          <a:p>
            <a:pPr algn="ctr"/>
            <a:r>
              <a:rPr lang="ru-RU" sz="2000" b="1" i="1"/>
              <a:t>Буданкова Екатерина.</a:t>
            </a:r>
            <a:endParaRPr lang="ru-RU" sz="2000" b="1"/>
          </a:p>
          <a:p>
            <a:pPr algn="ctr"/>
            <a:endParaRPr lang="ru-RU"/>
          </a:p>
        </p:txBody>
      </p:sp>
      <p:pic>
        <p:nvPicPr>
          <p:cNvPr id="16" name="Рисунок 15" descr="DSC0513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850" y="3620068"/>
            <a:ext cx="2231925" cy="2977582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84" name="Рисунок 32" descr="images3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84675" y="470773"/>
            <a:ext cx="832440" cy="726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85" name="Рисунок 12" descr="http://myfl.ru/files/u1138/smiley_flowers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2320" y="2924944"/>
            <a:ext cx="1074862" cy="793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86" name="Рисунок 36" descr="partykid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43809" y="1288329"/>
            <a:ext cx="895630" cy="1008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87" name="Рисунок 10" descr="10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48038" y="2636912"/>
            <a:ext cx="924125" cy="7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88" name="Рисунок 6" descr="35aa99ec3c8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3573016"/>
            <a:ext cx="1048940" cy="700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89" name="Picture 85" descr="ZHurnalist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32138" y="5589588"/>
            <a:ext cx="1079500" cy="100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 anchor="ctr"/>
          <a:lstStyle/>
          <a:p>
            <a:pPr algn="just" eaLnBrk="1" hangingPunct="1">
              <a:defRPr/>
            </a:pPr>
            <a:r>
              <a:rPr lang="ru-RU" dirty="0" smtClean="0"/>
              <a:t>диагностическая работа.</a:t>
            </a:r>
            <a:endParaRPr lang="ru-RU" dirty="0"/>
          </a:p>
        </p:txBody>
      </p:sp>
      <p:sp>
        <p:nvSpPr>
          <p:cNvPr id="2253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ru-RU" smtClean="0"/>
              <a:t>Опросник мотивации.</a:t>
            </a:r>
            <a:r>
              <a:rPr lang="ru-RU" b="0" smtClean="0"/>
              <a:t> </a:t>
            </a:r>
          </a:p>
          <a:p>
            <a:pPr eaLnBrk="1" hangingPunct="1"/>
            <a:r>
              <a:rPr lang="ru-RU" b="0" i="1" smtClean="0"/>
              <a:t>Модифицированный вариант Т.А.Нежновой/Д.Б.Эльконина/А.Л.Венгера.</a:t>
            </a:r>
            <a:r>
              <a:rPr lang="ru-RU" b="0" smtClean="0"/>
              <a:t> 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hangingPunct="1">
              <a:defRPr/>
            </a:pPr>
            <a:r>
              <a:rPr lang="ru-RU" b="1" i="1" dirty="0" smtClean="0"/>
              <a:t>Цель: </a:t>
            </a:r>
            <a:r>
              <a:rPr lang="ru-RU" dirty="0" smtClean="0"/>
              <a:t>выявление мотивационных предпочтений школьников в учебной деятельности.</a:t>
            </a:r>
            <a:endParaRPr lang="ru-RU" dirty="0"/>
          </a:p>
        </p:txBody>
      </p:sp>
      <p:graphicFrame>
        <p:nvGraphicFramePr>
          <p:cNvPr id="23555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406400" y="1549400"/>
          <a:ext cx="7569200" cy="4975225"/>
        </p:xfrm>
        <a:graphic>
          <a:graphicData uri="http://schemas.openxmlformats.org/presentationml/2006/ole">
            <p:oleObj spid="_x0000_s23555" r:id="rId4" imgW="7565792" imgH="497476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 anchor="ctr"/>
          <a:lstStyle/>
          <a:p>
            <a:pPr algn="just" eaLnBrk="1" hangingPunct="1">
              <a:defRPr/>
            </a:pPr>
            <a:r>
              <a:rPr lang="ru-RU" dirty="0" smtClean="0"/>
              <a:t>диагностическая работа.</a:t>
            </a:r>
            <a:endParaRPr lang="ru-RU" dirty="0"/>
          </a:p>
        </p:txBody>
      </p:sp>
      <p:sp>
        <p:nvSpPr>
          <p:cNvPr id="2457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eaLnBrk="1" hangingPunct="1"/>
            <a:r>
              <a:rPr lang="ru-RU" smtClean="0"/>
              <a:t>Тест «Размышляем о жизненном опыте».</a:t>
            </a:r>
          </a:p>
          <a:p>
            <a:pPr algn="just" eaLnBrk="1" hangingPunct="1"/>
            <a:r>
              <a:rPr lang="ru-RU" b="0" i="1" smtClean="0"/>
              <a:t>Методика Н. Е. Щурковой.</a:t>
            </a:r>
            <a:r>
              <a:rPr lang="ru-RU" b="0" smtClean="0"/>
              <a:t>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ru-RU" b="1" dirty="0" smtClean="0"/>
              <a:t>Цель: </a:t>
            </a:r>
            <a:r>
              <a:rPr lang="ru-RU" i="1" dirty="0" smtClean="0"/>
              <a:t>выявить нравственную воспитанность школьников. </a:t>
            </a:r>
            <a:endParaRPr lang="ru-RU" i="1" dirty="0"/>
          </a:p>
        </p:txBody>
      </p:sp>
      <p:graphicFrame>
        <p:nvGraphicFramePr>
          <p:cNvPr id="25603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06400" y="1549400"/>
          <a:ext cx="7569200" cy="4975225"/>
        </p:xfrm>
        <a:graphic>
          <a:graphicData uri="http://schemas.openxmlformats.org/presentationml/2006/ole">
            <p:oleObj spid="_x0000_s25603" r:id="rId3" imgW="7565792" imgH="497476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SC059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51920" y="3717032"/>
            <a:ext cx="2267743" cy="1700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643063"/>
          </a:xfrm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ru-RU" sz="1800" i="1" dirty="0" smtClean="0"/>
              <a:t>	«Всякий родитель должен воздерживаться при детях своих не только от дел, но и от слов, клонящихся к неправосудию и </a:t>
            </a:r>
            <a:r>
              <a:rPr lang="ru-RU" sz="1800" i="1" dirty="0" err="1" smtClean="0"/>
              <a:t>насильству</a:t>
            </a:r>
            <a:r>
              <a:rPr lang="ru-RU" sz="1800" i="1" dirty="0" smtClean="0"/>
              <a:t>, как то: брани, клятвы, драк, всякой жестокости и тому подобных поступков, и не дозволять и тем, которые окружают детей его, давать им такие дурные примеры».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						       </a:t>
            </a:r>
            <a:r>
              <a:rPr lang="ru-RU" sz="1800" i="1" dirty="0" smtClean="0"/>
              <a:t>Екатерина II</a:t>
            </a:r>
            <a:endParaRPr lang="ru-RU" sz="1800" dirty="0"/>
          </a:p>
        </p:txBody>
      </p:sp>
      <p:sp>
        <p:nvSpPr>
          <p:cNvPr id="26628" name="Содержимое 4"/>
          <p:cNvSpPr>
            <a:spLocks noGrp="1"/>
          </p:cNvSpPr>
          <p:nvPr>
            <p:ph sz="quarter" idx="2"/>
          </p:nvPr>
        </p:nvSpPr>
        <p:spPr>
          <a:xfrm>
            <a:off x="468313" y="2636838"/>
            <a:ext cx="3657600" cy="3886200"/>
          </a:xfrm>
        </p:spPr>
        <p:txBody>
          <a:bodyPr/>
          <a:lstStyle/>
          <a:p>
            <a:pPr eaLnBrk="1" hangingPunct="1"/>
            <a:r>
              <a:rPr lang="ru-RU" sz="1600" smtClean="0"/>
              <a:t>«Добро пожаловать в третий класс». (собрание-встреча) </a:t>
            </a:r>
          </a:p>
          <a:p>
            <a:pPr eaLnBrk="1" hangingPunct="1"/>
            <a:r>
              <a:rPr lang="ru-RU" sz="1600" smtClean="0"/>
              <a:t>«От улыбки станет всем светлей…»  (мастерская общения)</a:t>
            </a:r>
          </a:p>
          <a:p>
            <a:pPr eaLnBrk="1" hangingPunct="1"/>
            <a:r>
              <a:rPr lang="ru-RU" sz="1600" smtClean="0"/>
              <a:t>«Верная указка – не кулак, а ласка». (консилиум) </a:t>
            </a:r>
          </a:p>
          <a:p>
            <a:pPr eaLnBrk="1" hangingPunct="1"/>
            <a:r>
              <a:rPr lang="ru-RU" sz="1600" smtClean="0"/>
              <a:t>«Учим ребенка видеть прекрасное». (хобби-класс)</a:t>
            </a:r>
          </a:p>
          <a:p>
            <a:pPr eaLnBrk="1" hangingPunct="1"/>
            <a:r>
              <a:rPr lang="ru-RU" sz="1600" smtClean="0"/>
              <a:t>«Праздник мамочки моей». (собрание-концерт)</a:t>
            </a:r>
          </a:p>
          <a:p>
            <a:pPr eaLnBrk="1" hangingPunct="1"/>
            <a:r>
              <a:rPr lang="ru-RU" sz="1600" smtClean="0"/>
              <a:t>«До свидания, 2-й класс!» (выход на природу)</a:t>
            </a:r>
          </a:p>
          <a:p>
            <a:pPr eaLnBrk="1" hangingPunct="1"/>
            <a:endParaRPr lang="ru-RU" smtClean="0"/>
          </a:p>
        </p:txBody>
      </p:sp>
      <p:pic>
        <p:nvPicPr>
          <p:cNvPr id="8" name="Содержимое 7" descr="IMG_1036 (2)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004048" y="1844824"/>
            <a:ext cx="3657600" cy="1727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6630" name="Текст 3"/>
          <p:cNvSpPr>
            <a:spLocks noGrp="1"/>
          </p:cNvSpPr>
          <p:nvPr>
            <p:ph type="body" sz="quarter" idx="1"/>
          </p:nvPr>
        </p:nvSpPr>
        <p:spPr>
          <a:xfrm>
            <a:off x="468313" y="1844675"/>
            <a:ext cx="3657600" cy="658813"/>
          </a:xfrm>
        </p:spPr>
        <p:txBody>
          <a:bodyPr/>
          <a:lstStyle/>
          <a:p>
            <a:pPr eaLnBrk="1" hangingPunct="1"/>
            <a:r>
              <a:rPr lang="ru-RU" smtClean="0"/>
              <a:t>Родительские собрания:</a:t>
            </a:r>
          </a:p>
        </p:txBody>
      </p:sp>
      <p:pic>
        <p:nvPicPr>
          <p:cNvPr id="12" name="Рисунок 11" descr="05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08644" y="4653135"/>
            <a:ext cx="2939820" cy="2204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i="1" dirty="0" smtClean="0"/>
              <a:t>	</a:t>
            </a:r>
            <a:r>
              <a:rPr lang="ru-RU" sz="2200" i="1" dirty="0" smtClean="0"/>
              <a:t>«И воспитание, и образование неразделимы. Нельзя воспитывать, не передавая знания, всякое же знание действует </a:t>
            </a:r>
            <a:r>
              <a:rPr lang="ru-RU" sz="2200" i="1" dirty="0" err="1" smtClean="0"/>
              <a:t>воспитательно</a:t>
            </a:r>
            <a:r>
              <a:rPr lang="ru-RU" sz="2200" i="1" dirty="0" smtClean="0"/>
              <a:t>».   </a:t>
            </a:r>
            <a:r>
              <a:rPr lang="ru-RU" sz="2200" dirty="0" smtClean="0"/>
              <a:t>                                                                                         </a:t>
            </a:r>
            <a:r>
              <a:rPr lang="ru-RU" sz="2200" i="1" dirty="0" smtClean="0"/>
              <a:t>Л.Н.Толстой</a:t>
            </a:r>
            <a:endParaRPr lang="ru-RU" sz="2200" dirty="0"/>
          </a:p>
        </p:txBody>
      </p:sp>
      <p:sp>
        <p:nvSpPr>
          <p:cNvPr id="10243" name="Содержимое 5"/>
          <p:cNvSpPr>
            <a:spLocks noGrp="1"/>
          </p:cNvSpPr>
          <p:nvPr>
            <p:ph sz="quarter" idx="2"/>
          </p:nvPr>
        </p:nvSpPr>
        <p:spPr>
          <a:xfrm>
            <a:off x="395288" y="2205038"/>
            <a:ext cx="4040187" cy="3941762"/>
          </a:xfrm>
        </p:spPr>
        <p:txBody>
          <a:bodyPr/>
          <a:lstStyle/>
          <a:p>
            <a:pPr algn="just" eaLnBrk="1" hangingPunct="1"/>
            <a:r>
              <a:rPr lang="ru-RU" sz="1400" smtClean="0"/>
              <a:t>содействует созданию благоприятных психолого-педагогических условий для индивидуального развития личности ребенка;</a:t>
            </a:r>
          </a:p>
          <a:p>
            <a:pPr algn="just" eaLnBrk="1" hangingPunct="1"/>
            <a:r>
              <a:rPr lang="ru-RU" sz="1400" smtClean="0"/>
              <a:t>осуществляет работу по развитию сплоченного классного коллектива;</a:t>
            </a:r>
          </a:p>
          <a:p>
            <a:pPr algn="just" eaLnBrk="1" hangingPunct="1"/>
            <a:r>
              <a:rPr lang="ru-RU" sz="1400" smtClean="0"/>
              <a:t>осуществляет помощь воспитанниками в учебной деятельности;</a:t>
            </a:r>
          </a:p>
          <a:p>
            <a:pPr algn="just" eaLnBrk="1" hangingPunct="1"/>
            <a:r>
              <a:rPr lang="ru-RU" sz="1400" smtClean="0"/>
              <a:t>проводит работу с родителями учащихся;</a:t>
            </a:r>
          </a:p>
          <a:p>
            <a:pPr eaLnBrk="1" hangingPunct="1"/>
            <a:r>
              <a:rPr lang="ru-RU" sz="1400" smtClean="0"/>
              <a:t>предпринимает необходимые меры для предупреждения опасности для жизни и здоровья воспитанников;</a:t>
            </a:r>
          </a:p>
          <a:p>
            <a:pPr eaLnBrk="1" hangingPunct="1"/>
            <a:r>
              <a:rPr lang="ru-RU" sz="1400" smtClean="0"/>
              <a:t>осуществляет повышение своего профессионального уровня.</a:t>
            </a:r>
          </a:p>
        </p:txBody>
      </p:sp>
      <p:sp>
        <p:nvSpPr>
          <p:cNvPr id="10244" name="Содержимое 7"/>
          <p:cNvSpPr>
            <a:spLocks noGrp="1"/>
          </p:cNvSpPr>
          <p:nvPr>
            <p:ph sz="quarter" idx="4"/>
          </p:nvPr>
        </p:nvSpPr>
        <p:spPr>
          <a:xfrm>
            <a:off x="4787900" y="2916238"/>
            <a:ext cx="4041775" cy="3941762"/>
          </a:xfrm>
        </p:spPr>
        <p:txBody>
          <a:bodyPr/>
          <a:lstStyle/>
          <a:p>
            <a:pPr eaLnBrk="1" hangingPunct="1"/>
            <a:r>
              <a:rPr lang="ru-RU" sz="1800" smtClean="0"/>
              <a:t>умный человек с большим терпением, который все знает и учит детей;</a:t>
            </a:r>
          </a:p>
          <a:p>
            <a:pPr eaLnBrk="1" hangingPunct="1"/>
            <a:r>
              <a:rPr lang="ru-RU" sz="1800" smtClean="0"/>
              <a:t>старшая мама, которая поможет, подскажет, выслушает;</a:t>
            </a:r>
          </a:p>
          <a:p>
            <a:pPr eaLnBrk="1" hangingPunct="1"/>
            <a:r>
              <a:rPr lang="ru-RU" sz="1800" smtClean="0"/>
              <a:t>классная мама и человек, который поможет в трудную минуту;</a:t>
            </a:r>
          </a:p>
          <a:p>
            <a:pPr eaLnBrk="1" hangingPunct="1"/>
            <a:r>
              <a:rPr lang="ru-RU" sz="1800" smtClean="0"/>
              <a:t>учитель и классная мама;</a:t>
            </a:r>
          </a:p>
          <a:p>
            <a:pPr eaLnBrk="1" hangingPunct="1"/>
            <a:r>
              <a:rPr lang="ru-RU" sz="1800" smtClean="0"/>
              <a:t>человек, который учит, помогает, развивает и играет.</a:t>
            </a:r>
          </a:p>
        </p:txBody>
      </p:sp>
      <p:sp>
        <p:nvSpPr>
          <p:cNvPr id="10245" name="Текст 4"/>
          <p:cNvSpPr>
            <a:spLocks noGrp="1"/>
          </p:cNvSpPr>
          <p:nvPr>
            <p:ph type="body" sz="quarter" idx="1"/>
          </p:nvPr>
        </p:nvSpPr>
        <p:spPr>
          <a:xfrm>
            <a:off x="539750" y="1268413"/>
            <a:ext cx="4040188" cy="762000"/>
          </a:xfrm>
        </p:spPr>
        <p:txBody>
          <a:bodyPr/>
          <a:lstStyle/>
          <a:p>
            <a:pPr algn="ctr" eaLnBrk="1" hangingPunct="1"/>
            <a:r>
              <a:rPr lang="ru-RU" smtClean="0"/>
              <a:t>Официальное определение классного руководителя: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87900" y="1628775"/>
            <a:ext cx="4041775" cy="1122363"/>
          </a:xfrm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Для моих воспитанников классный руководитель,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это – вторая мама, а еще: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288" y="476250"/>
            <a:ext cx="7467600" cy="1584325"/>
          </a:xfrm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ru-RU" sz="2400" dirty="0" smtClean="0"/>
              <a:t>	</a:t>
            </a:r>
            <a:r>
              <a:rPr lang="ru-RU" sz="2400" i="1" dirty="0" smtClean="0"/>
              <a:t>а что же для родителей означает роль классного руководителя в жизни их ребенка? Почти все сходятся во мнении, что это – вторая мама, дополняя еще это определение и такими комментариями:</a:t>
            </a:r>
            <a:endParaRPr lang="ru-RU" sz="2400" i="1" dirty="0"/>
          </a:p>
        </p:txBody>
      </p:sp>
      <p:sp>
        <p:nvSpPr>
          <p:cNvPr id="27651" name="Содержимое 7"/>
          <p:cNvSpPr>
            <a:spLocks noGrp="1"/>
          </p:cNvSpPr>
          <p:nvPr>
            <p:ph sz="quarter" idx="1"/>
          </p:nvPr>
        </p:nvSpPr>
        <p:spPr>
          <a:xfrm>
            <a:off x="468313" y="2060575"/>
            <a:ext cx="7467600" cy="4586288"/>
          </a:xfrm>
        </p:spPr>
        <p:txBody>
          <a:bodyPr/>
          <a:lstStyle/>
          <a:p>
            <a:pPr algn="just" eaLnBrk="1" hangingPunct="1"/>
            <a:r>
              <a:rPr lang="ru-RU" smtClean="0"/>
              <a:t>человек, которому я доверяю своего ребенка, который всегда поможет в трудную минуту; </a:t>
            </a:r>
          </a:p>
          <a:p>
            <a:pPr algn="just" eaLnBrk="1" hangingPunct="1"/>
            <a:r>
              <a:rPr lang="ru-RU" smtClean="0"/>
              <a:t>знает все слабые и сильные стороны ребенка, помогает корректировать одни и совершенствовать другие;</a:t>
            </a:r>
          </a:p>
          <a:p>
            <a:pPr algn="just" eaLnBrk="1" hangingPunct="1"/>
            <a:r>
              <a:rPr lang="ru-RU" smtClean="0"/>
              <a:t>человек, который помогает в учебе, терпит все выходки детей и родителей, и она - самая главная в жизни детей;</a:t>
            </a:r>
          </a:p>
          <a:p>
            <a:pPr eaLnBrk="1" hangingPunct="1"/>
            <a:r>
              <a:rPr lang="ru-RU" smtClean="0"/>
              <a:t>это мудрый и духовный наставник;</a:t>
            </a:r>
          </a:p>
          <a:p>
            <a:pPr algn="just" eaLnBrk="1" hangingPunct="1"/>
            <a:r>
              <a:rPr lang="ru-RU" smtClean="0"/>
              <a:t>и просто настоящий друг, который может научить тому, чего мы не знаем.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835150" y="188913"/>
            <a:ext cx="6172200" cy="1008062"/>
          </a:xfrm>
        </p:spPr>
        <p:txBody>
          <a:bodyPr/>
          <a:lstStyle/>
          <a:p>
            <a:pPr algn="r" eaLnBrk="1" hangingPunct="1"/>
            <a:r>
              <a:rPr lang="ru-RU" sz="2000" b="0" i="1" smtClean="0"/>
              <a:t>«Воспитание нуждается в трех вещах: </a:t>
            </a:r>
          </a:p>
          <a:p>
            <a:pPr algn="r" eaLnBrk="1" hangingPunct="1"/>
            <a:r>
              <a:rPr lang="ru-RU" sz="2000" b="0" i="1" smtClean="0"/>
              <a:t>в даровании, науке, упражнении». </a:t>
            </a:r>
          </a:p>
          <a:p>
            <a:pPr algn="r" eaLnBrk="1" hangingPunct="1"/>
            <a:r>
              <a:rPr lang="ru-RU" sz="2000" b="0" i="1" smtClean="0"/>
              <a:t>Сократ </a:t>
            </a:r>
            <a:br>
              <a:rPr lang="ru-RU" sz="2000" b="0" i="1" smtClean="0"/>
            </a:br>
            <a:r>
              <a:rPr lang="ru-RU" sz="2000" i="1" smtClean="0"/>
              <a:t>					</a:t>
            </a:r>
            <a:endParaRPr lang="ru-RU" sz="2000" smtClean="0"/>
          </a:p>
        </p:txBody>
      </p:sp>
      <p:pic>
        <p:nvPicPr>
          <p:cNvPr id="12" name="Рисунок 11" descr="02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89458" y="1628800"/>
            <a:ext cx="2186998" cy="3292306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979712" y="6165304"/>
            <a:ext cx="3557384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</a:p>
        </p:txBody>
      </p:sp>
      <p:sp>
        <p:nvSpPr>
          <p:cNvPr id="15" name="Содержимое 7"/>
          <p:cNvSpPr txBox="1">
            <a:spLocks/>
          </p:cNvSpPr>
          <p:nvPr/>
        </p:nvSpPr>
        <p:spPr bwMode="auto">
          <a:xfrm>
            <a:off x="2124075" y="1773238"/>
            <a:ext cx="4176713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b="1" dirty="0">
                <a:solidFill>
                  <a:schemeClr val="tx2"/>
                </a:solidFill>
              </a:rPr>
              <a:t>Ну</a:t>
            </a:r>
            <a:r>
              <a:rPr lang="ru-RU" b="1" dirty="0">
                <a:solidFill>
                  <a:schemeClr val="tx2"/>
                </a:solidFill>
                <a:latin typeface="+mn-lt"/>
                <a:cs typeface="+mn-cs"/>
              </a:rPr>
              <a:t>, что же, мне лишь остается следовать в соответствии с поставленными задачами и постараться не разочаровывать своих воспитанников и не обманывать надежд их родителей. 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ru-RU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ru-RU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ru-RU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b="1" dirty="0">
                <a:solidFill>
                  <a:schemeClr val="tx2"/>
                </a:solidFill>
              </a:rPr>
              <a:t>Моя профессия трудна и интересна одновременно, но в этом и заключается ее прелесть!</a:t>
            </a:r>
            <a:endParaRPr lang="ru-RU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200" i="1" dirty="0" smtClean="0"/>
              <a:t>	А для меня классный руководитель, в первую очередь, это пример – </a:t>
            </a:r>
            <a:r>
              <a:rPr lang="ru-RU" sz="2200" i="1" dirty="0" err="1" smtClean="0"/>
              <a:t>пример</a:t>
            </a:r>
            <a:r>
              <a:rPr lang="ru-RU" sz="2200" i="1" dirty="0" smtClean="0"/>
              <a:t> поведения, отношения к делу, стиля взаимоотношений с людьми, любознательности, активной жизненной позиции. </a:t>
            </a:r>
            <a:endParaRPr lang="ru-RU" sz="2200" i="1" dirty="0"/>
          </a:p>
        </p:txBody>
      </p:sp>
      <p:pic>
        <p:nvPicPr>
          <p:cNvPr id="13" name="Содержимое 12" descr="DSC05258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1412776"/>
            <a:ext cx="6120680" cy="4590510"/>
          </a:xfrm>
          <a:effectLst>
            <a:softEdge rad="112500"/>
          </a:effectLst>
        </p:spPr>
      </p:pic>
      <p:pic>
        <p:nvPicPr>
          <p:cNvPr id="15" name="Рисунок 14" descr="IMG_24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4869160"/>
            <a:ext cx="2363754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Фото037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32240" y="2996952"/>
            <a:ext cx="1491630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06.01 00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452320" y="4437112"/>
            <a:ext cx="1405927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Фото013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732240" y="1196752"/>
            <a:ext cx="2005607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lum contrast="-10000"/>
          </a:blip>
          <a:srcRect/>
          <a:stretch>
            <a:fillRect/>
          </a:stretch>
        </p:blipFill>
        <p:spPr>
          <a:xfrm>
            <a:off x="323850" y="1541463"/>
            <a:ext cx="1725613" cy="2395537"/>
          </a:xfrm>
          <a:ln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063" y="1831975"/>
            <a:ext cx="1500187" cy="210185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5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7235825" y="1844675"/>
            <a:ext cx="1582738" cy="22352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 cstate="email">
            <a:lum contrast="-10000"/>
          </a:blip>
          <a:srcRect/>
          <a:stretch>
            <a:fillRect/>
          </a:stretch>
        </p:blipFill>
        <p:spPr bwMode="auto">
          <a:xfrm>
            <a:off x="2771775" y="1543050"/>
            <a:ext cx="1604963" cy="22479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467600" cy="1354138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i="1" dirty="0" smtClean="0"/>
              <a:t>	</a:t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	«Я о воспитании никогда не писал, потому что полагаю, что воспитание сводится к тому, чтобы самому жить хорошо, то есть самому двигаться, воспитываться, только этим люди влияют на других, воспитывают их. И тем более на детей, с которыми связаны».                                                           						Л.Н.Толстой</a:t>
            </a:r>
            <a:endParaRPr lang="ru-RU" sz="2000" dirty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7" cstate="email">
            <a:lum/>
          </a:blip>
          <a:srcRect/>
          <a:stretch>
            <a:fillRect/>
          </a:stretch>
        </p:blipFill>
        <p:spPr bwMode="auto">
          <a:xfrm>
            <a:off x="1043608" y="2636912"/>
            <a:ext cx="1881572" cy="268796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softEdge rad="112500"/>
          </a:effec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8" cstate="email">
            <a:lum contrast="-10000"/>
          </a:blip>
          <a:srcRect/>
          <a:stretch>
            <a:fillRect/>
          </a:stretch>
        </p:blipFill>
        <p:spPr bwMode="auto">
          <a:xfrm>
            <a:off x="2411413" y="4149725"/>
            <a:ext cx="1943100" cy="27082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3" name="Picture 7"/>
          <p:cNvPicPr>
            <a:picLocks noChangeAspect="1" noChangeArrowheads="1"/>
          </p:cNvPicPr>
          <p:nvPr/>
        </p:nvPicPr>
        <p:blipFill>
          <a:blip r:embed="rId9" cstate="email">
            <a:lum bright="10000" contrast="-20000"/>
          </a:blip>
          <a:srcRect/>
          <a:stretch>
            <a:fillRect/>
          </a:stretch>
        </p:blipFill>
        <p:spPr bwMode="auto">
          <a:xfrm>
            <a:off x="3779838" y="2708275"/>
            <a:ext cx="1749425" cy="2459038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10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5292725" y="4221163"/>
            <a:ext cx="1803400" cy="240823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23850" y="4573588"/>
            <a:ext cx="1368425" cy="198278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5068" name="Picture 1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451725" y="4508500"/>
            <a:ext cx="1441450" cy="2097088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331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250825" y="188913"/>
          <a:ext cx="8064896" cy="640871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064896"/>
              </a:tblGrid>
              <a:tr h="130177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 своей работе я опираюсь на модель воспитания, определенную совокупностью следующих задач:</a:t>
                      </a:r>
                      <a:endParaRPr lang="ru-RU" sz="2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0013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сплочение классного коллектива как основного «инструмента» психологической защиты и условие свободного развития его членов;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00953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v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социальных умений и навыков функционирования коллектива в обществе;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0013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благоприятных условий для самоутверждения, самовыражения, самореализации каждого члена классного коллектива;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00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педагогическая поддержка, предупреждающая возможные конфликты;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00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сохранения и укрепления здоровья воспитанников;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0013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психолого-педагогическое просвещение учащихся класса, проведение с помощью психолога тренингов, обучение приемам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саморегуляции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самоуправления.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6200000">
            <a:off x="3351212" y="3200401"/>
            <a:ext cx="6308725" cy="457200"/>
          </a:xfr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«Концепция духовно-нравственного развития и воспитания личности гражданина России»</a:t>
            </a:r>
            <a:endParaRPr lang="ru-RU" dirty="0"/>
          </a:p>
        </p:txBody>
      </p:sp>
      <p:sp>
        <p:nvSpPr>
          <p:cNvPr id="14339" name="Текст 5"/>
          <p:cNvSpPr>
            <a:spLocks noGrp="1"/>
          </p:cNvSpPr>
          <p:nvPr>
            <p:ph type="body" sz="half" idx="2"/>
          </p:nvPr>
        </p:nvSpPr>
        <p:spPr>
          <a:xfrm>
            <a:off x="6765925" y="265113"/>
            <a:ext cx="2127250" cy="4956175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ru-RU" sz="160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«Современный национальный воспитательный идеал — это 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укоренённый в духовных и культурных традициях многонационального народа Российской Федерации».</a:t>
            </a:r>
            <a:endParaRPr lang="ru-RU" sz="1600" smtClean="0"/>
          </a:p>
        </p:txBody>
      </p:sp>
      <p:pic>
        <p:nvPicPr>
          <p:cNvPr id="14340" name="Рисунок 12" descr="IMG_1232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>
          <a:ln w="9525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i="1" dirty="0" smtClean="0"/>
              <a:t>	«Дети охотно всегда чем-нибудь занимаются. Это весьма полезно, а потому не только не следует этому мешать, но нужно принимать меры к тому, чтобы всегда у них было что делать».                                         Ян Коменский</a:t>
            </a:r>
            <a:endParaRPr lang="ru-RU" sz="2000" dirty="0"/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76288" y="1506538"/>
          <a:ext cx="7569200" cy="4975225"/>
        </p:xfrm>
        <a:graphic>
          <a:graphicData uri="http://schemas.openxmlformats.org/presentationml/2006/ole">
            <p:oleObj spid="_x0000_s1026" name="Диаграмма" r:id="rId3" imgW="7571888" imgH="497476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50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2987823" y="3068960"/>
            <a:ext cx="307648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5400000">
            <a:off x="3371850" y="3200401"/>
            <a:ext cx="6308725" cy="457200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Наиболее действенной считаю воспитательную технологию  КТД    И.П.Иванова. </a:t>
            </a:r>
            <a:endParaRPr lang="ru-RU" dirty="0"/>
          </a:p>
        </p:txBody>
      </p:sp>
      <p:sp>
        <p:nvSpPr>
          <p:cNvPr id="15364" name="Текст 5"/>
          <p:cNvSpPr>
            <a:spLocks noGrp="1"/>
          </p:cNvSpPr>
          <p:nvPr>
            <p:ph type="body" idx="2"/>
          </p:nvPr>
        </p:nvSpPr>
        <p:spPr>
          <a:xfrm>
            <a:off x="6811963" y="274638"/>
            <a:ext cx="2008187" cy="4983162"/>
          </a:xfrm>
        </p:spPr>
        <p:txBody>
          <a:bodyPr/>
          <a:lstStyle/>
          <a:p>
            <a:pPr algn="r" eaLnBrk="1" hangingPunct="1"/>
            <a:r>
              <a:rPr lang="ru-RU" sz="2000" i="1" smtClean="0"/>
              <a:t>«Дети должны жить в мире красоты, игры, сказки, музыки, рисунка, фантазии, творчества».</a:t>
            </a:r>
          </a:p>
          <a:p>
            <a:pPr algn="r" eaLnBrk="1" hangingPunct="1"/>
            <a:r>
              <a:rPr lang="ru-RU" sz="2000" smtClean="0"/>
              <a:t/>
            </a:r>
            <a:br>
              <a:rPr lang="ru-RU" sz="2000" smtClean="0"/>
            </a:br>
            <a:r>
              <a:rPr lang="ru-RU" sz="2000" i="1" smtClean="0"/>
              <a:t>Василий Сухомлинский</a:t>
            </a:r>
            <a:endParaRPr lang="ru-RU" sz="2000" smtClean="0"/>
          </a:p>
        </p:txBody>
      </p:sp>
      <p:sp>
        <p:nvSpPr>
          <p:cNvPr id="15365" name="Содержимое 4"/>
          <p:cNvSpPr>
            <a:spLocks noGrp="1"/>
          </p:cNvSpPr>
          <p:nvPr>
            <p:ph sz="quarter" idx="1"/>
          </p:nvPr>
        </p:nvSpPr>
        <p:spPr>
          <a:xfrm>
            <a:off x="250825" y="0"/>
            <a:ext cx="5638800" cy="31416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	Коллективно-творческие дела, традиционно проводимые в нашем классе:</a:t>
            </a:r>
          </a:p>
          <a:p>
            <a:pPr eaLnBrk="1" hangingPunct="1"/>
            <a:r>
              <a:rPr lang="ru-RU" i="1" smtClean="0"/>
              <a:t>День именинника.</a:t>
            </a:r>
          </a:p>
          <a:p>
            <a:pPr eaLnBrk="1" hangingPunct="1"/>
            <a:r>
              <a:rPr lang="ru-RU" i="1" smtClean="0"/>
              <a:t>Классный Новый год.</a:t>
            </a:r>
          </a:p>
          <a:p>
            <a:pPr eaLnBrk="1" hangingPunct="1"/>
            <a:r>
              <a:rPr lang="ru-RU" i="1" smtClean="0"/>
              <a:t>8 марта – праздник мам!</a:t>
            </a:r>
          </a:p>
          <a:p>
            <a:pPr eaLnBrk="1" hangingPunct="1"/>
            <a:r>
              <a:rPr lang="ru-RU" i="1" smtClean="0"/>
              <a:t>Праздник окончания учебного года.</a:t>
            </a:r>
          </a:p>
        </p:txBody>
      </p:sp>
      <p:pic>
        <p:nvPicPr>
          <p:cNvPr id="7" name="Рисунок 6" descr="296.JPG"/>
          <p:cNvPicPr>
            <a:picLocks noChangeAspect="1"/>
          </p:cNvPicPr>
          <p:nvPr/>
        </p:nvPicPr>
        <p:blipFill>
          <a:blip r:embed="rId3" cstate="email">
            <a:lum bright="-10000" contrast="10000"/>
          </a:blip>
          <a:stretch>
            <a:fillRect/>
          </a:stretch>
        </p:blipFill>
        <p:spPr>
          <a:xfrm>
            <a:off x="179513" y="3212976"/>
            <a:ext cx="2232248" cy="16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0515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75856" y="4941168"/>
            <a:ext cx="2291746" cy="1718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524084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520" y="4869160"/>
            <a:ext cx="2973170" cy="1740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5400000">
            <a:off x="3371850" y="3200401"/>
            <a:ext cx="6308725" cy="457200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Наиболее действенной считаю воспитательную технологию КТД И.П.Иванова. </a:t>
            </a:r>
            <a:endParaRPr lang="ru-RU" dirty="0"/>
          </a:p>
        </p:txBody>
      </p:sp>
      <p:sp>
        <p:nvSpPr>
          <p:cNvPr id="16387" name="Текст 5"/>
          <p:cNvSpPr>
            <a:spLocks noGrp="1"/>
          </p:cNvSpPr>
          <p:nvPr>
            <p:ph type="body" idx="2"/>
          </p:nvPr>
        </p:nvSpPr>
        <p:spPr>
          <a:xfrm>
            <a:off x="6811963" y="274638"/>
            <a:ext cx="2008187" cy="3514725"/>
          </a:xfrm>
        </p:spPr>
        <p:txBody>
          <a:bodyPr/>
          <a:lstStyle/>
          <a:p>
            <a:pPr algn="r" eaLnBrk="1" hangingPunct="1"/>
            <a:r>
              <a:rPr lang="ru-RU" sz="2000" i="1" smtClean="0"/>
              <a:t>«Дети должны жить в мире красоты, игры, сказки, музыки, рисунка, фантазии, творчества».</a:t>
            </a:r>
          </a:p>
          <a:p>
            <a:pPr algn="r" eaLnBrk="1" hangingPunct="1"/>
            <a:r>
              <a:rPr lang="ru-RU" sz="2000" i="1" smtClean="0"/>
              <a:t>Василий Сухомлинский</a:t>
            </a:r>
            <a:endParaRPr lang="ru-RU" sz="2000" smtClean="0"/>
          </a:p>
        </p:txBody>
      </p:sp>
      <p:sp>
        <p:nvSpPr>
          <p:cNvPr id="16388" name="Содержимое 4"/>
          <p:cNvSpPr>
            <a:spLocks noGrp="1"/>
          </p:cNvSpPr>
          <p:nvPr>
            <p:ph sz="quarter" idx="1"/>
          </p:nvPr>
        </p:nvSpPr>
        <p:spPr>
          <a:xfrm>
            <a:off x="304800" y="274638"/>
            <a:ext cx="5638800" cy="3009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	Мероприятия, организованные для школы:</a:t>
            </a:r>
          </a:p>
          <a:p>
            <a:pPr eaLnBrk="1" hangingPunct="1"/>
            <a:r>
              <a:rPr lang="ru-RU" i="1" smtClean="0"/>
              <a:t>Праздник Осени.</a:t>
            </a:r>
          </a:p>
          <a:p>
            <a:pPr eaLnBrk="1" hangingPunct="1"/>
            <a:r>
              <a:rPr lang="ru-RU" i="1" smtClean="0"/>
              <a:t>Мама, папа, я – спортивная семья.</a:t>
            </a:r>
          </a:p>
          <a:p>
            <a:pPr eaLnBrk="1" hangingPunct="1"/>
            <a:r>
              <a:rPr lang="ru-RU" i="1" smtClean="0"/>
              <a:t>Битва хоров.</a:t>
            </a:r>
          </a:p>
          <a:p>
            <a:pPr eaLnBrk="1" hangingPunct="1"/>
            <a:r>
              <a:rPr lang="ru-RU" i="1" smtClean="0"/>
              <a:t>Классный час, посвященный К.И.Недорубову.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12" name="Рисунок 11" descr="PA2219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3501008"/>
            <a:ext cx="1632182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0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07904" y="5013177"/>
            <a:ext cx="2459764" cy="1844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02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67944" y="2636912"/>
            <a:ext cx="1918263" cy="2282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DSC0578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5536" y="4941169"/>
            <a:ext cx="2555775" cy="1916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 descr="PA22201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835150" y="3213100"/>
            <a:ext cx="2232025" cy="1674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3933825"/>
            <a:ext cx="1382712" cy="1951038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  <a:miter lim="800000"/>
            <a:headEnd/>
            <a:tailEnd/>
          </a:ln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188" y="4797425"/>
            <a:ext cx="1368425" cy="189865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940</Words>
  <Application>Microsoft Office PowerPoint</Application>
  <PresentationFormat>Экран (4:3)</PresentationFormat>
  <Paragraphs>152</Paragraphs>
  <Slides>21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Century Schoolbook</vt:lpstr>
      <vt:lpstr>Wingdings</vt:lpstr>
      <vt:lpstr>Wingdings 2</vt:lpstr>
      <vt:lpstr>Times New Roman</vt:lpstr>
      <vt:lpstr>Calibri</vt:lpstr>
      <vt:lpstr>Antikvar Shadow</vt:lpstr>
      <vt:lpstr>Calligraph</vt:lpstr>
      <vt:lpstr>Lucida Sans Unicode</vt:lpstr>
      <vt:lpstr>Эркер</vt:lpstr>
      <vt:lpstr>Диаграмма Microsoft Office Excel</vt:lpstr>
      <vt:lpstr>Портфолио  классного руководителя</vt:lpstr>
      <vt:lpstr> «И воспитание, и образование неразделимы. Нельзя воспитывать, не передавая знания, всякое же знание действует воспитательно».                                                                                            Л.Н.Толстой</vt:lpstr>
      <vt:lpstr> А для меня классный руководитель, в первую очередь, это пример – пример поведения, отношения к делу, стиля взаимоотношений с людьми, любознательности, активной жизненной позиции. </vt:lpstr>
      <vt:lpstr>     «Я о воспитании никогда не писал, потому что полагаю, что воспитание сводится к тому, чтобы самому жить хорошо, то есть самому двигаться, воспитываться, только этим люди влияют на других, воспитывают их. И тем более на детей, с которыми связаны».                                                                 Л.Н.Толстой</vt:lpstr>
      <vt:lpstr>Слайд 5</vt:lpstr>
      <vt:lpstr>«Концепция духовно-нравственного развития и воспитания личности гражданина России»</vt:lpstr>
      <vt:lpstr> «Дети охотно всегда чем-нибудь занимаются. Это весьма полезно, а потому не только не следует этому мешать, но нужно принимать меры к тому, чтобы всегда у них было что делать».                                         Ян Коменский</vt:lpstr>
      <vt:lpstr>Наиболее действенной считаю воспитательную технологию  КТД    И.П.Иванова. </vt:lpstr>
      <vt:lpstr>Наиболее действенной считаю воспитательную технологию КТД И.П.Иванова. </vt:lpstr>
      <vt:lpstr>В рамках внеурочной деятельности по рабочим программам социального и духовно-нравственного направления «Мастерская добрых дел» и «Край, в котором ты живешь» находят отражение такие виды работы, как:</vt:lpstr>
      <vt:lpstr>Кроме этого мы активно участвуем в мероприятиях, запланированных школой и районом. Среди них:</vt:lpstr>
      <vt:lpstr>3-е место в районе. 2012 – 2013 уч.год</vt:lpstr>
      <vt:lpstr>«Наш любимый класс – Созвездие 3 «В».</vt:lpstr>
      <vt:lpstr>Слайд 14</vt:lpstr>
      <vt:lpstr>диагностическая работа.</vt:lpstr>
      <vt:lpstr>Цель: выявление мотивационных предпочтений школьников в учебной деятельности.</vt:lpstr>
      <vt:lpstr>диагностическая работа.</vt:lpstr>
      <vt:lpstr>Цель: выявить нравственную воспитанность школьников. </vt:lpstr>
      <vt:lpstr> «Всякий родитель должен воздерживаться при детях своих не только от дел, но и от слов, клонящихся к неправосудию и насильству, как то: брани, клятвы, драк, всякой жестокости и тому подобных поступков, и не дозволять и тем, которые окружают детей его, давать им такие дурные примеры».              Екатерина II</vt:lpstr>
      <vt:lpstr> а что же для родителей означает роль классного руководителя в жизни их ребенка? Почти все сходятся во мнении, что это – вторая мама, дополняя еще это определение и такими комментариями: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2014-10-05T15:07:27Z</dcterms:created>
  <dcterms:modified xsi:type="dcterms:W3CDTF">2014-10-12T14:12:23Z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