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55;&#1056;&#1040;&#1042;&#1050;&#1048;%20&#1057;.%20&#1043;\&#1044;&#1080;&#1072;&#1075;&#1085;&#1086;&#1089;&#1090;&#1080;&#1082;&#1080;%20-%20&#1082;&#1086;&#1087;&#1080;&#1103;\&#1044;&#1080;&#1072;&#1075;&#1085;&#1086;&#1089;&#1090;&#1080;&#1082;&#1072;%20&#1091;&#1076;&#1086;&#1074;&#1083;%20&#1088;&#1086;&#1076;&#1080;&#1090;&#1077;&#1083;&#1077;&#1081;%204%20&#1082;&#1083;&#1072;&#1089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Лист1!$C$6</c:f>
              <c:strCache>
                <c:ptCount val="1"/>
                <c:pt idx="0">
                  <c:v>2010-2011 г</c:v>
                </c:pt>
              </c:strCache>
            </c:strRef>
          </c:tx>
          <c:cat>
            <c:numRef>
              <c:f>Лист1!$B$7:$B$21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19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Лист1!$C$7:$C$21</c:f>
              <c:numCache>
                <c:formatCode>General</c:formatCode>
                <c:ptCount val="15"/>
                <c:pt idx="0">
                  <c:v>3</c:v>
                </c:pt>
                <c:pt idx="1">
                  <c:v>2.9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2.9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Лист1!$D$6</c:f>
              <c:strCache>
                <c:ptCount val="1"/>
                <c:pt idx="0">
                  <c:v>2011-2012 г</c:v>
                </c:pt>
              </c:strCache>
            </c:strRef>
          </c:tx>
          <c:cat>
            <c:numRef>
              <c:f>Лист1!$B$7:$B$21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19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Лист1!$D$7:$D$21</c:f>
              <c:numCache>
                <c:formatCode>General</c:formatCode>
                <c:ptCount val="15"/>
                <c:pt idx="0">
                  <c:v>3.5</c:v>
                </c:pt>
                <c:pt idx="1">
                  <c:v>3</c:v>
                </c:pt>
                <c:pt idx="2">
                  <c:v>3.4</c:v>
                </c:pt>
                <c:pt idx="3">
                  <c:v>3</c:v>
                </c:pt>
                <c:pt idx="4">
                  <c:v>3.5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3.5</c:v>
                </c:pt>
                <c:pt idx="9">
                  <c:v>3.3</c:v>
                </c:pt>
                <c:pt idx="10">
                  <c:v>3.3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Лист1!$E$6</c:f>
              <c:strCache>
                <c:ptCount val="1"/>
                <c:pt idx="0">
                  <c:v>2012-2013 г</c:v>
                </c:pt>
              </c:strCache>
            </c:strRef>
          </c:tx>
          <c:cat>
            <c:numRef>
              <c:f>Лист1!$B$7:$B$21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19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Лист1!$E$7:$E$21</c:f>
              <c:numCache>
                <c:formatCode>General</c:formatCode>
                <c:ptCount val="15"/>
                <c:pt idx="0">
                  <c:v>3.8</c:v>
                </c:pt>
                <c:pt idx="1">
                  <c:v>3.2</c:v>
                </c:pt>
                <c:pt idx="2">
                  <c:v>3.6</c:v>
                </c:pt>
                <c:pt idx="3">
                  <c:v>3.1</c:v>
                </c:pt>
                <c:pt idx="4">
                  <c:v>3.8</c:v>
                </c:pt>
                <c:pt idx="5">
                  <c:v>3.6</c:v>
                </c:pt>
                <c:pt idx="6">
                  <c:v>3.1</c:v>
                </c:pt>
                <c:pt idx="7">
                  <c:v>3.3</c:v>
                </c:pt>
                <c:pt idx="8">
                  <c:v>3.8</c:v>
                </c:pt>
                <c:pt idx="9">
                  <c:v>3.6</c:v>
                </c:pt>
                <c:pt idx="10">
                  <c:v>3.3</c:v>
                </c:pt>
                <c:pt idx="11">
                  <c:v>3.3</c:v>
                </c:pt>
                <c:pt idx="12">
                  <c:v>3.4</c:v>
                </c:pt>
                <c:pt idx="13">
                  <c:v>3.3</c:v>
                </c:pt>
                <c:pt idx="14">
                  <c:v>3.6</c:v>
                </c:pt>
              </c:numCache>
            </c:numRef>
          </c:val>
        </c:ser>
        <c:shape val="cylinder"/>
        <c:axId val="100039296"/>
        <c:axId val="101135488"/>
        <c:axId val="0"/>
      </c:bar3DChart>
      <c:catAx>
        <c:axId val="100039296"/>
        <c:scaling>
          <c:orientation val="minMax"/>
        </c:scaling>
        <c:axPos val="b"/>
        <c:numFmt formatCode="General" sourceLinked="1"/>
        <c:tickLblPos val="nextTo"/>
        <c:crossAx val="101135488"/>
        <c:crosses val="autoZero"/>
        <c:auto val="1"/>
        <c:lblAlgn val="ctr"/>
        <c:lblOffset val="100"/>
      </c:catAx>
      <c:valAx>
        <c:axId val="101135488"/>
        <c:scaling>
          <c:orientation val="minMax"/>
        </c:scaling>
        <c:axPos val="l"/>
        <c:majorGridlines/>
        <c:numFmt formatCode="General" sourceLinked="1"/>
        <c:tickLblPos val="nextTo"/>
        <c:crossAx val="10003929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</c:legend>
    <c:plotVisOnly val="1"/>
  </c:chart>
  <c:spPr>
    <a:solidFill>
      <a:srgbClr val="92D050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08742B-371D-4FDA-A85F-D9BA5547D204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9A8EED-CCE9-474B-B573-690994D127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400" b="1" dirty="0">
                <a:solidFill>
                  <a:srgbClr val="7030A0"/>
                </a:solidFill>
                <a:latin typeface="Calibri"/>
              </a:rPr>
              <a:t>Диагностика "Изучение удовлетворённости родителей работой образовательного учреждения" по методике Е.Н. Степанова в 4 классе за  2010-2013 </a:t>
            </a:r>
            <a:r>
              <a:rPr lang="ru-RU" sz="2400" b="1" dirty="0" err="1">
                <a:solidFill>
                  <a:srgbClr val="7030A0"/>
                </a:solidFill>
                <a:latin typeface="Calibri"/>
              </a:rPr>
              <a:t>уч</a:t>
            </a:r>
            <a:r>
              <a:rPr lang="ru-RU" sz="2400" b="1" dirty="0">
                <a:solidFill>
                  <a:srgbClr val="7030A0"/>
                </a:solidFill>
                <a:latin typeface="Calibri"/>
              </a:rPr>
              <a:t>. год</a:t>
            </a:r>
            <a:endParaRPr lang="ru-RU" sz="2400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836712"/>
            <a:ext cx="346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МКОУ </a:t>
            </a:r>
            <a:r>
              <a:rPr lang="ru-RU" b="1" dirty="0" err="1" smtClean="0">
                <a:solidFill>
                  <a:srgbClr val="002060"/>
                </a:solidFill>
              </a:rPr>
              <a:t>Купреевская</a:t>
            </a:r>
            <a:r>
              <a:rPr lang="ru-RU" b="1" dirty="0" smtClean="0">
                <a:solidFill>
                  <a:srgbClr val="002060"/>
                </a:solidFill>
              </a:rPr>
              <a:t> СОШ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5373216"/>
            <a:ext cx="352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Выполнила: Круглова .Г.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692696"/>
          <a:ext cx="12457392" cy="822960"/>
        </p:xfrm>
        <a:graphic>
          <a:graphicData uri="http://schemas.openxmlformats.org/drawingml/2006/table">
            <a:tbl>
              <a:tblPr/>
              <a:tblGrid>
                <a:gridCol w="6329232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  <a:gridCol w="306408"/>
              </a:tblGrid>
              <a:tr h="58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Диагностика "Изучение удовлетворённости родителей работой образовательного учреждения" по методике Е.Н. Степанова в 4 классе за  2010-2013 </a:t>
                      </a:r>
                      <a:r>
                        <a:rPr lang="ru-RU" sz="1800" b="1" i="0" u="none" strike="noStrike" dirty="0" err="1">
                          <a:solidFill>
                            <a:srgbClr val="7030A0"/>
                          </a:solidFill>
                          <a:latin typeface="Calibri"/>
                        </a:rPr>
                        <a:t>уч</a:t>
                      </a:r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. год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03648" y="1700808"/>
          <a:ext cx="5760641" cy="4608512"/>
        </p:xfrm>
        <a:graphic>
          <a:graphicData uri="http://schemas.openxmlformats.org/drawingml/2006/table">
            <a:tbl>
              <a:tblPr/>
              <a:tblGrid>
                <a:gridCol w="1016584"/>
                <a:gridCol w="1524876"/>
                <a:gridCol w="1588411"/>
                <a:gridCol w="1630770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2010-2011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2011-2012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2012-2013 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2" y="692696"/>
          <a:ext cx="7488832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54" y="836712"/>
          <a:ext cx="7920882" cy="4632960"/>
        </p:xfrm>
        <a:graphic>
          <a:graphicData uri="http://schemas.openxmlformats.org/drawingml/2006/table">
            <a:tbl>
              <a:tblPr/>
              <a:tblGrid>
                <a:gridCol w="448352"/>
                <a:gridCol w="672527"/>
                <a:gridCol w="700549"/>
                <a:gridCol w="719230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  <a:gridCol w="448352"/>
              </a:tblGrid>
              <a:tr h="113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Критерий оценки: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– совершенно согласен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– согласен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– трудно сказать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– не согласен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 – совершенно не согласен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83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Если коэффициент равен 3 или более этого числа, Это свидетельствует о высоком уровне удовлетворенности.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1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Если он равен или больше 2, но меньше 3, то можно констатировать средний уровень удовлетворенности.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222">
                <a:tc gridSpan="16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Если же коэффициент меньше 2, то это является показателем низкого уровня удовлетворенности родителей деятельностью образовательного учреждения.</a:t>
                      </a:r>
                    </a:p>
                  </a:txBody>
                  <a:tcPr marL="145571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195</Words>
  <Application>Microsoft Office PowerPoint</Application>
  <PresentationFormat>Экран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2</cp:revision>
  <dcterms:created xsi:type="dcterms:W3CDTF">2014-10-13T15:06:50Z</dcterms:created>
  <dcterms:modified xsi:type="dcterms:W3CDTF">2014-10-13T15:18:08Z</dcterms:modified>
</cp:coreProperties>
</file>