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3" r:id="rId3"/>
    <p:sldId id="257" r:id="rId4"/>
    <p:sldId id="278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9" r:id="rId19"/>
    <p:sldId id="280" r:id="rId20"/>
    <p:sldId id="27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C8DEC-F4BB-4981-9D5B-BFA2E2C79EA7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ADF74-6E61-4836-8341-2D2EB320B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16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ADF74-6E61-4836-8341-2D2EB320BF5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ADF74-6E61-4836-8341-2D2EB320BF5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859B-BE3A-4903-AE31-1D91F5D30FA3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AE39-3788-4475-9CCA-00E482ADC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859B-BE3A-4903-AE31-1D91F5D30FA3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AE39-3788-4475-9CCA-00E482ADC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859B-BE3A-4903-AE31-1D91F5D30FA3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AE39-3788-4475-9CCA-00E482ADC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859B-BE3A-4903-AE31-1D91F5D30FA3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AE39-3788-4475-9CCA-00E482ADC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859B-BE3A-4903-AE31-1D91F5D30FA3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AE39-3788-4475-9CCA-00E482ADC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859B-BE3A-4903-AE31-1D91F5D30FA3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AE39-3788-4475-9CCA-00E482ADC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859B-BE3A-4903-AE31-1D91F5D30FA3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AE39-3788-4475-9CCA-00E482ADC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859B-BE3A-4903-AE31-1D91F5D30FA3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AE39-3788-4475-9CCA-00E482ADC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859B-BE3A-4903-AE31-1D91F5D30FA3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AE39-3788-4475-9CCA-00E482ADC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859B-BE3A-4903-AE31-1D91F5D30FA3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AE39-3788-4475-9CCA-00E482ADC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859B-BE3A-4903-AE31-1D91F5D30FA3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AE39-3788-4475-9CCA-00E482ADC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859B-BE3A-4903-AE31-1D91F5D30FA3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6AE39-3788-4475-9CCA-00E482ADC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4000" b="1" dirty="0" smtClean="0">
                <a:latin typeface="Cassandr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Cassandr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6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ssandra" pitchFamily="66" charset="0"/>
                <a:ea typeface="Calibri" pitchFamily="34" charset="0"/>
                <a:cs typeface="Times New Roman" pitchFamily="18" charset="0"/>
              </a:rPr>
              <a:t>Игровые </a:t>
            </a:r>
            <a:r>
              <a:rPr kumimoji="0" lang="ru-RU" sz="6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ssandra" pitchFamily="66" charset="0"/>
                <a:ea typeface="Calibri" pitchFamily="34" charset="0"/>
                <a:cs typeface="Times New Roman" pitchFamily="18" charset="0"/>
              </a:rPr>
              <a:t>технологии </a:t>
            </a:r>
            <a:r>
              <a:rPr kumimoji="0" lang="ru-RU" sz="6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ssandra" pitchFamily="66" charset="0"/>
                <a:ea typeface="Calibri" pitchFamily="34" charset="0"/>
                <a:cs typeface="Times New Roman" pitchFamily="18" charset="0"/>
              </a:rPr>
              <a:t>и модульное обучение в </a:t>
            </a:r>
            <a:r>
              <a:rPr kumimoji="0" lang="ru-RU" sz="67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ssandra" pitchFamily="66" charset="0"/>
                <a:ea typeface="Calibri" pitchFamily="34" charset="0"/>
                <a:cs typeface="Times New Roman" pitchFamily="18" charset="0"/>
              </a:rPr>
              <a:t>образовательном процессе.</a:t>
            </a:r>
            <a: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ssandra" pitchFamily="66" charset="0"/>
                <a:cs typeface="Arial" pitchFamily="34" charset="0"/>
              </a:rPr>
              <a:t/>
            </a:r>
            <a:br>
              <a:rPr kumimoji="0" lang="ru-RU" sz="8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ssandra" pitchFamily="66" charset="0"/>
                <a:cs typeface="Arial" pitchFamily="34" charset="0"/>
              </a:rPr>
            </a:b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581128"/>
            <a:ext cx="3888432" cy="1944216"/>
          </a:xfrm>
        </p:spPr>
        <p:txBody>
          <a:bodyPr>
            <a:normAutofit/>
          </a:bodyPr>
          <a:lstStyle/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РЕЗУЛЬТАТ </a:t>
            </a:r>
            <a:b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</a:br>
            <a: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ИГРОВЫХ ТЕХНОЛОГИЙ:</a:t>
            </a:r>
            <a:br>
              <a:rPr lang="ru-RU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5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i="1" dirty="0" smtClean="0">
                <a:latin typeface="Monotype Corsiva" pitchFamily="66" charset="0"/>
              </a:rPr>
              <a:t>  </a:t>
            </a:r>
            <a:r>
              <a:rPr lang="ru-RU" sz="2800" i="1" dirty="0" smtClean="0">
                <a:latin typeface="Monotype Corsiva" pitchFamily="66" charset="0"/>
              </a:rPr>
              <a:t>эффективное средство воспитания познавательных интересов и    активизации деятельности учащихся;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492896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Monotype Corsiva" pitchFamily="66" charset="0"/>
              </a:rPr>
              <a:t>тренировка памяти, помогающая учащимся выработать речевые умения и навыки;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429000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Monotype Corsiva" pitchFamily="66" charset="0"/>
              </a:rPr>
              <a:t>стимулирует умственную деятельность учащихся, развивает внимание и познавательный интерес к предмету;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725144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Monotype Corsiva" pitchFamily="66" charset="0"/>
              </a:rPr>
              <a:t>способствует преодолению пассивности учеников</a:t>
            </a:r>
            <a:r>
              <a:rPr lang="ru-RU" sz="2800" i="1" dirty="0" smtClean="0"/>
              <a:t>;</a:t>
            </a:r>
            <a:endParaRPr lang="ru-RU" sz="28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661248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latin typeface="Monotype Corsiva" pitchFamily="66" charset="0"/>
              </a:rPr>
              <a:t>способствует усилению работоспособности учащихся.</a:t>
            </a:r>
            <a:endParaRPr lang="ru-RU" sz="2800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Picture 3" descr="Картинка 13 из 206"/>
          <p:cNvPicPr>
            <a:picLocks noChangeAspect="1" noChangeArrowheads="1"/>
          </p:cNvPicPr>
          <p:nvPr/>
        </p:nvPicPr>
        <p:blipFill>
          <a:blip r:embed="rId2" cstate="print"/>
          <a:srcRect b="23250"/>
          <a:stretch>
            <a:fillRect/>
          </a:stretch>
        </p:blipFill>
        <p:spPr bwMode="auto">
          <a:xfrm>
            <a:off x="539552" y="764704"/>
            <a:ext cx="2797969" cy="338437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635896" y="908720"/>
            <a:ext cx="5040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Monotype Corsiva" pitchFamily="66" charset="0"/>
              </a:rPr>
              <a:t>«Игра – это огромное светлое окно, через которое в духовный мир ребенка вливается живительный поток представлений, понятий об окружающем мире. Игра – это искра, зажигающая огонек пытливости и любознательности.»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5661248"/>
            <a:ext cx="2693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/>
              <a:t>В.А. Сухомлинский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2880320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И ИГРОВЫЕ 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УРОКАХ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20688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Расставьте карточки,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 начиная с самой большой. </a:t>
            </a:r>
            <a:endParaRPr lang="ru-RU" sz="3200" b="1" dirty="0" smtClean="0"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83671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Постройте 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пирамидку.</a:t>
            </a:r>
          </a:p>
        </p:txBody>
      </p:sp>
      <p:pic>
        <p:nvPicPr>
          <p:cNvPr id="5" name="Рисунок 4" descr="C:\Documents and Settings\UserXP\Мои документы\Мои рисунки\1ясчи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396043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C:\Documents and Settings\UserXP\Мои документы\Мои рисунки\1ясчичяИСМсчисмт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76872"/>
            <a:ext cx="381642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Игра «Домино»</a:t>
            </a:r>
            <a:br>
              <a:rPr lang="ru-RU" sz="4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4900" dirty="0"/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6264696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Игровое упражнение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 «Реши правильно и прочти»</a:t>
            </a:r>
            <a:endParaRPr lang="ru-RU" b="1" dirty="0">
              <a:latin typeface="Monotype Corsiva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7664" y="1628800"/>
          <a:ext cx="2592288" cy="4716020"/>
        </p:xfrm>
        <a:graphic>
          <a:graphicData uri="http://schemas.openxmlformats.org/drawingml/2006/table">
            <a:tbl>
              <a:tblPr/>
              <a:tblGrid>
                <a:gridCol w="1296144"/>
                <a:gridCol w="1296144"/>
              </a:tblGrid>
              <a:tr h="4716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1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И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6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2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6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3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6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4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6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5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6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6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6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7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6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8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6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9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16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10</a:t>
                      </a:r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24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88024" y="1700808"/>
          <a:ext cx="3024336" cy="4608512"/>
        </p:xfrm>
        <a:graphic>
          <a:graphicData uri="http://schemas.openxmlformats.org/drawingml/2006/table">
            <a:tbl>
              <a:tblPr/>
              <a:tblGrid>
                <a:gridCol w="1658352"/>
                <a:gridCol w="1365984"/>
              </a:tblGrid>
              <a:tr h="4608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6 – 1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5 + 2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10 – 8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Calibri"/>
                          <a:cs typeface="Times New Roman"/>
                        </a:rPr>
                        <a:t>3 + 4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7 – 4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6 + 3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5 + 5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8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8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8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8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2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5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Игра «Кто больше?»</a:t>
            </a:r>
            <a:br>
              <a:rPr lang="ru-RU" sz="5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5300" dirty="0"/>
          </a:p>
        </p:txBody>
      </p:sp>
      <p:pic>
        <p:nvPicPr>
          <p:cNvPr id="3" name="Рисунок 2" descr="C:\Documents and Settings\UserXP\Мои документы\Загрузки\f_49e3c0c8a84a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628800"/>
            <a:ext cx="58326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5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5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Реши ребусы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3" name="Picture 2" descr="C:\Users\1\Downloads\12894433901897_Igry_rebusy_zagadki_dlya_doshkolni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096344" cy="3096344"/>
          </a:xfrm>
          <a:prstGeom prst="rect">
            <a:avLst/>
          </a:prstGeom>
          <a:noFill/>
        </p:spPr>
      </p:pic>
      <p:pic>
        <p:nvPicPr>
          <p:cNvPr id="4" name="Picture 3" descr="C:\Users\1\Downloads\fe12a1cb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3"/>
            <a:ext cx="3600400" cy="2104372"/>
          </a:xfrm>
          <a:prstGeom prst="rect">
            <a:avLst/>
          </a:prstGeom>
          <a:noFill/>
        </p:spPr>
      </p:pic>
      <p:pic>
        <p:nvPicPr>
          <p:cNvPr id="5" name="Picture 4" descr="C:\Users\1\Downloads\rebu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61048"/>
            <a:ext cx="3900432" cy="1800200"/>
          </a:xfrm>
          <a:prstGeom prst="rect">
            <a:avLst/>
          </a:prstGeom>
          <a:noFill/>
        </p:spPr>
      </p:pic>
      <p:pic>
        <p:nvPicPr>
          <p:cNvPr id="6" name="Picture 5" descr="C:\Users\1\Downloads\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81128"/>
            <a:ext cx="414046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imes New Roman" pitchFamily="18" charset="0"/>
              </a:rPr>
              <a:t>«Анаграммы».</a:t>
            </a:r>
            <a:r>
              <a:rPr lang="ru-RU" sz="40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Решите анаграммы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844824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НИАВД - ДИВАН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СЕОТТ - ТЕСТО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СЛОТ -СТОЛ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РАКЫШ - КРЫША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ГИАР -ИГРА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КООН - ОКНО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«Пятый лишний»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0"/>
            <a:ext cx="770485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Тюльпан, лилия, фасоль, ромашка, фиалка.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Река, озеро, море, мост, болото.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Кукла, медвежонок, песок, мяч, лопата и т.д.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cs typeface="Times New Roman" pitchFamily="18" charset="0"/>
              </a:rPr>
              <a:t>«Назови одним словом»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Метла, лопата… Июнь, июль …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Дерево, цветок… Окунь, карась… и т.д.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SzPct val="80000"/>
              <a:buNone/>
              <a:defRPr/>
            </a:pPr>
            <a:r>
              <a:rPr lang="ru-RU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Игра – это вид деятельности в условиях ситуации, направленной на воссоздание и усвоение общественного опыта, в котором складывается и совершенствуется самоуправление поведением.</a:t>
            </a:r>
          </a:p>
          <a:p>
            <a:pPr>
              <a:defRPr/>
            </a:pPr>
            <a:endParaRPr lang="ru-RU" dirty="0">
              <a:latin typeface="Tahoma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80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692696"/>
            <a:ext cx="10150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ЗА</a:t>
            </a:r>
            <a:endParaRPr lang="ru-RU" sz="60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692696"/>
            <a:ext cx="29352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spc="5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ПРОТИВ</a:t>
            </a:r>
            <a:endParaRPr lang="ru-RU" sz="6000" b="1" spc="50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способствует повышению интереса, активизации и   развитию мышления;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04864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несет </a:t>
            </a:r>
            <a:r>
              <a:rPr lang="ru-RU" dirty="0" err="1" smtClean="0"/>
              <a:t>здоровьесберегающий</a:t>
            </a:r>
            <a:r>
              <a:rPr lang="ru-RU" dirty="0" smtClean="0"/>
              <a:t>   фактор в развитии и обучении;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852936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идет передача опыта старших поколений младшим;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429000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способствует использованию    знаний в новой ситуации;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077072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является естественной формой труда ребенка, приготовлением к   будущей жизни;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5157192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способствует объединению коллектива и формированию ответственности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сложность в организации и проблемы с дисциплиной;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2276872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подготовка требует больших затрат времени, нежели ее проведение;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3968" y="29969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увлекаясь игровой оболочкой, можно потерять образовательное содержание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55976" y="3645024"/>
            <a:ext cx="442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невозможность использования на любом материале;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4509120"/>
            <a:ext cx="3298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сложность в оценке учащихся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Модульное обучение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0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247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Чем модульное обучение отличается от других способов обучения?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528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Содержание обучения представляется в блоках.</a:t>
            </a:r>
          </a:p>
          <a:p>
            <a:r>
              <a:rPr lang="ru-RU" sz="2000" dirty="0" smtClean="0"/>
              <a:t>Общение учителя и ученика осуществляется через модуль плюс личное индивидуальное общение</a:t>
            </a:r>
          </a:p>
          <a:p>
            <a:r>
              <a:rPr lang="ru-RU" sz="2000" dirty="0" smtClean="0"/>
              <a:t>Ученик максимум времени работает самостоятельно, учится целеполаганию</a:t>
            </a:r>
            <a:r>
              <a:rPr lang="ru-RU" sz="2000" dirty="0" smtClean="0"/>
              <a:t>,  </a:t>
            </a:r>
            <a:r>
              <a:rPr lang="ru-RU" sz="2000" dirty="0" err="1" smtClean="0"/>
              <a:t>самопланированию</a:t>
            </a:r>
            <a:r>
              <a:rPr lang="ru-RU" sz="2000" dirty="0" smtClean="0"/>
              <a:t>, самоорганизации, самоконтролю и самооценке.</a:t>
            </a:r>
          </a:p>
          <a:p>
            <a:r>
              <a:rPr lang="ru-RU" sz="2000" dirty="0" smtClean="0"/>
              <a:t>Наличие модулей с печатной основой позволяет индивидуализировать работу с детьми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562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Какова система действий учителя?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Разработать модульную программу, которая состоит из комплексной дидактической цели и совокупности модулей, обеспечивающих достижение этой цели.</a:t>
            </a:r>
          </a:p>
          <a:p>
            <a:r>
              <a:rPr lang="ru-RU" sz="2000" dirty="0" smtClean="0"/>
              <a:t>Разработать технологическую карту урока.</a:t>
            </a:r>
          </a:p>
          <a:p>
            <a:r>
              <a:rPr lang="ru-RU" sz="2000" dirty="0" smtClean="0"/>
              <a:t>Ведущим принципом модульного обучения является принцип сочетания комплексных, интегрирующих и частных дидактических целей</a:t>
            </a:r>
          </a:p>
          <a:p>
            <a:r>
              <a:rPr lang="ru-RU" sz="2000" dirty="0" smtClean="0"/>
              <a:t>Обратная связь осуществляется в  сочетании с самоуправлением, учением со стороны школьников.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792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334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Что такое технологическая карта? Чем она отличается от планирования?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95732"/>
          </a:xfrm>
        </p:spPr>
        <p:txBody>
          <a:bodyPr/>
          <a:lstStyle/>
          <a:p>
            <a:r>
              <a:rPr lang="ru-RU" sz="2000" dirty="0" smtClean="0"/>
              <a:t>Карта имеет много общего с планированием: в ней указывается тема, количество часов, цель обучения, тип урока</a:t>
            </a:r>
            <a:r>
              <a:rPr lang="ru-RU" dirty="0" smtClean="0"/>
              <a:t>, </a:t>
            </a:r>
            <a:r>
              <a:rPr lang="ru-RU" sz="2000" dirty="0" smtClean="0"/>
              <a:t>форма контроля за качеством усвоения учебного материала и освоения способов учебной деятельности, выделяются умения и навыки, формируемые при изучении темы.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5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</a:t>
            </a:r>
            <a:r>
              <a:rPr lang="ru-RU" sz="3200" b="1" dirty="0" smtClean="0">
                <a:solidFill>
                  <a:schemeClr val="tx2"/>
                </a:solidFill>
              </a:rPr>
              <a:t>Технологическая </a:t>
            </a:r>
            <a:r>
              <a:rPr lang="ru-RU" sz="3200" b="1" dirty="0" smtClean="0">
                <a:solidFill>
                  <a:schemeClr val="tx2"/>
                </a:solidFill>
              </a:rPr>
              <a:t>карта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832135"/>
              </p:ext>
            </p:extLst>
          </p:nvPr>
        </p:nvGraphicFramePr>
        <p:xfrm>
          <a:off x="457200" y="1500175"/>
          <a:ext cx="8229600" cy="4971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36"/>
                <a:gridCol w="6115064"/>
              </a:tblGrid>
              <a:tr h="100277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цель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100277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Учащиеся должны знать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99485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Учащиеся должны уметь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4066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Формируемая область понимания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4066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Умения и навыки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4066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Педагогическая технология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Модульное</a:t>
                      </a:r>
                      <a:r>
                        <a:rPr lang="ru-RU" sz="1600" baseline="0" dirty="0" smtClean="0"/>
                        <a:t> обучение</a:t>
                      </a:r>
                      <a:endParaRPr lang="ru-RU" sz="1600" dirty="0"/>
                    </a:p>
                  </a:txBody>
                  <a:tcPr/>
                </a:tc>
              </a:tr>
              <a:tr h="4066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контроль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Само-, взаимоконтроль,</a:t>
                      </a:r>
                      <a:r>
                        <a:rPr lang="ru-RU" sz="1600" baseline="0" dirty="0" smtClean="0"/>
                        <a:t> экспертный контроль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7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Типы учебных занятий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урок изучения новых знаний </a:t>
            </a:r>
            <a:endParaRPr lang="ru-RU" dirty="0" smtClean="0"/>
          </a:p>
          <a:p>
            <a:r>
              <a:rPr lang="ru-RU" dirty="0"/>
              <a:t>урок закрепления знаний </a:t>
            </a:r>
            <a:endParaRPr lang="ru-RU" dirty="0" smtClean="0"/>
          </a:p>
          <a:p>
            <a:r>
              <a:rPr lang="ru-RU" dirty="0"/>
              <a:t>урок комплексного применения знаний </a:t>
            </a:r>
            <a:endParaRPr lang="ru-RU" dirty="0" smtClean="0"/>
          </a:p>
          <a:p>
            <a:r>
              <a:rPr lang="ru-RU" dirty="0"/>
              <a:t>урок обобщения и систематизации   знаний </a:t>
            </a:r>
            <a:endParaRPr lang="ru-RU" dirty="0" smtClean="0"/>
          </a:p>
          <a:p>
            <a:r>
              <a:rPr lang="ru-RU" dirty="0"/>
              <a:t>урок контроля, оценки и коррекции знаний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Оценочная деятельность ученика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Самооценка</a:t>
            </a:r>
          </a:p>
          <a:p>
            <a:r>
              <a:rPr lang="ru-RU" dirty="0" err="1" smtClean="0"/>
              <a:t>Взаимооценка</a:t>
            </a: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рогностическая </a:t>
            </a:r>
            <a:r>
              <a:rPr lang="ru-RU" dirty="0"/>
              <a:t>оценка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0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Как изменяется работа учителя при переходе на модульное обучение?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Учитель выступает как организатор обучения. Он управляет процессом обучения. Часть своих функций он передает детям, например, оценивание. Учащиеся могут оценить себя и товарищей по разработанным учителем критериям.</a:t>
            </a:r>
          </a:p>
          <a:p>
            <a:r>
              <a:rPr lang="ru-RU" sz="2000" dirty="0" smtClean="0"/>
              <a:t>Прежде чем учить ребенка </a:t>
            </a:r>
            <a:r>
              <a:rPr lang="ru-RU" sz="2000" dirty="0" smtClean="0"/>
              <a:t> </a:t>
            </a:r>
            <a:r>
              <a:rPr lang="ru-RU" sz="2000" dirty="0" smtClean="0"/>
              <a:t>на основе модульной технологии, необходимо сначала научить его учиться, научить давать описание объектов, сравнивать их, объяснять явления и процессы, а затем использовать эти способы для овладения новым содержанием.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741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600201"/>
            <a:ext cx="4330824" cy="2764904"/>
          </a:xfrm>
        </p:spPr>
        <p:txBody>
          <a:bodyPr/>
          <a:lstStyle/>
          <a:p>
            <a:pPr algn="r">
              <a:buNone/>
            </a:pPr>
            <a:r>
              <a:rPr lang="ru-RU" i="1" dirty="0">
                <a:latin typeface="Monotype Corsiva" pitchFamily="66" charset="0"/>
              </a:rPr>
              <a:t>«…ребенок должен играть, даже когда делает серьезное дело. Вся его жизнь – это игра.»</a:t>
            </a:r>
          </a:p>
          <a:p>
            <a:endParaRPr lang="ru-RU" dirty="0"/>
          </a:p>
        </p:txBody>
      </p:sp>
      <p:pic>
        <p:nvPicPr>
          <p:cNvPr id="4" name="Picture 2" descr="http://nkozlov.ru/upload/images/0408/040814172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136624" cy="381642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868144" y="4077072"/>
            <a:ext cx="2576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/>
              <a:t>А.С. Макаренко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1. Педагогические игры достаточно разнообразны по: </a:t>
            </a:r>
          </a:p>
          <a:p>
            <a:pPr eaLnBrk="0" hangingPunc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дидактическим целям; </a:t>
            </a:r>
          </a:p>
          <a:p>
            <a:pPr eaLnBrk="0" hangingPunc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организационной структуре; </a:t>
            </a:r>
          </a:p>
          <a:p>
            <a:pPr eaLnBrk="0" hangingPunc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возрастным возможностям их использования; </a:t>
            </a:r>
          </a:p>
          <a:p>
            <a:pPr eaLnBrk="0" hangingPunc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специфике содержания. </a:t>
            </a:r>
          </a:p>
          <a:p>
            <a:pPr eaLnBrk="0" hangingPunct="0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2. По характеру педагогического процесса бывают: </a:t>
            </a:r>
          </a:p>
          <a:p>
            <a:pPr eaLnBrk="0" hangingPunc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обучающие, тренировочные, контролирующие, обобщающие; </a:t>
            </a:r>
          </a:p>
          <a:p>
            <a:pPr eaLnBrk="0" hangingPunc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познавательные, воспитательные, развивающие; </a:t>
            </a:r>
          </a:p>
          <a:p>
            <a:pPr eaLnBrk="0" hangingPunc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репродуктивные, продуктивные, творческие; </a:t>
            </a:r>
          </a:p>
          <a:p>
            <a:pPr eaLnBrk="0" hangingPunc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коммуникативные, диагностические и другие. </a:t>
            </a:r>
          </a:p>
          <a:p>
            <a:pPr eaLnBrk="0" hangingPunct="0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3. По характеру игровой методики делятся на: </a:t>
            </a:r>
          </a:p>
          <a:p>
            <a:pPr eaLnBrk="0" hangingPunc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предметные, сюжетные, ролевые, деловые, имитационные, игры -драматизации. </a:t>
            </a:r>
          </a:p>
          <a:p>
            <a:pPr eaLnBrk="0" hangingPunct="0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4. По предметной области выделяют игры по всем школьным циклам.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ЦЕЛЬ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ИГРОВЫХ ТЕХНОЛОГИЙ-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40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пробудить интерес </a:t>
            </a:r>
          </a:p>
          <a:p>
            <a:pPr algn="ctr"/>
            <a:r>
              <a:rPr lang="ru-RU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 познанию, </a:t>
            </a:r>
            <a:r>
              <a:rPr lang="ru-RU" sz="4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науке,</a:t>
            </a:r>
          </a:p>
          <a:p>
            <a:pPr algn="ctr"/>
            <a:r>
              <a:rPr lang="ru-RU" sz="4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книге, учению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4690864" cy="511256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«Для дитяти игра – действительность, и действительность гораздо более интересная, чем та, которая его окружает. Интереснее она для ребенка именно потому, что отчасти есть его собственное создание… в игре же дитя, уже зреющий человек пробует свои силы и самостоятельно распоряжается своими же созданиями.»</a:t>
            </a:r>
          </a:p>
          <a:p>
            <a:endParaRPr lang="ru-RU" dirty="0"/>
          </a:p>
        </p:txBody>
      </p:sp>
      <p:pic>
        <p:nvPicPr>
          <p:cNvPr id="4" name="Picture 2" descr="Файл:Ushinsky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796136" y="1556792"/>
            <a:ext cx="2815963" cy="374441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83768" y="5733256"/>
            <a:ext cx="2389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/>
              <a:t>К.Д. Ушинский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4114800" cy="2520280"/>
          </a:xfrm>
          <a:prstGeom prst="cloud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>
              <a:buNone/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Сущность</a:t>
            </a:r>
          </a:p>
          <a:p>
            <a:pPr algn="ctr">
              <a:buNone/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игровых </a:t>
            </a:r>
          </a:p>
          <a:p>
            <a:pPr algn="ctr">
              <a:buNone/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технологий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27584" y="4005064"/>
            <a:ext cx="1779839" cy="1679891"/>
            <a:chOff x="772204" y="3321593"/>
            <a:chExt cx="1779839" cy="1679891"/>
          </a:xfrm>
        </p:grpSpPr>
        <p:sp>
          <p:nvSpPr>
            <p:cNvPr id="6" name="Капля 5"/>
            <p:cNvSpPr/>
            <p:nvPr/>
          </p:nvSpPr>
          <p:spPr>
            <a:xfrm rot="17393224">
              <a:off x="822178" y="3271619"/>
              <a:ext cx="1679891" cy="1779839"/>
            </a:xfrm>
            <a:prstGeom prst="teardrop">
              <a:avLst>
                <a:gd name="adj" fmla="val 125442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99592" y="3717032"/>
              <a:ext cx="149271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latin typeface="Arial Black" pitchFamily="34" charset="0"/>
                </a:rPr>
                <a:t>мотива-</a:t>
              </a:r>
            </a:p>
            <a:p>
              <a:r>
                <a:rPr lang="ru-RU" sz="2000" dirty="0" err="1" smtClean="0">
                  <a:latin typeface="Arial Black" pitchFamily="34" charset="0"/>
                </a:rPr>
                <a:t>ционный</a:t>
              </a:r>
              <a:endParaRPr lang="ru-RU" sz="2000" dirty="0">
                <a:latin typeface="Arial Black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707904" y="2564904"/>
            <a:ext cx="1997732" cy="1883121"/>
            <a:chOff x="4035886" y="2480013"/>
            <a:chExt cx="1779839" cy="1679891"/>
          </a:xfrm>
        </p:grpSpPr>
        <p:sp>
          <p:nvSpPr>
            <p:cNvPr id="9" name="Капля 8"/>
            <p:cNvSpPr/>
            <p:nvPr/>
          </p:nvSpPr>
          <p:spPr>
            <a:xfrm rot="16759935">
              <a:off x="4085860" y="2430039"/>
              <a:ext cx="1679891" cy="1779839"/>
            </a:xfrm>
            <a:prstGeom prst="teardrop">
              <a:avLst>
                <a:gd name="adj" fmla="val 125442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067944" y="2564904"/>
              <a:ext cx="1561646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latin typeface="Arial Black" pitchFamily="34" charset="0"/>
                </a:rPr>
                <a:t>содержа-</a:t>
              </a:r>
            </a:p>
            <a:p>
              <a:r>
                <a:rPr lang="ru-RU" sz="2000" dirty="0" err="1" smtClean="0">
                  <a:latin typeface="Arial Black" pitchFamily="34" charset="0"/>
                </a:rPr>
                <a:t>тельно</a:t>
              </a:r>
              <a:r>
                <a:rPr lang="ru-RU" sz="2000" dirty="0" smtClean="0">
                  <a:latin typeface="Arial Black" pitchFamily="34" charset="0"/>
                </a:rPr>
                <a:t>-</a:t>
              </a:r>
            </a:p>
            <a:p>
              <a:r>
                <a:rPr lang="ru-RU" sz="2000" dirty="0" err="1" smtClean="0">
                  <a:latin typeface="Arial Black" pitchFamily="34" charset="0"/>
                </a:rPr>
                <a:t>операци</a:t>
              </a:r>
              <a:r>
                <a:rPr lang="ru-RU" sz="2000" dirty="0" smtClean="0">
                  <a:latin typeface="Arial Black" pitchFamily="34" charset="0"/>
                </a:rPr>
                <a:t>-</a:t>
              </a:r>
            </a:p>
            <a:p>
              <a:r>
                <a:rPr lang="ru-RU" sz="2000" dirty="0" err="1" smtClean="0">
                  <a:latin typeface="Arial Black" pitchFamily="34" charset="0"/>
                </a:rPr>
                <a:t>онный</a:t>
              </a:r>
              <a:endParaRPr lang="ru-RU" sz="2000" dirty="0" smtClean="0">
                <a:latin typeface="Arial Black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 rot="20611146">
            <a:off x="5292080" y="801312"/>
            <a:ext cx="1900868" cy="1679891"/>
            <a:chOff x="5292080" y="801312"/>
            <a:chExt cx="1900868" cy="1679891"/>
          </a:xfrm>
        </p:grpSpPr>
        <p:sp>
          <p:nvSpPr>
            <p:cNvPr id="12" name="Капля 11"/>
            <p:cNvSpPr/>
            <p:nvPr/>
          </p:nvSpPr>
          <p:spPr>
            <a:xfrm rot="15685185">
              <a:off x="5463083" y="751338"/>
              <a:ext cx="1679891" cy="1779839"/>
            </a:xfrm>
            <a:prstGeom prst="teardrop">
              <a:avLst>
                <a:gd name="adj" fmla="val 125442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292080" y="1052736"/>
              <a:ext cx="18549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err="1" smtClean="0">
                  <a:latin typeface="Arial Black" pitchFamily="34" charset="0"/>
                </a:rPr>
                <a:t>ценностно</a:t>
              </a:r>
              <a:r>
                <a:rPr lang="ru-RU" sz="2000" dirty="0" smtClean="0">
                  <a:latin typeface="Arial Black" pitchFamily="34" charset="0"/>
                </a:rPr>
                <a:t>-</a:t>
              </a:r>
            </a:p>
            <a:p>
              <a:r>
                <a:rPr lang="ru-RU" sz="2000" dirty="0" smtClean="0">
                  <a:latin typeface="Arial Black" pitchFamily="34" charset="0"/>
                </a:rPr>
                <a:t>  волевой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059832" y="4581128"/>
            <a:ext cx="1779839" cy="1679891"/>
            <a:chOff x="2919549" y="4232781"/>
            <a:chExt cx="1779839" cy="1679891"/>
          </a:xfrm>
        </p:grpSpPr>
        <p:sp>
          <p:nvSpPr>
            <p:cNvPr id="15" name="Капля 14"/>
            <p:cNvSpPr/>
            <p:nvPr/>
          </p:nvSpPr>
          <p:spPr>
            <a:xfrm rot="17393224">
              <a:off x="2969523" y="4182807"/>
              <a:ext cx="1679891" cy="1779839"/>
            </a:xfrm>
            <a:prstGeom prst="teardrop">
              <a:avLst>
                <a:gd name="adj" fmla="val 125442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059832" y="4509120"/>
              <a:ext cx="144943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err="1" smtClean="0">
                  <a:latin typeface="Arial Black" pitchFamily="34" charset="0"/>
                </a:rPr>
                <a:t>ориента</a:t>
              </a:r>
              <a:r>
                <a:rPr lang="ru-RU" sz="2000" dirty="0" smtClean="0">
                  <a:latin typeface="Arial Black" pitchFamily="34" charset="0"/>
                </a:rPr>
                <a:t>-</a:t>
              </a:r>
            </a:p>
            <a:p>
              <a:r>
                <a:rPr lang="ru-RU" sz="2000" dirty="0" err="1" smtClean="0">
                  <a:latin typeface="Arial Black" pitchFamily="34" charset="0"/>
                </a:rPr>
                <a:t>ционно</a:t>
              </a:r>
              <a:r>
                <a:rPr lang="ru-RU" sz="2000" dirty="0" smtClean="0">
                  <a:latin typeface="Arial Black" pitchFamily="34" charset="0"/>
                </a:rPr>
                <a:t>-</a:t>
              </a:r>
            </a:p>
            <a:p>
              <a:r>
                <a:rPr lang="ru-RU" sz="2000" dirty="0" smtClean="0">
                  <a:latin typeface="Arial Black" pitchFamily="34" charset="0"/>
                </a:rPr>
                <a:t>целевой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660232" y="2852936"/>
            <a:ext cx="1853198" cy="1679891"/>
            <a:chOff x="6419870" y="2993890"/>
            <a:chExt cx="1853198" cy="1679891"/>
          </a:xfrm>
        </p:grpSpPr>
        <p:sp>
          <p:nvSpPr>
            <p:cNvPr id="18" name="Капля 17"/>
            <p:cNvSpPr/>
            <p:nvPr/>
          </p:nvSpPr>
          <p:spPr>
            <a:xfrm rot="15685185">
              <a:off x="6543203" y="2943916"/>
              <a:ext cx="1679891" cy="1779839"/>
            </a:xfrm>
            <a:prstGeom prst="teardrop">
              <a:avLst>
                <a:gd name="adj" fmla="val 125442"/>
              </a:avLst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419870" y="3532946"/>
              <a:ext cx="18245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latin typeface="Arial Black" pitchFamily="34" charset="0"/>
                </a:rPr>
                <a:t>оценочный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586408" cy="144015"/>
          </a:xfrm>
        </p:spPr>
        <p:txBody>
          <a:bodyPr>
            <a:normAutofit fontScale="25000" lnSpcReduction="20000"/>
          </a:bodyPr>
          <a:lstStyle/>
          <a:p>
            <a:endParaRPr lang="ru-RU" i="1" dirty="0">
              <a:solidFill>
                <a:schemeClr val="dk1"/>
              </a:solidFill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1600" y="908720"/>
          <a:ext cx="7416824" cy="525658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73473"/>
                <a:gridCol w="3643351"/>
              </a:tblGrid>
              <a:tr h="727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Компонент</a:t>
                      </a:r>
                      <a:r>
                        <a:rPr lang="ru-RU" sz="2000" dirty="0" smtClean="0">
                          <a:latin typeface="Arial Black" pitchFamily="34" charset="0"/>
                        </a:rPr>
                        <a:t> игровой технологии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Структурные элементы игры</a:t>
                      </a:r>
                    </a:p>
                  </a:txBody>
                  <a:tcPr anchor="ctr"/>
                </a:tc>
              </a:tr>
              <a:tr h="1386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Мотивационный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Установочный момент, игровая ситуация</a:t>
                      </a:r>
                    </a:p>
                  </a:txBody>
                  <a:tcPr marL="28575" marR="28575" marT="28575" marB="28575"/>
                </a:tc>
              </a:tr>
              <a:tr h="9443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Ориентационно-целевой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Задачи игры</a:t>
                      </a:r>
                    </a:p>
                  </a:txBody>
                  <a:tcPr marL="28575" marR="28575" marT="28575" marB="28575"/>
                </a:tc>
              </a:tr>
              <a:tr h="94431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Содержательно-операционный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Правила игры, игровое действие</a:t>
                      </a:r>
                    </a:p>
                  </a:txBody>
                  <a:tcPr marL="28575" marR="28575" marT="28575" marB="28575"/>
                </a:tc>
              </a:tr>
              <a:tr h="6270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Ценностно-волевой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Игровое состояние</a:t>
                      </a:r>
                    </a:p>
                  </a:txBody>
                  <a:tcPr marL="28575" marR="28575" marT="28575" marB="28575"/>
                </a:tc>
              </a:tr>
              <a:tr h="6270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Оценочный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 игры</a:t>
                      </a: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лако 2"/>
          <p:cNvSpPr/>
          <p:nvPr/>
        </p:nvSpPr>
        <p:spPr>
          <a:xfrm>
            <a:off x="395536" y="404664"/>
            <a:ext cx="3672408" cy="2664296"/>
          </a:xfrm>
          <a:prstGeom prst="cloud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Сущность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игровых 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технологий</a:t>
            </a:r>
          </a:p>
        </p:txBody>
      </p:sp>
      <p:pic>
        <p:nvPicPr>
          <p:cNvPr id="4" name="Picture 2" descr="Картинка 3 из 23564"/>
          <p:cNvPicPr>
            <a:picLocks noChangeAspect="1" noChangeArrowheads="1"/>
          </p:cNvPicPr>
          <p:nvPr/>
        </p:nvPicPr>
        <p:blipFill>
          <a:blip r:embed="rId2" cstate="print"/>
          <a:srcRect l="9980" r="18347"/>
          <a:stretch>
            <a:fillRect/>
          </a:stretch>
        </p:blipFill>
        <p:spPr bwMode="auto">
          <a:xfrm>
            <a:off x="3491880" y="2162934"/>
            <a:ext cx="5099792" cy="400236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1960" y="5589240"/>
            <a:ext cx="2413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игра-забава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238255">
            <a:off x="4729233" y="5016090"/>
            <a:ext cx="28188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игра-увлечение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240976">
            <a:off x="5231332" y="4547579"/>
            <a:ext cx="35217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игра-творчество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819</Words>
  <Application>Microsoft Office PowerPoint</Application>
  <PresentationFormat>Экран (4:3)</PresentationFormat>
  <Paragraphs>164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    Игровые технологии и модульное обучение в образовательном процессе.     </vt:lpstr>
      <vt:lpstr>Презентация PowerPoint</vt:lpstr>
      <vt:lpstr>Презентация PowerPoint</vt:lpstr>
      <vt:lpstr>Презентация PowerPoint</vt:lpstr>
      <vt:lpstr> ЦЕЛЬ ИГРОВЫХ ТЕХНОЛОГИЙ- 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  ИГРОВЫХ ТЕХНОЛОГИЙ: </vt:lpstr>
      <vt:lpstr>Презентация PowerPoint</vt:lpstr>
      <vt:lpstr>ИГРЫ И ИГРОВЫЕ  УПРАЖНЕНИЯ  НА УРОКАХ </vt:lpstr>
      <vt:lpstr>Презентация PowerPoint</vt:lpstr>
      <vt:lpstr> Игра «Домино» </vt:lpstr>
      <vt:lpstr>Игровое упражнение  «Реши правильно и прочти»</vt:lpstr>
      <vt:lpstr> Игра «Кто больше?» </vt:lpstr>
      <vt:lpstr> Реши ребусы </vt:lpstr>
      <vt:lpstr> «Анаграммы». Решите анаграммы</vt:lpstr>
      <vt:lpstr> «Пятый лишний»</vt:lpstr>
      <vt:lpstr>Презентация PowerPoint</vt:lpstr>
      <vt:lpstr>Модульное обучение</vt:lpstr>
      <vt:lpstr>Чем модульное обучение отличается от других способов обучения?</vt:lpstr>
      <vt:lpstr>Какова система действий учителя?</vt:lpstr>
      <vt:lpstr>Что такое технологическая карта? Чем она отличается от планирования?</vt:lpstr>
      <vt:lpstr>    Технологическая карта. </vt:lpstr>
      <vt:lpstr>Типы учебных занятий</vt:lpstr>
      <vt:lpstr>Оценочная деятельность ученика:</vt:lpstr>
      <vt:lpstr>Как изменяется работа учителя при переходе на модульное обучение?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Ильинская СОШ Домодедовского района Московской области  Игровые технологии в образовательном процессе.</dc:title>
  <dc:creator>Белозёрова</dc:creator>
  <cp:lastModifiedBy>Ольга</cp:lastModifiedBy>
  <cp:revision>18</cp:revision>
  <dcterms:created xsi:type="dcterms:W3CDTF">2012-04-03T12:41:25Z</dcterms:created>
  <dcterms:modified xsi:type="dcterms:W3CDTF">2013-01-09T10:57:04Z</dcterms:modified>
</cp:coreProperties>
</file>