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Как формируется и расходуется государственный бюджет 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861048"/>
            <a:ext cx="3768420" cy="2826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Изыскание источников дополнительных доходов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99715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/>
              <a:t>Это конечно самый лучший способ, но решить его очень трудно.</a:t>
            </a:r>
          </a:p>
          <a:p>
            <a:pPr algn="just">
              <a:buNone/>
            </a:pPr>
            <a:r>
              <a:rPr lang="ru-RU" b="1" dirty="0" smtClean="0"/>
              <a:t>Можно попытаться повысить налоги и пошлины, но чрезмерное повышение ведет не к росту, а к сокращению доходов, причин этому две:</a:t>
            </a:r>
          </a:p>
          <a:p>
            <a:pPr algn="just">
              <a:buFontTx/>
              <a:buChar char="-"/>
            </a:pPr>
            <a:r>
              <a:rPr lang="ru-RU" b="1" dirty="0" smtClean="0"/>
              <a:t>Люди теряют интерес к труду;</a:t>
            </a:r>
          </a:p>
          <a:p>
            <a:pPr algn="just">
              <a:buFontTx/>
              <a:buChar char="-"/>
            </a:pPr>
            <a:r>
              <a:rPr lang="ru-RU" b="1" dirty="0" smtClean="0"/>
              <a:t>Люди скрывают свои доходы (теневая экономика).</a:t>
            </a:r>
            <a:endParaRPr lang="ru-RU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Выпуск (эмиссия) необеспеченных денег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b="1" dirty="0" smtClean="0"/>
              <a:t>Самый легкий и рискованный способ. </a:t>
            </a:r>
          </a:p>
          <a:p>
            <a:pPr algn="just">
              <a:buNone/>
            </a:pPr>
            <a:r>
              <a:rPr lang="ru-RU" b="1" dirty="0" smtClean="0"/>
              <a:t>Он подобен «финансовому наркотику» - на время снимает проблему, но потом порождает еще худшую ситуацию. Рынок реагирует на эмиссию скачком цен или исчезновением товара.</a:t>
            </a:r>
            <a:endParaRPr lang="ru-RU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437112"/>
            <a:ext cx="2705152" cy="2182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Одалживание денег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pPr algn="just">
              <a:buNone/>
            </a:pPr>
            <a:r>
              <a:rPr lang="ru-RU" b="1" dirty="0" smtClean="0"/>
              <a:t>Государство при нехватке денег может их одолжить и тогда неравенство снова превратится в тождество</a:t>
            </a:r>
            <a:r>
              <a:rPr lang="ru-RU" b="1" dirty="0" smtClean="0"/>
              <a:t>:</a:t>
            </a:r>
          </a:p>
          <a:p>
            <a:pPr algn="just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на покупку товаров и услуг + Трансферты = поступления налогов и пошлин + Займы.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Государство берет в займы у: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600200"/>
            <a:ext cx="8856984" cy="4997152"/>
          </a:xfrm>
        </p:spPr>
        <p:txBody>
          <a:bodyPr>
            <a:normAutofit fontScale="92500"/>
          </a:bodyPr>
          <a:lstStyle/>
          <a:p>
            <a:pPr algn="just"/>
            <a:r>
              <a:rPr lang="ru-RU" b="1" dirty="0" smtClean="0"/>
              <a:t>Собственного государственного банка;</a:t>
            </a:r>
          </a:p>
          <a:p>
            <a:pPr algn="just"/>
            <a:r>
              <a:rPr lang="ru-RU" b="1" dirty="0" smtClean="0"/>
              <a:t>За счет продажи государственных ценных бумаг.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Государственные ценные бумаги </a:t>
            </a:r>
            <a:r>
              <a:rPr lang="ru-RU" b="1" dirty="0" smtClean="0"/>
              <a:t>– это обязательства государства вернуть одолженные деньги плюс процент за их использование.</a:t>
            </a:r>
          </a:p>
          <a:p>
            <a:pPr algn="just">
              <a:buNone/>
            </a:pPr>
            <a:r>
              <a:rPr lang="ru-RU" b="1" dirty="0" smtClean="0"/>
              <a:t>В ходе такого одалживания возникает </a:t>
            </a:r>
            <a:r>
              <a:rPr lang="ru-RU" b="1" dirty="0" smtClean="0">
                <a:solidFill>
                  <a:srgbClr val="FF0000"/>
                </a:solidFill>
              </a:rPr>
              <a:t>государственный долг </a:t>
            </a:r>
            <a:r>
              <a:rPr lang="ru-RU" b="1" dirty="0" smtClean="0"/>
              <a:t>– сумма ссуд, взятых государственными органами и еще не возвращены кредиторам.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Государственный долг бывает двух видов: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5069160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Внутренний </a:t>
            </a:r>
            <a:r>
              <a:rPr lang="ru-RU" b="1" dirty="0" smtClean="0"/>
              <a:t>– перед банками, гражданами и фирмами своей страны, а также иностранными, купившими ценные бумаги внутренних займов;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Внешний</a:t>
            </a:r>
            <a:r>
              <a:rPr lang="ru-RU" b="1" dirty="0" smtClean="0"/>
              <a:t> – перед правительствами, международными банками и финансовыми организациями предоставившими деньги взаем на основе правительственных соглашений.</a:t>
            </a:r>
            <a:endParaRPr lang="ru-RU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1512168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эти четыре способа не сулят радости ни руководству, ни гражданам.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636912"/>
            <a:ext cx="4934322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 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4725144"/>
            <a:ext cx="6616824" cy="1752600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Презентацию подготовила учитель экономики МБОУ СОШ №5 г.Кашин</a:t>
            </a:r>
          </a:p>
          <a:p>
            <a:r>
              <a:rPr lang="ru-RU" b="1" dirty="0" err="1" smtClean="0">
                <a:solidFill>
                  <a:schemeClr val="tx1"/>
                </a:solidFill>
              </a:rPr>
              <a:t>Данильчук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Анжелика</a:t>
            </a:r>
            <a:r>
              <a:rPr lang="ru-RU" b="1" dirty="0" smtClean="0">
                <a:solidFill>
                  <a:schemeClr val="tx1"/>
                </a:solidFill>
              </a:rPr>
              <a:t> Александровна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b="1" dirty="0" smtClean="0"/>
              <a:t>Что такое бюджет и основные виды статей.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Дефицит и профицит государственного бюджета.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Способы решения проблем, связанных с дефицитом в государственном бюджете.</a:t>
            </a:r>
            <a:endParaRPr lang="ru-RU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Что такое бюджет и основные виды статей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499715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/>
              <a:t>Бюджет – это свободный план сбора доходов и использования полученных средств на покрытие расходов федеральных или местных органов государственной власти на определенный период.</a:t>
            </a:r>
          </a:p>
          <a:p>
            <a:pPr algn="just">
              <a:buNone/>
            </a:pPr>
            <a:r>
              <a:rPr lang="ru-RU" b="1" dirty="0" smtClean="0"/>
              <a:t>Федеральный бюджет в России утверждается Государственной Думой и Федеральным Собранием.</a:t>
            </a:r>
            <a:endParaRPr lang="ru-RU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Построение бюджета должно подчиняться бюджетному тождеству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на покупку товаров и услуг + Трансферты = Поступление налогов и пошлин.</a:t>
            </a:r>
          </a:p>
          <a:p>
            <a:pPr>
              <a:buNone/>
            </a:pPr>
            <a:r>
              <a:rPr lang="ru-RU" b="1" dirty="0" smtClean="0"/>
              <a:t>Трансферт -  перечисление денег из общегосударственного бюджета в бюджеты низшего уровня для их пополнения.</a:t>
            </a:r>
            <a:endParaRPr lang="ru-RU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r>
              <a:rPr lang="ru-RU" b="1" dirty="0" smtClean="0"/>
              <a:t>Если доходы и расходы правительства совпадают, то бюджет называют сбалансированным;</a:t>
            </a:r>
          </a:p>
          <a:p>
            <a:pPr>
              <a:buNone/>
            </a:pPr>
            <a:endParaRPr lang="ru-RU" b="1" dirty="0" smtClean="0"/>
          </a:p>
          <a:p>
            <a:r>
              <a:rPr lang="ru-RU" b="1" dirty="0" smtClean="0"/>
              <a:t>Если доходы превышают расходы, то бюджет называют абсолютно идеальным.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2053" y="3789040"/>
            <a:ext cx="4091946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Дефицит государственного бюджета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b="1" dirty="0" smtClean="0"/>
              <a:t>Дефицит государственного бюджета – финансовая ситуация, возникающая когда государство начинает осуществлять расходы на сумму большую, чем может реально получить доходов за счет всех видов налогов и платежей.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на покупку товаров и услуг + Трансферты – Поступления налогов и пошлин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0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Профицит государственного бюджета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892480" cy="492514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/>
              <a:t>Профицит государственного бюджета – финансовая ситуация, возникающая когда государство начинает осуществлять расходы на сумму меньшую, чем реально может получить доходов за счет всех видов налогов и пошлин.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(Расходы на покупку товаров и услуг + Трансферты – Поступления налогов и пошлин)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 0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Существует 4 способа решения проблем, связанных с дефицитом государственного бюджета: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420888"/>
            <a:ext cx="8291264" cy="4176464"/>
          </a:xfrm>
        </p:spPr>
        <p:txBody>
          <a:bodyPr>
            <a:normAutofit fontScale="92500" lnSpcReduction="20000"/>
          </a:bodyPr>
          <a:lstStyle/>
          <a:p>
            <a:pPr marL="514350" indent="-514350" algn="just">
              <a:buAutoNum type="arabicPeriod"/>
            </a:pPr>
            <a:r>
              <a:rPr lang="ru-RU" b="1" dirty="0" smtClean="0"/>
              <a:t>Сокращение бюджетных расходов;</a:t>
            </a:r>
          </a:p>
          <a:p>
            <a:pPr marL="514350" indent="-514350" algn="just">
              <a:buAutoNum type="arabicPeriod"/>
            </a:pPr>
            <a:r>
              <a:rPr lang="ru-RU" b="1" dirty="0" smtClean="0"/>
              <a:t>Изыскание источников дополнительных доходов;</a:t>
            </a:r>
          </a:p>
          <a:p>
            <a:pPr marL="514350" indent="-514350" algn="just">
              <a:buAutoNum type="arabicPeriod"/>
            </a:pPr>
            <a:r>
              <a:rPr lang="ru-RU" b="1" dirty="0" smtClean="0"/>
              <a:t>Выпуск (эмиссия) необеспеченных денег, используемых для финансирования государственных расходов;</a:t>
            </a:r>
          </a:p>
          <a:p>
            <a:pPr marL="514350" indent="-514350" algn="just">
              <a:buAutoNum type="arabicPeriod"/>
            </a:pPr>
            <a:r>
              <a:rPr lang="ru-RU" b="1" dirty="0" smtClean="0"/>
              <a:t>Одалживание денег у граждан, банков, хозяйственных организаций, других государств и иностранных финансовых организаций.</a:t>
            </a:r>
            <a:endParaRPr lang="ru-RU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Сокращение бюджетных расходов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781128"/>
          </a:xfrm>
        </p:spPr>
        <p:txBody>
          <a:bodyPr/>
          <a:lstStyle/>
          <a:p>
            <a:pPr algn="just">
              <a:buNone/>
            </a:pPr>
            <a:r>
              <a:rPr lang="ru-RU" b="1" dirty="0" smtClean="0"/>
              <a:t>Внешне самый простой, но очень болезненный. Если будет происходить урезание социальных программ, пособий, трансфертов, то в стране возникнет политическая нестабильность, поэтому к этому способу государство прибегает в самую последнюю очередь.</a:t>
            </a:r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4697760"/>
            <a:ext cx="216024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592</Words>
  <Application>Microsoft Office PowerPoint</Application>
  <PresentationFormat>Экран (4:3)</PresentationFormat>
  <Paragraphs>51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Как формируется и расходуется государственный бюджет </vt:lpstr>
      <vt:lpstr>План:</vt:lpstr>
      <vt:lpstr>1. Что такое бюджет и основные виды статей</vt:lpstr>
      <vt:lpstr>Построение бюджета должно подчиняться бюджетному тождеству</vt:lpstr>
      <vt:lpstr>Слайд 5</vt:lpstr>
      <vt:lpstr>2. Дефицит государственного бюджета</vt:lpstr>
      <vt:lpstr>Профицит государственного бюджета</vt:lpstr>
      <vt:lpstr>3. Существует 4 способа решения проблем, связанных с дефицитом государственного бюджета:</vt:lpstr>
      <vt:lpstr>1. Сокращение бюджетных расходов</vt:lpstr>
      <vt:lpstr>2. Изыскание источников дополнительных доходов</vt:lpstr>
      <vt:lpstr>3. Выпуск (эмиссия) необеспеченных денег</vt:lpstr>
      <vt:lpstr>4. Одалживание денег</vt:lpstr>
      <vt:lpstr>Государство берет в займы у:</vt:lpstr>
      <vt:lpstr>Государственный долг бывает двух видов:</vt:lpstr>
      <vt:lpstr>Слайд 15</vt:lpstr>
      <vt:lpstr>Спасибо за внимание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формируется и расходуется государственный бюджет </dc:title>
  <dc:creator>User</dc:creator>
  <cp:lastModifiedBy>User</cp:lastModifiedBy>
  <cp:revision>6</cp:revision>
  <dcterms:created xsi:type="dcterms:W3CDTF">2015-03-09T10:18:33Z</dcterms:created>
  <dcterms:modified xsi:type="dcterms:W3CDTF">2015-03-10T07:46:16Z</dcterms:modified>
</cp:coreProperties>
</file>