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53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322" r:id="rId15"/>
    <p:sldId id="278" r:id="rId16"/>
    <p:sldId id="279" r:id="rId17"/>
    <p:sldId id="280" r:id="rId18"/>
    <p:sldId id="288" r:id="rId19"/>
    <p:sldId id="287" r:id="rId20"/>
    <p:sldId id="286" r:id="rId21"/>
    <p:sldId id="291" r:id="rId22"/>
    <p:sldId id="289" r:id="rId23"/>
    <p:sldId id="297" r:id="rId24"/>
    <p:sldId id="285" r:id="rId25"/>
    <p:sldId id="290" r:id="rId26"/>
    <p:sldId id="284" r:id="rId27"/>
    <p:sldId id="283" r:id="rId28"/>
    <p:sldId id="282" r:id="rId29"/>
    <p:sldId id="292" r:id="rId30"/>
    <p:sldId id="293" r:id="rId31"/>
    <p:sldId id="301" r:id="rId32"/>
    <p:sldId id="300" r:id="rId33"/>
    <p:sldId id="299" r:id="rId34"/>
    <p:sldId id="321" r:id="rId35"/>
    <p:sldId id="295" r:id="rId36"/>
    <p:sldId id="311" r:id="rId37"/>
    <p:sldId id="310" r:id="rId38"/>
    <p:sldId id="309" r:id="rId39"/>
    <p:sldId id="308" r:id="rId40"/>
    <p:sldId id="307" r:id="rId41"/>
    <p:sldId id="306" r:id="rId42"/>
    <p:sldId id="305" r:id="rId43"/>
    <p:sldId id="304" r:id="rId44"/>
    <p:sldId id="319" r:id="rId45"/>
    <p:sldId id="312" r:id="rId46"/>
    <p:sldId id="314" r:id="rId47"/>
    <p:sldId id="313" r:id="rId48"/>
    <p:sldId id="296" r:id="rId49"/>
    <p:sldId id="318" r:id="rId50"/>
    <p:sldId id="317" r:id="rId51"/>
    <p:sldId id="315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03" autoAdjust="0"/>
  </p:normalViewPr>
  <p:slideViewPr>
    <p:cSldViewPr>
      <p:cViewPr>
        <p:scale>
          <a:sx n="76" d="100"/>
          <a:sy n="76" d="100"/>
        </p:scale>
        <p:origin x="-120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9585838-48A2-4E63-B269-2A6028778056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985416-EF0B-427E-A8C6-E9E65C4A2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69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BC8052-9C88-4660-B8D2-8D1EA51201B8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675D-563E-4F4A-A1F0-B4DDE138E617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DFA4F-C617-4BF5-BA60-746EA106B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72A7-53DA-4880-B49B-690C6F5A53A0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9BD27-F896-46AD-86FC-0DC9A47D5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BB194-8194-4C51-9E87-7CCB77EECAAA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A39E2-5063-40F7-862E-89399A77D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D1EC4-7B7D-468B-B9FA-9AD07CD31632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96F9-5625-44C1-9A96-78CC0B114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D8017-B4DE-4BB0-AA2D-8F55BB27B27E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E85C3-5642-4708-9CA4-702C6FB5F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B3FCF-4883-4D07-88E8-0DB2AEA2FB8F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F22C-EF6A-40E2-AE84-EC9EBA2CE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18D11-390F-4469-AA85-46396559078F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C9551-4618-4EC8-81A5-1A35539E8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80F1-9452-42FF-B8C6-A6B9276B2518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24FC-680B-4BE3-968F-A0E733F3A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C6A11-4F39-452E-88BB-FF56B6F53D5B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30FE-E55E-4CD2-9ED4-75A2AFB68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E2F47-52DE-487C-865D-FC8903F280FD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6A856-E2FA-45D4-BC3C-F6D5C9A50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EB50D-8AC5-4A37-9027-522AC9DD09A5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30AC-3BD6-4E74-AA51-A02CD3878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50580B0-88BC-4697-BE90-60CD521B4F75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AC100B5-BF86-4E4E-8951-14D255BA5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2" r:id="rId2"/>
    <p:sldLayoutId id="2147483984" r:id="rId3"/>
    <p:sldLayoutId id="2147483981" r:id="rId4"/>
    <p:sldLayoutId id="2147483980" r:id="rId5"/>
    <p:sldLayoutId id="2147483979" r:id="rId6"/>
    <p:sldLayoutId id="2147483978" r:id="rId7"/>
    <p:sldLayoutId id="2147483977" r:id="rId8"/>
    <p:sldLayoutId id="2147483976" r:id="rId9"/>
    <p:sldLayoutId id="2147483975" r:id="rId10"/>
    <p:sldLayoutId id="2147483974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2565400"/>
            <a:ext cx="8229600" cy="2879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FF0000"/>
                </a:solidFill>
              </a:rPr>
              <a:t>Род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   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 имён 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>
                <a:solidFill>
                  <a:srgbClr val="FF0000"/>
                </a:solidFill>
              </a:rPr>
              <a:t/>
            </a:r>
            <a:br>
              <a:rPr lang="ru-RU" sz="6600" b="1" dirty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существительных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1412875"/>
            <a:ext cx="8229600" cy="936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Учебник, с . 20, № 405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300038" y="2349500"/>
            <a:ext cx="8736012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Подберите к каждому прилагательному подходящее по смыслу имя существительное. Напишите словосочетание и определите род имени существительного.</a:t>
            </a:r>
            <a:endParaRPr lang="ru-RU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Ловкая …, мягкая …, теплое …, крепкая …. поздний …, глубокое...., робкая …, легкий … .</a:t>
            </a:r>
            <a:endParaRPr lang="ru-RU" sz="3200" b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84175" y="2205038"/>
            <a:ext cx="7777163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Соберите текст каждой пословицы, определите и обозначьте род каждого имени существительного.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Счастье и труд             война разрушает.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Мир строит,                рядом живут.</a:t>
            </a:r>
            <a:endParaRPr lang="ru-RU" sz="3200" b="1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132138" y="4797425"/>
            <a:ext cx="1152525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930525" y="4797425"/>
            <a:ext cx="1354138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2565400"/>
            <a:ext cx="8229600" cy="2879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   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387350" y="1484313"/>
            <a:ext cx="8145463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Диагностические задания</a:t>
            </a:r>
            <a:endParaRPr lang="ru-RU" sz="280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Определите род каждого имени существительного, при необходимости внесите изменения.</a:t>
            </a:r>
            <a:r>
              <a:rPr lang="ru-RU" sz="1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Конь( ж.р.), смелость (ср.р.), тень(ж.р.), мясо (ж.р.), площадь (ж.р), зелень(м.р),           дерево(ср.р),совпадение(м.р.),снегирь(ж.р.)</a:t>
            </a: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                                                                                                       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Определите род имени существительного, которым выражено подлежащее.  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первом предложении</a:t>
            </a:r>
            <a:endParaRPr lang="ru-RU" sz="1600" b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Зимняя дорожка блестела на солнце.</a:t>
            </a:r>
            <a:endParaRPr lang="ru-RU" sz="1600" b="1">
              <a:solidFill>
                <a:srgbClr val="0070C0"/>
              </a:solidFill>
              <a:latin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 втором предложении</a:t>
            </a:r>
            <a:endParaRPr lang="ru-RU" sz="1600" b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Морозит детям щеки легкий зимний холодок.</a:t>
            </a:r>
            <a:endParaRPr lang="ru-RU" sz="1600" b="1">
              <a:solidFill>
                <a:srgbClr val="0070C0"/>
              </a:solidFill>
              <a:latin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третьем предложении</a:t>
            </a:r>
            <a:endParaRPr lang="ru-RU" sz="1600" b="1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Солнце село за дальним сосновым лесом.</a:t>
            </a:r>
            <a:endParaRPr lang="ru-RU" b="1">
              <a:solidFill>
                <a:srgbClr val="0070C0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588"/>
            <a:ext cx="9144000" cy="688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1700213"/>
            <a:ext cx="8229600" cy="37449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6600" b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Род имён существительных множественного числа</a:t>
            </a:r>
            <a:endParaRPr lang="ru-RU" sz="66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2565400"/>
            <a:ext cx="8229600" cy="2879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   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28675" name="Прямоугольник 1"/>
          <p:cNvSpPr>
            <a:spLocks noChangeArrowheads="1"/>
          </p:cNvSpPr>
          <p:nvPr/>
        </p:nvSpPr>
        <p:spPr bwMode="auto">
          <a:xfrm>
            <a:off x="387350" y="1484313"/>
            <a:ext cx="8145463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Диагностические задания</a:t>
            </a:r>
            <a:endParaRPr lang="ru-RU" sz="280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Определите род каждого имени существительного, при необходимости внесите изменения.</a:t>
            </a:r>
            <a:r>
              <a:rPr lang="ru-RU" sz="1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Конь( ж.р.), смелость (ср.р.), тень(ж.р.), мясо (ж.р.), площадь (ж.р), зелень(м.р),           дерево(ср.р),совпадение(м.р.),снегирь(ж.р.)</a:t>
            </a: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                                                                                                       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2.Определите род имени существительного, которым выражено подлежащее.  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первом предложении</a:t>
            </a:r>
            <a:endParaRPr lang="ru-RU" sz="1600" b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Зимняя дорожка блестела на солнце.</a:t>
            </a:r>
            <a:endParaRPr lang="ru-RU" sz="1600" b="1">
              <a:solidFill>
                <a:srgbClr val="0070C0"/>
              </a:solidFill>
              <a:latin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 втором предложении</a:t>
            </a:r>
            <a:endParaRPr lang="ru-RU" sz="1600" b="1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Морозит детям щеки легкий зимний холодок.</a:t>
            </a:r>
            <a:endParaRPr lang="ru-RU" sz="1600" b="1">
              <a:solidFill>
                <a:srgbClr val="0070C0"/>
              </a:solidFill>
              <a:latin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третьем предложении</a:t>
            </a:r>
            <a:endParaRPr lang="ru-RU" sz="1600" b="1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Солнце село за дальним сосновым лесом.</a:t>
            </a:r>
            <a:endParaRPr lang="ru-RU" b="1">
              <a:solidFill>
                <a:srgbClr val="0070C0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275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611188" y="2060575"/>
            <a:ext cx="7921625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Определите число каждого существительного 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яблоко, персик, сливы, груши </a:t>
            </a:r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распределите их на две группы.:</a:t>
            </a:r>
            <a:endParaRPr lang="ru-RU" sz="36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ед.ч.-……………</a:t>
            </a:r>
            <a:endParaRPr lang="ru-RU" sz="36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мн.ч. -…………..</a:t>
            </a:r>
            <a:endParaRPr lang="ru-RU" sz="3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539750" y="1989138"/>
            <a:ext cx="8208963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Определите род этих имён существительных в единственном числе:      </a:t>
            </a:r>
            <a:r>
              <a:rPr lang="ru-RU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персик, яблоко.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Определите род имён существительных во множественном числе </a:t>
            </a:r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«сливы», «груши».</a:t>
            </a:r>
            <a:endParaRPr lang="ru-RU" sz="360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1"/>
          <p:cNvSpPr>
            <a:spLocks noChangeArrowheads="1"/>
          </p:cNvSpPr>
          <p:nvPr/>
        </p:nvSpPr>
        <p:spPr bwMode="auto">
          <a:xfrm>
            <a:off x="250825" y="2205038"/>
            <a:ext cx="80660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5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Сливы — </a:t>
            </a:r>
            <a:r>
              <a:rPr lang="ru-RU" sz="5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слива </a:t>
            </a:r>
            <a:r>
              <a:rPr lang="ru-RU" sz="5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(ж.р.),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5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груши — </a:t>
            </a:r>
            <a:r>
              <a:rPr lang="ru-RU" sz="5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груша</a:t>
            </a:r>
            <a:r>
              <a:rPr lang="ru-RU" sz="5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(ж.р)</a:t>
            </a:r>
            <a:r>
              <a:rPr lang="ru-RU" sz="3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44000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323850" y="1628775"/>
            <a:ext cx="8424863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 определить род существительного, имеющего множественное число, надо это существительное поставить в единственное число:</a:t>
            </a:r>
            <a:endParaRPr lang="ru-RU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Например: </a:t>
            </a:r>
            <a:r>
              <a:rPr lang="ru-RU" sz="3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имена — имя (ср.р.), фамилии — фамилия(ж.р.)</a:t>
            </a:r>
            <a:endParaRPr lang="ru-RU" sz="3200" b="1">
              <a:solidFill>
                <a:srgbClr val="0070C0"/>
              </a:solidFill>
              <a:latin typeface="Calibri" pitchFamily="34" charset="0"/>
            </a:endParaRP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16557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Учебник, с.21,№409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395288" y="2924175"/>
            <a:ext cx="83534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Определите род каждого существительного и напишите его в соответствующий столбик.</a:t>
            </a:r>
            <a:endParaRPr lang="ru-RU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Письма, орехи, огурцы, осины, крылья, помидоры, комнаты, ракеты, болото, перья, минуты, овощи, обезьяны, мячи, голуби, ручьи, гнезда, деревья.</a:t>
            </a:r>
            <a:endParaRPr lang="ru-RU" sz="32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836613"/>
            <a:ext cx="8229600" cy="15319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Ситуативное задание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395288" y="2276475"/>
            <a:ext cx="82804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algn="just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Джон написал письмо Маше Петровой, но так как он недавно изучает русский язык, то его письмо выглядело так:</a:t>
            </a:r>
            <a:endParaRPr lang="ru-RU" sz="2000" b="1">
              <a:solidFill>
                <a:srgbClr val="7F7F7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algn="just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Дорогой Маша! Меня зовут Джон. Я живу в далекой страна Америк. Я хотела приехать лето в твоя город. У вас есть красивый метро, много прекрасная музей. Можно долго гулять по городу в белая ночь. Я хочу угостить тебя горячая шоколад.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  <a:p>
            <a:pPr marL="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Джон.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468313" y="2552700"/>
            <a:ext cx="80645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 р.                Ж. р.                 Ср. р.</a:t>
            </a:r>
            <a:endParaRPr lang="ru-RU" sz="360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(он, мой,)       (она, моя)           (оно, моё)</a:t>
            </a:r>
            <a:endParaRPr lang="ru-RU" sz="3600">
              <a:solidFill>
                <a:srgbClr val="0070C0"/>
              </a:solidFill>
              <a:latin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карандаш          осина                  звено</a:t>
            </a:r>
            <a:endParaRPr lang="ru-RU" sz="3600">
              <a:latin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…                    …                        …</a:t>
            </a:r>
            <a:endParaRPr lang="ru-RU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250825" y="2457450"/>
            <a:ext cx="87852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Определите род имен существительных, и оформите запись, используя образец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Образец:                                                           яблони (мн.ч.) – яблоня (ед. ч., ж.р.)</a:t>
            </a:r>
            <a:endParaRPr lang="ru-RU" sz="3600">
              <a:solidFill>
                <a:srgbClr val="FF0000"/>
              </a:solidFill>
              <a:latin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Насекомое, туфли, книги, журналы, цветы, облака, конфеты, листы, перья.</a:t>
            </a:r>
            <a:endParaRPr lang="ru-RU" sz="36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31913" y="2852738"/>
          <a:ext cx="5824537" cy="3206750"/>
        </p:xfrm>
        <a:graphic>
          <a:graphicData uri="http://schemas.openxmlformats.org/drawingml/2006/table">
            <a:tbl>
              <a:tblPr/>
              <a:tblGrid>
                <a:gridCol w="2232025"/>
                <a:gridCol w="2160587"/>
                <a:gridCol w="1431925"/>
              </a:tblGrid>
              <a:tr h="100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Множественное число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Единственное число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цепочки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ж.р.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деревня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облака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сосуды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сосуд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96" name="Прямоугольник 4"/>
          <p:cNvSpPr>
            <a:spLocks noChangeArrowheads="1"/>
          </p:cNvSpPr>
          <p:nvPr/>
        </p:nvSpPr>
        <p:spPr bwMode="auto">
          <a:xfrm>
            <a:off x="684213" y="1628775"/>
            <a:ext cx="770413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Напишите каждое существительное во множественном и единственном числе и определите его род.</a:t>
            </a:r>
            <a:endParaRPr lang="ru-RU" sz="2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Прямоугольник 2"/>
          <p:cNvSpPr>
            <a:spLocks noChangeArrowheads="1"/>
          </p:cNvSpPr>
          <p:nvPr/>
        </p:nvSpPr>
        <p:spPr bwMode="auto">
          <a:xfrm>
            <a:off x="323850" y="1700213"/>
            <a:ext cx="8496300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Диагностические задания</a:t>
            </a:r>
            <a:endParaRPr lang="ru-RU" sz="280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Подчеркните в тексте существительные, которые имеют множественное число.</a:t>
            </a:r>
            <a:endParaRPr lang="ru-RU" sz="2400" b="1">
              <a:latin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Влетают, кружатся и падают осенние листья. Вьется в воздухе тонкая паутинка. Цветы и травы высыпали в землю свои семена. Налетел ветер. Закачались гибкие их стебельки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Выпишите из текста задания № 1 существительные, которые имеют множественное число, и определите в каждом род.</a:t>
            </a:r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2565400"/>
            <a:ext cx="8229600" cy="2879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FF0000"/>
                </a:solidFill>
              </a:rPr>
              <a:t>Определение рода имён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>
                <a:solidFill>
                  <a:srgbClr val="FF0000"/>
                </a:solidFill>
              </a:rPr>
              <a:t>существительных</a:t>
            </a:r>
            <a:br>
              <a:rPr lang="ru-RU" sz="6600" b="1" dirty="0">
                <a:solidFill>
                  <a:srgbClr val="FF0000"/>
                </a:solidFill>
              </a:rPr>
            </a:b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рямоугольник 2"/>
          <p:cNvSpPr>
            <a:spLocks noChangeArrowheads="1"/>
          </p:cNvSpPr>
          <p:nvPr/>
        </p:nvSpPr>
        <p:spPr bwMode="auto">
          <a:xfrm>
            <a:off x="539750" y="2905125"/>
            <a:ext cx="7993063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Назовите все существительные в предложении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</a:t>
            </a:r>
            <a:r>
              <a:rPr lang="ru-RU" sz="4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Мальчики сбежали с горы и свернули с дороги в поле.</a:t>
            </a:r>
            <a:endParaRPr lang="ru-RU" sz="480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611188" y="2705100"/>
            <a:ext cx="784860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Измените форму существительных в тексте предложения </a:t>
            </a: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«Мальчики сбежали с горы и свернули с дороги в поле» </a:t>
            </a:r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так, что бы они отвечали на вопросы: кто? что?</a:t>
            </a:r>
            <a:endParaRPr lang="ru-RU" sz="36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250825" y="2882900"/>
            <a:ext cx="849788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Мальчик, гора, дорога, поле.</a:t>
            </a:r>
            <a:endParaRPr lang="ru-RU" sz="3600" b="1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Определите и обозначьте род этих имён существительных.</a:t>
            </a:r>
            <a:endParaRPr 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1773238"/>
            <a:ext cx="8569325" cy="4535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3200" b="1" i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Алгоритм определения рода имени существительного в предложении</a:t>
            </a:r>
            <a:r>
              <a:rPr lang="ru-RU" sz="1800" smtClean="0">
                <a:effectLst/>
                <a:latin typeface="Calibri" pitchFamily="34" charset="0"/>
                <a:cs typeface="Times New Roman" pitchFamily="18" charset="0"/>
              </a:rPr>
              <a:t/>
            </a:r>
            <a:br>
              <a:rPr lang="ru-RU" sz="1800" smtClean="0">
                <a:effectLst/>
                <a:latin typeface="Calibri" pitchFamily="34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smtClean="0"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Cambria Math" pitchFamily="18" charset="0"/>
              </a:rPr>
              <a:t>​</a:t>
            </a:r>
            <a:r>
              <a:rPr lang="ru-RU" sz="24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Определить существительное в данном предложении.                                2. Поставить существительное в начальную форму.</a:t>
            </a:r>
            <a:r>
              <a:rPr lang="ru-RU" sz="2400" b="1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2400" b="1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4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smtClean="0">
                <a:solidFill>
                  <a:srgbClr val="000000"/>
                </a:solidFill>
                <a:effectLst/>
                <a:latin typeface="Cambria Math" pitchFamily="18" charset="0"/>
                <a:cs typeface="Times New Roman" pitchFamily="18" charset="0"/>
              </a:rPr>
              <a:t>​</a:t>
            </a:r>
            <a:r>
              <a:rPr lang="ru-RU" sz="24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Если существительное стоит во множественном числе, поставить его в единственное число.</a:t>
            </a:r>
            <a:r>
              <a:rPr lang="ru-RU" sz="2400" b="1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2400" b="1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4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b="1" smtClean="0">
                <a:solidFill>
                  <a:srgbClr val="000000"/>
                </a:solidFill>
                <a:effectLst/>
                <a:latin typeface="Cambria Math" pitchFamily="18" charset="0"/>
                <a:cs typeface="Times New Roman" pitchFamily="18" charset="0"/>
              </a:rPr>
              <a:t>​</a:t>
            </a:r>
            <a:r>
              <a:rPr lang="ru-RU" sz="24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Определить род существительного, используя слова «он», «мой»; «она», «моя»; «оно», «моё».</a:t>
            </a:r>
            <a:r>
              <a:rPr lang="ru-RU" sz="2400" b="1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2400" b="1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4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smtClean="0">
                <a:solidFill>
                  <a:srgbClr val="000000"/>
                </a:solidFill>
                <a:effectLst/>
                <a:latin typeface="Cambria Math" pitchFamily="18" charset="0"/>
                <a:cs typeface="Times New Roman" pitchFamily="18" charset="0"/>
              </a:rPr>
              <a:t>​</a:t>
            </a:r>
            <a:r>
              <a:rPr lang="ru-RU" sz="24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Например, в предложении «Гусеница ползёт по стволу»: «По стволу, что? ствол — он, мой; существительное «ствол» мужского рода.</a:t>
            </a:r>
            <a:r>
              <a:rPr lang="ru-RU" sz="180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1800" smtClean="0">
                <a:effectLst/>
                <a:latin typeface="Calibri" pitchFamily="34" charset="0"/>
                <a:cs typeface="Calibri" pitchFamily="34" charset="0"/>
              </a:rPr>
            </a:br>
            <a:endParaRPr lang="ru-RU" sz="20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2565400"/>
            <a:ext cx="8229600" cy="28797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4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Расскажите</a:t>
            </a:r>
            <a:r>
              <a:rPr lang="ru-RU" sz="4000" i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алгоритм определения рода существительного, используя текст предложения </a:t>
            </a:r>
            <a:r>
              <a:rPr lang="ru-RU" sz="40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«Лучи солнца заиграли на зеленой поляне».</a:t>
            </a:r>
            <a:r>
              <a:rPr lang="ru-RU" sz="4000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40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454025" y="2133600"/>
            <a:ext cx="79216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значение выражения                                       «имя существительное». </a:t>
            </a:r>
            <a:endParaRPr lang="ru-RU" sz="5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-1270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850900" y="2746375"/>
            <a:ext cx="75596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Можно ли утверждать, что все существительные в предложении  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«От цветов пестрит в глазах» </a:t>
            </a:r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женского рода?                                    Обоснуйте свое мнение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1773238"/>
            <a:ext cx="8497888" cy="39608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2400" b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Выпишите из текста имена существительные, определите род, используя известный алгоритм</a:t>
            </a:r>
            <a:r>
              <a:rPr lang="ru-RU" sz="2400" b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smtClean="0"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FF00"/>
                </a:solidFill>
                <a:effectLst/>
                <a:latin typeface="Arial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FFFF00"/>
                </a:solidFill>
                <a:effectLst/>
                <a:latin typeface="Arial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Наступила весна. Погода стоит чудесная. Яркие лучи солнца ласкают землю. Из земли показалась травка. Появились подснежники. На березах и тополях набухли почки. В лес у запахло березовым соком. Птицы поют свои веселые песни. Все рады весне!</a:t>
            </a:r>
            <a:r>
              <a:rPr lang="ru-RU" sz="2400" smtClean="0">
                <a:solidFill>
                  <a:srgbClr val="002060"/>
                </a:solidFill>
                <a:effectLst/>
                <a:latin typeface="Calibri" pitchFamily="34" charset="0"/>
              </a:rPr>
              <a:t/>
            </a:r>
            <a:br>
              <a:rPr lang="ru-RU" sz="2400" smtClean="0">
                <a:solidFill>
                  <a:srgbClr val="002060"/>
                </a:solidFill>
                <a:effectLst/>
                <a:latin typeface="Calibri" pitchFamily="34" charset="0"/>
              </a:rPr>
            </a:br>
            <a:endParaRPr lang="ru-RU" sz="24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1628775"/>
            <a:ext cx="7634288" cy="863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Учебник, стр. 23, упр. 413 </a:t>
            </a:r>
            <a:endParaRPr lang="ru-RU" sz="32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7" name="Прямоугольник 1"/>
          <p:cNvSpPr>
            <a:spLocks noChangeArrowheads="1"/>
          </p:cNvSpPr>
          <p:nvPr/>
        </p:nvSpPr>
        <p:spPr bwMode="auto">
          <a:xfrm>
            <a:off x="323850" y="2420938"/>
            <a:ext cx="8424863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Спишите текст, вставляя пропущенные орфограммы. Определите и обозначьте род имен существительных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Маленькая з...л...новатая птичка быстро передв...гается по стволу дерева вниз головой. Она как будто ползет. Это поползень. Он обследует все трещины. Он обследует все трещины и щели в коре дерева. Поползень ловко достает насекомых своим тонким клювом.</a:t>
            </a:r>
            <a:endParaRPr lang="ru-RU" sz="28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2565400"/>
            <a:ext cx="8229600" cy="28797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Проверьте в тексте род каждого существительного, при необходимости, внесите изменение</a:t>
            </a:r>
            <a:r>
              <a:rPr lang="ru-RU" sz="32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2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Зима.(ср.р) Идёт мягкий снег (ж.р). Снежные хлопья легли на землю(ж.р.). Снег (ср.р.) одел в пушистые рукавицы кусты(ср.р.) и деревья. Хорошо ходить по лесу(м.р.) в тихий денёк.</a:t>
            </a:r>
            <a:endParaRPr lang="ru-RU" sz="32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9525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454025" y="1412875"/>
            <a:ext cx="79914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Диагностические задания:</a:t>
            </a:r>
            <a:endParaRPr lang="ru-RU" sz="320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Озаглавьте текст и напишите его название. Определите имена существительные единственного числа и обозначьте род каждого. Выпишите из текста имена существительные множественного числа и определите род каждого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Накатилась на небо синяя туча. Пронесся вихрь по саду. Упали первые капли дождя. Сверкнула молния. Ударил гром. Побежали по двору куры. Хлынул дождь</a:t>
            </a:r>
            <a:endParaRPr lang="ru-RU" sz="2800" b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1844675"/>
            <a:ext cx="7921625" cy="2808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</a:rPr>
              <a:t>Родовые окончания имён существительных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Rectangle 1"/>
          <p:cNvSpPr>
            <a:spLocks noChangeArrowheads="1"/>
          </p:cNvSpPr>
          <p:nvPr/>
        </p:nvSpPr>
        <p:spPr bwMode="auto">
          <a:xfrm>
            <a:off x="395288" y="1952625"/>
            <a:ext cx="82804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6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Определите род существительных: 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машина, лес, село, солнце, гора, поле, почта, газета, линия, чай, яблоко, </a:t>
            </a:r>
          </a:p>
          <a:p>
            <a:pPr algn="just"/>
            <a:r>
              <a:rPr lang="ru-RU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и напишите каждое слово в соответствующую колонку таблицы. Выделите графически окончание каждого существительного, используя родовые окончания:</a:t>
            </a:r>
          </a:p>
          <a:p>
            <a:pPr algn="just"/>
            <a:endParaRPr lang="ru-RU" sz="24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/>
          </a:p>
        </p:txBody>
      </p:sp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896938" y="5083175"/>
          <a:ext cx="611346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Документ" r:id="rId5" imgW="9277719" imgH="2318085" progId="">
                  <p:embed/>
                </p:oleObj>
              </mc:Choice>
              <mc:Fallback>
                <p:oleObj name="Документ" r:id="rId5" imgW="9277719" imgH="2318085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5083175"/>
                        <a:ext cx="6113462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88" y="1628775"/>
            <a:ext cx="8785225" cy="52292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род каждого существительного:  </a:t>
            </a:r>
            <a:r>
              <a:rPr lang="ru-RU" sz="28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яблоня, папа, берёза, солнце, дядя, окно, снег, ночь, облако</a:t>
            </a:r>
            <a:r>
              <a:rPr lang="ru-RU" sz="4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                    </a:t>
            </a:r>
            <a:r>
              <a:rPr lang="ru-RU" sz="28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r>
              <a:rPr lang="ru-RU" sz="28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напишите его в соответствующую группу. Выделите графически окончание.</a:t>
            </a:r>
            <a:r>
              <a:rPr lang="ru-RU" sz="2800" b="1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ж.р.……………</a:t>
            </a:r>
            <a:r>
              <a:rPr lang="ru-RU" sz="2800" b="1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2800" b="1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8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ср.р. - …………….</a:t>
            </a:r>
            <a:r>
              <a:rPr lang="ru-RU" sz="2800" b="1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2800" b="1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8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м.р. - …………</a:t>
            </a:r>
            <a:r>
              <a:rPr lang="ru-RU" sz="28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мужской род - -а, -я, - средний род - -о, -е, женский род - -а,-я, -</a:t>
            </a:r>
            <a:r>
              <a:rPr lang="ru-RU" sz="1800" b="1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1800" b="1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lang="ru-RU" sz="20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76375" y="3429000"/>
          <a:ext cx="5572125" cy="1995488"/>
        </p:xfrm>
        <a:graphic>
          <a:graphicData uri="http://schemas.openxmlformats.org/drawingml/2006/table">
            <a:tbl>
              <a:tblPr/>
              <a:tblGrid>
                <a:gridCol w="2087563"/>
                <a:gridCol w="1800225"/>
                <a:gridCol w="1684337"/>
              </a:tblGrid>
              <a:tr h="1000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Мужской род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3" marB="95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род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3" marB="95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Женский род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3" marB="95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-а, -я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3" marB="95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-о, -е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3" marB="95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-а, -я,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3" marB="95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88" name="Rectangle 1"/>
          <p:cNvSpPr>
            <a:spLocks noChangeArrowheads="1"/>
          </p:cNvSpPr>
          <p:nvPr/>
        </p:nvSpPr>
        <p:spPr bwMode="auto">
          <a:xfrm>
            <a:off x="755650" y="1666875"/>
            <a:ext cx="77041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Расскажите об окончаниях, которые могут иметь имена существительные мужского, среднего и женского рода</a:t>
            </a:r>
            <a:r>
              <a:rPr lang="ru-RU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395288" y="2746375"/>
            <a:ext cx="8424862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Выделите графически окончание в каждом слове и определите род существительного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бабушка, тётя, меч, дедушка, дочь, шалаш, молодёжь</a:t>
            </a:r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50825" y="2905125"/>
            <a:ext cx="864235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ли утверждать, что слово </a:t>
            </a:r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«здоровый» </a:t>
            </a:r>
            <a:r>
              <a:rPr lang="ru-RU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именем существительным?                                   Обоснуйте свое мнение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7938"/>
            <a:ext cx="9144001" cy="688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57338"/>
            <a:ext cx="8229600" cy="19431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Учебник, с.24, упр.416</a:t>
            </a:r>
            <a:r>
              <a:rPr lang="ru-RU" smtClean="0"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6323" name="Прямоугольник 1"/>
          <p:cNvSpPr>
            <a:spLocks noChangeArrowheads="1"/>
          </p:cNvSpPr>
          <p:nvPr/>
        </p:nvSpPr>
        <p:spPr bwMode="auto">
          <a:xfrm>
            <a:off x="468313" y="2924175"/>
            <a:ext cx="813593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Напишите каждое слово, слова, выделите окончание и определите род существительного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Граница, крыльцо, деревня, яблоко, верхушка, полотенце, косьба, облако, площадка, солнце, цепочка, солнышко.</a:t>
            </a:r>
            <a:endParaRPr lang="ru-RU" sz="32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981075"/>
            <a:ext cx="8281988" cy="45354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Напишите каждое слово, вставляя </a:t>
            </a:r>
            <a:b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пропущенные буквы, выделите графически окончание, определите и   обозначьте род</a:t>
            </a:r>
            <a:r>
              <a:rPr lang="ru-RU" sz="24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Мо...ко, де...во, бо...то, бл...це, </a:t>
            </a:r>
            <a:br>
              <a:rPr lang="ru-RU" sz="4000" b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се...це, ч...до, ш...ло.</a:t>
            </a:r>
            <a:r>
              <a:rPr lang="ru-RU" sz="4000" b="1" smtClean="0">
                <a:solidFill>
                  <a:srgbClr val="002060"/>
                </a:solidFill>
                <a:effectLst/>
                <a:latin typeface="Calibri" pitchFamily="34" charset="0"/>
              </a:rPr>
              <a:t/>
            </a:r>
            <a:br>
              <a:rPr lang="ru-RU" sz="4000" b="1" smtClean="0">
                <a:solidFill>
                  <a:srgbClr val="002060"/>
                </a:solidFill>
                <a:effectLst/>
                <a:latin typeface="Calibri" pitchFamily="34" charset="0"/>
              </a:rPr>
            </a:br>
            <a:endParaRPr lang="ru-RU" sz="40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Прямоугольник 1"/>
          <p:cNvSpPr>
            <a:spLocks noChangeArrowheads="1"/>
          </p:cNvSpPr>
          <p:nvPr/>
        </p:nvSpPr>
        <p:spPr bwMode="auto">
          <a:xfrm>
            <a:off x="250825" y="2060575"/>
            <a:ext cx="8424863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Выделите графически окончание в каждом слове, определите и обозначьте род существительного.</a:t>
            </a:r>
            <a:endParaRPr lang="ru-RU" sz="40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Колечко, погода, январь, хозяйство, сыч, местечко, природа, тюльпан, рожь.</a:t>
            </a:r>
            <a:endParaRPr lang="ru-RU" sz="3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238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Прямоугольник 1"/>
          <p:cNvSpPr>
            <a:spLocks noChangeArrowheads="1"/>
          </p:cNvSpPr>
          <p:nvPr/>
        </p:nvSpPr>
        <p:spPr bwMode="auto">
          <a:xfrm>
            <a:off x="684213" y="2139950"/>
            <a:ext cx="755967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Диагностическое задание</a:t>
            </a:r>
            <a:endParaRPr lang="ru-RU" sz="360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Определите и обозначьте род имён существительных и выделите их окончания</a:t>
            </a:r>
            <a:endParaRPr lang="ru-RU" sz="2800" b="1">
              <a:latin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Товарищ, роща, воробей, луч, стекло, папа, платье, земля, народ, фамилия, пальто, дерево, собака, завод, молоко, зуб, лопата, урожай, облако.</a:t>
            </a:r>
            <a:endParaRPr lang="ru-RU" sz="2800" b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2565400"/>
            <a:ext cx="8229600" cy="2879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FF0000"/>
                </a:solidFill>
              </a:rPr>
              <a:t>Диагностика качества освоения темы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0"/>
            <a:ext cx="9299576" cy="69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Прямоугольник 1"/>
          <p:cNvSpPr>
            <a:spLocks noChangeArrowheads="1"/>
          </p:cNvSpPr>
          <p:nvPr/>
        </p:nvSpPr>
        <p:spPr bwMode="auto">
          <a:xfrm>
            <a:off x="539750" y="1484313"/>
            <a:ext cx="8353425" cy="53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Контрольное задание</a:t>
            </a:r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Диктант</a:t>
            </a:r>
            <a:endParaRPr lang="ru-RU" sz="2000">
              <a:latin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Был летний день. Светило яркое солнышко. Смотрю на голубое небо. По небу плывёт белое облако. Высоко над облаком кружит белогрудая ласточка.</a:t>
            </a:r>
            <a:endParaRPr lang="ru-RU" sz="2000">
              <a:latin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Перевожу взгляд на поле, лес, реку. На одном берегу реки стоит деревня, а на другом вижу стадо коров. Мальчики ловят в реке рыбу. Они уже поймали окуня, леща, карася и щуку. Весело играют на лугу малыши. Девочки собирают душистый клевер. Как хорошо летом в деревне!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Грамматические задания:</a:t>
            </a:r>
            <a:endParaRPr lang="ru-RU" sz="2000">
              <a:latin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1.Обозначьте в тексте имена существительные.</a:t>
            </a:r>
            <a:endParaRPr lang="ru-RU" sz="2000">
              <a:latin typeface="Calibri" pitchFamily="34" charset="0"/>
            </a:endParaRP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2.Определите род имён существительных и выделите графически окончание.</a:t>
            </a: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12700"/>
            <a:ext cx="9144001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Прямоугольник 2"/>
          <p:cNvSpPr>
            <a:spLocks noChangeArrowheads="1"/>
          </p:cNvSpPr>
          <p:nvPr/>
        </p:nvSpPr>
        <p:spPr bwMode="auto">
          <a:xfrm>
            <a:off x="1476375" y="1916113"/>
            <a:ext cx="5903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Информативный вариант</a:t>
            </a:r>
            <a:r>
              <a:rPr lang="ru-RU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>
              <a:solidFill>
                <a:srgbClr val="FF0000"/>
              </a:solidFill>
            </a:endParaRPr>
          </a:p>
        </p:txBody>
      </p:sp>
      <p:sp>
        <p:nvSpPr>
          <p:cNvPr id="62467" name="Прямоугольник 4"/>
          <p:cNvSpPr>
            <a:spLocks noChangeArrowheads="1"/>
          </p:cNvSpPr>
          <p:nvPr/>
        </p:nvSpPr>
        <p:spPr bwMode="auto">
          <a:xfrm>
            <a:off x="395288" y="2852738"/>
            <a:ext cx="82804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Определите окончание, которое должно иметь слово в тексте письма Джона и выделите его графически, используя материал предложенный учителем.</a:t>
            </a:r>
            <a:endParaRPr lang="ru-RU" sz="20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Дорогой/ая Маша! Меня зовут Джон. Я живу в далекой страна/е Америки/е Я хотел приехать лето/ом в твоя/ой город. У вас есть красивая/ое метро, много прекрасных/ый музей/ев Можно долго гулять по городе/у в белые/ый ночь/иЯ хочу угостить тебя горячая/им шоколада/ом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  <a:p>
            <a:pPr indent="449263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Твоя/ой Джон.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8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Прямоугольник 1"/>
          <p:cNvSpPr>
            <a:spLocks noChangeArrowheads="1"/>
          </p:cNvSpPr>
          <p:nvPr/>
        </p:nvSpPr>
        <p:spPr bwMode="auto">
          <a:xfrm>
            <a:off x="539750" y="1773238"/>
            <a:ext cx="8208963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Импровизационный вариант </a:t>
            </a:r>
            <a:endParaRPr lang="ru-RU" sz="2400" b="1" i="1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Определите окончание, которое должно иметь существительное в письме Джона и внесите исправления, используя приобретенные знания и умения темы.</a:t>
            </a:r>
            <a:endParaRPr lang="ru-RU" sz="2400" b="1">
              <a:latin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Дорогой Маша! Меня зовут Джон. Я живу в далекой страна Америк. Я хотела приехать лето в твоя город. У вас есть красивый метро, много прекрасная музей. Можно долго гулять по городу в белая ночь. Я хочу угостить тебя горячая шоколад.</a:t>
            </a:r>
            <a:endParaRPr lang="ru-RU" sz="240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Твоя Джон.</a:t>
            </a:r>
            <a:endParaRPr lang="ru-RU" sz="24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Прямоугольник 1"/>
          <p:cNvSpPr>
            <a:spLocks noChangeArrowheads="1"/>
          </p:cNvSpPr>
          <p:nvPr/>
        </p:nvSpPr>
        <p:spPr bwMode="auto">
          <a:xfrm>
            <a:off x="395288" y="1141413"/>
            <a:ext cx="82089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Эвристический вариант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Напишите письмо зарубежному другу, который изучает русский язык, о своем городе, используя имена существительные единственного, множественного числа, женского, мужского и среднего рода.</a:t>
            </a:r>
            <a:endParaRPr lang="ru-RU" sz="2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Дорогая Маша! Меня зовут Джон. Я живу в далекой стране Америке. Я хотел приехать летом в твой город. У вас есть красивое метро, много прекрасных музеев. Можно долго гулять по городу в белые ночи. Я хочу угостить тебя горячим шоколадом.</a:t>
            </a:r>
            <a:endParaRPr lang="ru-RU" sz="16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Твой Джон.</a:t>
            </a:r>
            <a:endParaRPr lang="ru-RU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Прямоугольник 1"/>
          <p:cNvSpPr>
            <a:spLocks noChangeArrowheads="1"/>
          </p:cNvSpPr>
          <p:nvPr/>
        </p:nvSpPr>
        <p:spPr bwMode="auto">
          <a:xfrm>
            <a:off x="468313" y="1692275"/>
            <a:ext cx="813593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на самоанализ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20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Закончите предложения:</a:t>
            </a:r>
            <a:endParaRPr lang="ru-RU" sz="2400">
              <a:latin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Мне важно правильно употреблять род имени существительного, потому что……</a:t>
            </a:r>
            <a:endParaRPr lang="ru-RU" sz="2400">
              <a:latin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Чтобы определить род существительного, надо……….</a:t>
            </a:r>
            <a:endParaRPr lang="ru-RU" sz="2400">
              <a:latin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Чтобы написать письмо без ошибок, нужно ………….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144000" cy="688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395288" y="2565400"/>
            <a:ext cx="8137525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Определите среди предложенных слов имена существительные и подчеркните их.</a:t>
            </a:r>
            <a:endParaRPr lang="ru-RU" sz="3200" b="1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Дом, летать, енот, растерялись, конь, ручка, стоит, облако, красивая</a:t>
            </a:r>
            <a:r>
              <a:rPr lang="ru-RU" sz="4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0"/>
            <a:ext cx="9144001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Прямоугольник 1"/>
          <p:cNvSpPr>
            <a:spLocks noChangeArrowheads="1"/>
          </p:cNvSpPr>
          <p:nvPr/>
        </p:nvSpPr>
        <p:spPr bwMode="auto">
          <a:xfrm>
            <a:off x="468313" y="2382838"/>
            <a:ext cx="8351837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Задание на самооценку.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Закончите предложения:</a:t>
            </a:r>
            <a:endParaRPr lang="ru-RU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доволен(льна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………………..(очень, не очень)</a:t>
            </a:r>
            <a:r>
              <a:rPr lang="ru-RU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письмом, которое сделал </a:t>
            </a:r>
            <a:r>
              <a:rPr lang="ru-RU" sz="3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…………..…………</a:t>
            </a:r>
            <a:r>
              <a:rPr lang="ru-RU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сам, с помощью одноклассника, учителя).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2565400"/>
            <a:ext cx="8229600" cy="18716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FF0000"/>
                </a:solidFill>
              </a:rPr>
              <a:t>Спасибо за работу!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250825" y="2060575"/>
            <a:ext cx="85232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русском языке имена существительные бывают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мужского, женского 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среднего рода. </a:t>
            </a:r>
          </a:p>
          <a:p>
            <a:pPr indent="449263"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 определить род, нужно к существительному подставить одно из слов «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или «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оно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indent="449263"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115888"/>
            <a:ext cx="9144000" cy="688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179388" y="2781300"/>
            <a:ext cx="8640762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Например:</a:t>
            </a:r>
            <a:endParaRPr lang="ru-RU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«дом» </a:t>
            </a:r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  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мужского рода;</a:t>
            </a:r>
            <a:endParaRPr lang="ru-RU" sz="3200" b="1">
              <a:solidFill>
                <a:srgbClr val="7030A0"/>
              </a:solidFill>
              <a:latin typeface="Calibri" pitchFamily="34" charset="0"/>
            </a:endParaRPr>
          </a:p>
          <a:p>
            <a:pPr indent="449263"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«страна» </a:t>
            </a:r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женского рода;</a:t>
            </a:r>
            <a:endParaRPr lang="ru-RU" sz="3200" b="1">
              <a:solidFill>
                <a:srgbClr val="7030A0"/>
              </a:solidFill>
              <a:latin typeface="Calibri" pitchFamily="34" charset="0"/>
            </a:endParaRPr>
          </a:p>
          <a:p>
            <a:pPr indent="449263"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«дерево» </a:t>
            </a:r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оно</a:t>
            </a:r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среднего рода</a:t>
            </a:r>
            <a:r>
              <a:rPr lang="ru-RU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8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692150"/>
            <a:ext cx="8002588" cy="57610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539750" y="1628775"/>
            <a:ext cx="8135938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краткого обозначения рода имени существительного используются сокращения: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 р.   -  </a:t>
            </a:r>
            <a:r>
              <a:rPr lang="ru-RU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мужской род </a:t>
            </a:r>
          </a:p>
          <a:p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ж. р.   -  </a:t>
            </a:r>
            <a:r>
              <a:rPr lang="ru-RU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женский род </a:t>
            </a:r>
          </a:p>
          <a:p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ср.р.   -  </a:t>
            </a:r>
            <a:r>
              <a:rPr lang="ru-RU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средний род</a:t>
            </a:r>
            <a:endParaRPr lang="ru-RU" sz="4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9525"/>
            <a:ext cx="9144001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323850" y="1773238"/>
            <a:ext cx="84963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Определите род каждого существительного: </a:t>
            </a:r>
          </a:p>
          <a:p>
            <a:endParaRPr lang="ru-RU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огонь, фабрика, трактор, улица, переулок, площадь, библиотека, платье, местность, место, метель, район, лебедь, озеро, рюкзак, пальто, аллея, трамвай, село, музей. </a:t>
            </a:r>
            <a:endParaRPr lang="ru-RU" sz="3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1369</Words>
  <Application>Microsoft Office PowerPoint</Application>
  <PresentationFormat>Экран (4:3)</PresentationFormat>
  <Paragraphs>166</Paragraphs>
  <Slides>51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Исполнительная</vt:lpstr>
      <vt:lpstr>Документ</vt:lpstr>
      <vt:lpstr>Род      имён   существительных</vt:lpstr>
      <vt:lpstr>Ситуативное 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</vt:lpstr>
      <vt:lpstr>Презентация PowerPoint</vt:lpstr>
      <vt:lpstr>Учебник, с . 20, № 405</vt:lpstr>
      <vt:lpstr>Презентация PowerPoint</vt:lpstr>
      <vt:lpstr>      </vt:lpstr>
      <vt:lpstr>Род имён существительных множественного числа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Учебник, с.21,№409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рода имён существительных </vt:lpstr>
      <vt:lpstr>Презентация PowerPoint</vt:lpstr>
      <vt:lpstr>Презентация PowerPoint</vt:lpstr>
      <vt:lpstr>Презентация PowerPoint</vt:lpstr>
      <vt:lpstr>Алгоритм определения рода имени существительного в предложении 1.​ Определить существительное в данном предложении.                                2. Поставить существительное в начальную форму. 3.​ Если существительное стоит во множественном числе, поставить его в единственное число. 4.​ Определить род существительного, используя слова «он», «мой»; «она», «моя»; «оно», «моё». 5​ Например, в предложении «Гусеница ползёт по стволу»: «По стволу, что? ствол — он, мой; существительное «ствол» мужского рода. </vt:lpstr>
      <vt:lpstr>Расскажите алгоритм определения рода существительного, используя текст предложения «Лучи солнца заиграли на зеленой поляне». </vt:lpstr>
      <vt:lpstr>Презентация PowerPoint</vt:lpstr>
      <vt:lpstr>Выпишите из текста имена существительные, определите род, используя известный алгоритм.  Наступила весна. Погода стоит чудесная. Яркие лучи солнца ласкают землю. Из земли показалась травка. Появились подснежники. На березах и тополях набухли почки. В лес у запахло березовым соком. Птицы поют свои веселые песни. Все рады весне! </vt:lpstr>
      <vt:lpstr>Учебник, стр. 23, упр. 413 </vt:lpstr>
      <vt:lpstr>Проверьте в тексте род каждого существительного, при необходимости, внесите изменение. Зима.(ср.р) Идёт мягкий снег (ж.р). Снежные хлопья легли на землю(ж.р.). Снег (ср.р.) одел в пушистые рукавицы кусты(ср.р.) и деревья. Хорошо ходить по лесу(м.р.) в тихий денёк.</vt:lpstr>
      <vt:lpstr>Презентация PowerPoint</vt:lpstr>
      <vt:lpstr>Родовые окончания имён существительных</vt:lpstr>
      <vt:lpstr>Презентация PowerPoint</vt:lpstr>
      <vt:lpstr>  Определите род каждого существительного:   яблоня, папа, берёза, солнце, дядя, окно, снег, ночь, облако,                                                                                                                            и напишите его в соответствующую группу. Выделите графически окончание. -ж.р.…………… - ср.р. - ……………. - м.р. - ………… мужской род - -а, -я, - средний род - -о, -е, женский род - -а,-я, - </vt:lpstr>
      <vt:lpstr>Презентация PowerPoint</vt:lpstr>
      <vt:lpstr>Презентация PowerPoint</vt:lpstr>
      <vt:lpstr>Учебник, с.24, упр.416 </vt:lpstr>
      <vt:lpstr>               Напишите каждое слово, вставляя  пропущенные буквы, выделите графически окончание, определите и   обозначьте род.   Мо...ко, де...во, бо...то, бл...це,  се...це, ч...до, ш...ло. </vt:lpstr>
      <vt:lpstr>Презентация PowerPoint</vt:lpstr>
      <vt:lpstr>Презентация PowerPoint</vt:lpstr>
      <vt:lpstr>Диагностика качества освоения 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работу!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существительное</dc:title>
  <dc:creator>Елена Рзаева</dc:creator>
  <cp:lastModifiedBy>Юлия</cp:lastModifiedBy>
  <cp:revision>61</cp:revision>
  <dcterms:created xsi:type="dcterms:W3CDTF">2013-02-03T19:00:15Z</dcterms:created>
  <dcterms:modified xsi:type="dcterms:W3CDTF">2015-02-09T16:40:02Z</dcterms:modified>
</cp:coreProperties>
</file>