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8AB08-709A-4D16-85F7-FAAF0C1D3BA0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B3997-9E02-43CA-BFED-84FBACEF2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1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B3997-9E02-43CA-BFED-84FBACEF2C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2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56902" cy="189728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Тест по теме: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«</a:t>
            </a:r>
            <a:r>
              <a:rPr lang="ru-RU" b="1" dirty="0"/>
              <a:t>Имя существительное» </a:t>
            </a:r>
            <a:r>
              <a:rPr lang="ru-RU" dirty="0"/>
              <a:t> 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41">
            <a:off x="3048339" y="4737466"/>
            <a:ext cx="2788736" cy="1658393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6950">
            <a:off x="4931544" y="3111110"/>
            <a:ext cx="2190744" cy="22638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57700"/>
            <a:ext cx="1512168" cy="18630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852936"/>
            <a:ext cx="1501904" cy="16449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67922"/>
            <a:ext cx="1961964" cy="169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0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9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В какой строке все имена существительные </a:t>
            </a:r>
            <a:r>
              <a:rPr lang="ru-RU" dirty="0" smtClean="0">
                <a:solidFill>
                  <a:srgbClr val="FF0000"/>
                </a:solidFill>
              </a:rPr>
              <a:t>в единственном </a:t>
            </a:r>
            <a:r>
              <a:rPr lang="ru-RU" dirty="0">
                <a:solidFill>
                  <a:srgbClr val="FF0000"/>
                </a:solidFill>
              </a:rPr>
              <a:t>числе?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 </a:t>
            </a:r>
            <a:r>
              <a:rPr lang="ru-RU" dirty="0" smtClean="0"/>
              <a:t> цветок</a:t>
            </a:r>
            <a:r>
              <a:rPr lang="ru-RU" dirty="0"/>
              <a:t>, гроза, </a:t>
            </a:r>
            <a:r>
              <a:rPr lang="ru-RU" dirty="0" smtClean="0"/>
              <a:t>тюльпаны</a:t>
            </a:r>
            <a:endParaRPr lang="ru-RU" dirty="0"/>
          </a:p>
          <a:p>
            <a:r>
              <a:rPr lang="ru-RU" dirty="0"/>
              <a:t>б) ручки, </a:t>
            </a:r>
            <a:r>
              <a:rPr lang="ru-RU" dirty="0" smtClean="0"/>
              <a:t>парты, </a:t>
            </a:r>
            <a:r>
              <a:rPr lang="ru-RU" dirty="0"/>
              <a:t>тучи</a:t>
            </a:r>
          </a:p>
          <a:p>
            <a:r>
              <a:rPr lang="ru-RU" dirty="0"/>
              <a:t>в) </a:t>
            </a:r>
            <a:r>
              <a:rPr lang="ru-RU" dirty="0" smtClean="0"/>
              <a:t>лес, нога, </a:t>
            </a:r>
            <a:r>
              <a:rPr lang="ru-RU" dirty="0"/>
              <a:t>солнце</a:t>
            </a:r>
          </a:p>
          <a:p>
            <a:r>
              <a:rPr lang="ru-RU" dirty="0"/>
              <a:t>г) </a:t>
            </a:r>
            <a:r>
              <a:rPr lang="ru-RU" dirty="0" smtClean="0"/>
              <a:t>платья</a:t>
            </a:r>
            <a:r>
              <a:rPr lang="ru-RU" dirty="0"/>
              <a:t>, окна, </a:t>
            </a:r>
            <a:r>
              <a:rPr lang="ru-RU" dirty="0" smtClean="0"/>
              <a:t>ветер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4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10. В какой строке все слова – имена существительные?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 </a:t>
            </a:r>
            <a:r>
              <a:rPr lang="ru-RU" dirty="0" smtClean="0"/>
              <a:t>писать, я,</a:t>
            </a:r>
            <a:r>
              <a:rPr lang="ru-RU" dirty="0"/>
              <a:t> небо</a:t>
            </a:r>
          </a:p>
          <a:p>
            <a:r>
              <a:rPr lang="ru-RU" dirty="0"/>
              <a:t>б)  </a:t>
            </a:r>
            <a:r>
              <a:rPr lang="ru-RU" dirty="0" smtClean="0"/>
              <a:t>гроза, в, при</a:t>
            </a:r>
            <a:endParaRPr lang="ru-RU" dirty="0"/>
          </a:p>
          <a:p>
            <a:r>
              <a:rPr lang="ru-RU" dirty="0"/>
              <a:t>в)  </a:t>
            </a:r>
            <a:r>
              <a:rPr lang="ru-RU" dirty="0" smtClean="0"/>
              <a:t>стол, мальчик, радость</a:t>
            </a:r>
            <a:endParaRPr lang="ru-RU" dirty="0"/>
          </a:p>
          <a:p>
            <a:r>
              <a:rPr lang="ru-RU" dirty="0"/>
              <a:t>г)   </a:t>
            </a:r>
            <a:r>
              <a:rPr lang="ru-RU" dirty="0" smtClean="0"/>
              <a:t>солнце</a:t>
            </a:r>
            <a:r>
              <a:rPr lang="ru-RU" smtClean="0"/>
              <a:t>, играл, они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6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84666" cy="720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ru-RU" sz="3100" dirty="0" smtClean="0">
                <a:solidFill>
                  <a:srgbClr val="FF0000"/>
                </a:solidFill>
              </a:rPr>
              <a:t>Что </a:t>
            </a:r>
            <a:r>
              <a:rPr lang="ru-RU" sz="3100" dirty="0">
                <a:solidFill>
                  <a:srgbClr val="FF0000"/>
                </a:solidFill>
              </a:rPr>
              <a:t>такое имя </a:t>
            </a:r>
            <a:r>
              <a:rPr lang="ru-RU" sz="3100" dirty="0" smtClean="0">
                <a:solidFill>
                  <a:srgbClr val="FF0000"/>
                </a:solidFill>
              </a:rPr>
              <a:t>существительное?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17477" cy="5112568"/>
          </a:xfrm>
        </p:spPr>
        <p:txBody>
          <a:bodyPr/>
          <a:lstStyle/>
          <a:p>
            <a:r>
              <a:rPr lang="ru-RU" dirty="0"/>
              <a:t>а)  Имя существительное – часть речи, которая обозначает признак предмета и отвечает на вопросы кто? что?</a:t>
            </a:r>
          </a:p>
          <a:p>
            <a:r>
              <a:rPr lang="ru-RU" dirty="0"/>
              <a:t>б)  Имя существительное – часть речи, которая обозначает  предмет и отвечает на вопросы что делать? что сделать?</a:t>
            </a:r>
          </a:p>
          <a:p>
            <a:r>
              <a:rPr lang="ru-RU" dirty="0"/>
              <a:t>в)  Имя существительное – часть речи, которая обозначает действие предмета и отвечает на вопросы кто? что?</a:t>
            </a:r>
          </a:p>
          <a:p>
            <a:r>
              <a:rPr lang="ru-RU" dirty="0"/>
              <a:t>г)  Имя существительное – часть речи, которая обозначает  предмет  и отвечает на вопросы кто? что?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52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1368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</a:t>
            </a:r>
            <a:r>
              <a:rPr lang="ru-RU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какой строке записаны части речи?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064896" cy="3508977"/>
          </a:xfrm>
        </p:spPr>
        <p:txBody>
          <a:bodyPr/>
          <a:lstStyle/>
          <a:p>
            <a:r>
              <a:rPr lang="ru-RU" dirty="0"/>
              <a:t>а) Приставка, суффикс, окончание, основа</a:t>
            </a:r>
          </a:p>
          <a:p>
            <a:r>
              <a:rPr lang="ru-RU" dirty="0"/>
              <a:t>б) Имя существительное, имя прилагательное, местоимение, глагол</a:t>
            </a:r>
          </a:p>
          <a:p>
            <a:r>
              <a:rPr lang="ru-RU" dirty="0"/>
              <a:t>в) Подлежащее, сказуемое, второстепенный член</a:t>
            </a:r>
          </a:p>
          <a:p>
            <a:r>
              <a:rPr lang="ru-RU" dirty="0"/>
              <a:t>г) Имя существительное, глагол, корень, подлежащее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0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764704"/>
            <a:ext cx="73448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3. </a:t>
            </a:r>
            <a:r>
              <a:rPr lang="ru-RU" sz="4000" dirty="0" smtClean="0">
                <a:solidFill>
                  <a:srgbClr val="FF0000"/>
                </a:solidFill>
              </a:rPr>
              <a:t>Выбери </a:t>
            </a:r>
            <a:r>
              <a:rPr lang="ru-RU" sz="4000" dirty="0">
                <a:solidFill>
                  <a:srgbClr val="FF0000"/>
                </a:solidFill>
              </a:rPr>
              <a:t>верное утверждение:</a:t>
            </a:r>
          </a:p>
          <a:p>
            <a:r>
              <a:rPr lang="ru-RU" dirty="0"/>
              <a:t> </a:t>
            </a:r>
            <a:r>
              <a:rPr lang="ru-RU" sz="2800" dirty="0"/>
              <a:t>а) Имя существительное изменяется по </a:t>
            </a:r>
            <a:r>
              <a:rPr lang="ru-RU" sz="2800" dirty="0" smtClean="0"/>
              <a:t>родам.</a:t>
            </a:r>
            <a:endParaRPr lang="ru-RU" sz="2800" dirty="0"/>
          </a:p>
          <a:p>
            <a:r>
              <a:rPr lang="ru-RU" sz="2800" dirty="0"/>
              <a:t> б) Имя существительное изменяется  по числам и </a:t>
            </a:r>
            <a:r>
              <a:rPr lang="ru-RU" sz="2800" dirty="0" smtClean="0"/>
              <a:t>падежам.</a:t>
            </a:r>
            <a:endParaRPr lang="ru-RU" sz="2800" dirty="0"/>
          </a:p>
          <a:p>
            <a:r>
              <a:rPr lang="ru-RU" sz="2800" dirty="0"/>
              <a:t> в) Имя существительное не  изменяется по числам и </a:t>
            </a:r>
            <a:r>
              <a:rPr lang="ru-RU" sz="2800" dirty="0" smtClean="0"/>
              <a:t>падежам.</a:t>
            </a:r>
            <a:endParaRPr lang="en-US" sz="2800" dirty="0" smtClean="0"/>
          </a:p>
          <a:p>
            <a:r>
              <a:rPr lang="ru-RU" sz="2800" dirty="0"/>
              <a:t>г</a:t>
            </a:r>
            <a:r>
              <a:rPr lang="ru-RU" sz="2800" dirty="0" smtClean="0">
                <a:effectLst/>
              </a:rPr>
              <a:t>) Имя существительное не изменяется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64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40596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4. </a:t>
            </a:r>
            <a:r>
              <a:rPr lang="ru-RU" sz="3200" dirty="0">
                <a:solidFill>
                  <a:srgbClr val="FF0000"/>
                </a:solidFill>
              </a:rPr>
              <a:t>В начальной форме имя существительное отвечает на вопросы: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а) кого? чего?</a:t>
            </a:r>
          </a:p>
          <a:p>
            <a:r>
              <a:rPr lang="ru-RU" sz="3600" dirty="0"/>
              <a:t>б) кому? чему?</a:t>
            </a:r>
          </a:p>
          <a:p>
            <a:r>
              <a:rPr lang="ru-RU" sz="3600" dirty="0"/>
              <a:t>в) кто? что?</a:t>
            </a:r>
          </a:p>
          <a:p>
            <a:r>
              <a:rPr lang="ru-RU" sz="3600" dirty="0"/>
              <a:t>г) кем? чем?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0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5. В </a:t>
            </a:r>
            <a:r>
              <a:rPr lang="ru-RU" sz="3200" dirty="0">
                <a:solidFill>
                  <a:srgbClr val="FF0000"/>
                </a:solidFill>
              </a:rPr>
              <a:t>какой строке все имена существительные во множественном числе?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а) цветок, гроза, тюльпан</a:t>
            </a:r>
          </a:p>
          <a:p>
            <a:r>
              <a:rPr lang="ru-RU" sz="3200" dirty="0"/>
              <a:t>б) ручки, ветер, тучи</a:t>
            </a:r>
          </a:p>
          <a:p>
            <a:r>
              <a:rPr lang="ru-RU" sz="3200" dirty="0"/>
              <a:t>в) леса, ноги, солнце</a:t>
            </a:r>
          </a:p>
          <a:p>
            <a:r>
              <a:rPr lang="ru-RU" sz="3200" dirty="0"/>
              <a:t>г) платья, окна, ветра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4566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6.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Какое имя существительное не мужского рода?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а)  глухарь</a:t>
            </a:r>
          </a:p>
          <a:p>
            <a:r>
              <a:rPr lang="ru-RU" sz="3200" dirty="0"/>
              <a:t>б)  медведь</a:t>
            </a:r>
          </a:p>
          <a:p>
            <a:r>
              <a:rPr lang="ru-RU" sz="3200" dirty="0"/>
              <a:t>в)  конь</a:t>
            </a:r>
          </a:p>
          <a:p>
            <a:r>
              <a:rPr lang="ru-RU" sz="3200" dirty="0"/>
              <a:t>г)   </a:t>
            </a:r>
            <a:r>
              <a:rPr lang="ru-RU" sz="3200" dirty="0" smtClean="0"/>
              <a:t>слива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071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4566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7.</a:t>
            </a: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Какое имя существительное не </a:t>
            </a:r>
            <a:r>
              <a:rPr lang="ru-RU" dirty="0" smtClean="0">
                <a:solidFill>
                  <a:srgbClr val="FF0000"/>
                </a:solidFill>
              </a:rPr>
              <a:t>женского </a:t>
            </a:r>
            <a:r>
              <a:rPr lang="ru-RU" dirty="0">
                <a:solidFill>
                  <a:srgbClr val="FF0000"/>
                </a:solidFill>
              </a:rPr>
              <a:t>рода?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а)  </a:t>
            </a:r>
            <a:r>
              <a:rPr lang="ru-RU" sz="3200" dirty="0" smtClean="0"/>
              <a:t>глобус</a:t>
            </a:r>
            <a:endParaRPr lang="ru-RU" sz="3200" dirty="0"/>
          </a:p>
          <a:p>
            <a:r>
              <a:rPr lang="ru-RU" sz="3200" dirty="0"/>
              <a:t>б)  </a:t>
            </a:r>
            <a:r>
              <a:rPr lang="ru-RU" sz="3200" dirty="0" smtClean="0"/>
              <a:t>малина</a:t>
            </a:r>
            <a:endParaRPr lang="ru-RU" sz="3200" dirty="0"/>
          </a:p>
          <a:p>
            <a:r>
              <a:rPr lang="ru-RU" sz="3200" dirty="0"/>
              <a:t>в)  </a:t>
            </a:r>
            <a:r>
              <a:rPr lang="ru-RU" sz="3200" dirty="0" smtClean="0"/>
              <a:t>корзина</a:t>
            </a:r>
            <a:endParaRPr lang="ru-RU" sz="3200" dirty="0"/>
          </a:p>
          <a:p>
            <a:r>
              <a:rPr lang="ru-RU" sz="3200" dirty="0"/>
              <a:t>г)   слива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2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27664"/>
            <a:ext cx="7672698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8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Какое имя существительное не </a:t>
            </a:r>
            <a:r>
              <a:rPr lang="ru-RU" dirty="0" smtClean="0">
                <a:solidFill>
                  <a:srgbClr val="FF0000"/>
                </a:solidFill>
              </a:rPr>
              <a:t>среднего </a:t>
            </a:r>
            <a:r>
              <a:rPr lang="ru-RU" dirty="0">
                <a:solidFill>
                  <a:srgbClr val="FF0000"/>
                </a:solidFill>
              </a:rPr>
              <a:t>рода?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а)  </a:t>
            </a:r>
            <a:r>
              <a:rPr lang="ru-RU" sz="3200" dirty="0" smtClean="0"/>
              <a:t>небо</a:t>
            </a:r>
            <a:endParaRPr lang="ru-RU" sz="3200" dirty="0"/>
          </a:p>
          <a:p>
            <a:r>
              <a:rPr lang="ru-RU" sz="3200" dirty="0"/>
              <a:t>б)  </a:t>
            </a:r>
            <a:r>
              <a:rPr lang="ru-RU" sz="3200" dirty="0" smtClean="0"/>
              <a:t>гроза</a:t>
            </a:r>
            <a:endParaRPr lang="ru-RU" sz="3200" dirty="0"/>
          </a:p>
          <a:p>
            <a:r>
              <a:rPr lang="ru-RU" sz="3200" dirty="0"/>
              <a:t>в)  </a:t>
            </a:r>
            <a:r>
              <a:rPr lang="ru-RU" sz="3200" dirty="0" smtClean="0"/>
              <a:t>облако</a:t>
            </a:r>
            <a:endParaRPr lang="ru-RU" sz="3200" dirty="0"/>
          </a:p>
          <a:p>
            <a:r>
              <a:rPr lang="ru-RU" sz="3200" dirty="0"/>
              <a:t>г)   </a:t>
            </a:r>
            <a:r>
              <a:rPr lang="ru-RU" sz="3200" dirty="0" smtClean="0"/>
              <a:t>солнце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76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223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Тест по теме:  «Имя существительное»   </vt:lpstr>
      <vt:lpstr>1. Что такое имя существительное?</vt:lpstr>
      <vt:lpstr>     2.     2. В какой строке записаны части речи?</vt:lpstr>
      <vt:lpstr>Презентация PowerPoint</vt:lpstr>
      <vt:lpstr>4. В начальной форме имя существительное отвечает на вопросы:</vt:lpstr>
      <vt:lpstr>5. В какой строке все имена существительные во множественном числе?</vt:lpstr>
      <vt:lpstr>6. Какое имя существительное не мужского рода?</vt:lpstr>
      <vt:lpstr>7. Какое имя существительное не женского рода?</vt:lpstr>
      <vt:lpstr>8. Какое имя существительное не среднего рода?</vt:lpstr>
      <vt:lpstr>9. В какой строке все имена существительные в единственном числе?</vt:lpstr>
      <vt:lpstr>10. В какой строке все слова – имена существительные?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теме:  «Имя существительное»   </dc:title>
  <dc:creator>user79</dc:creator>
  <cp:lastModifiedBy>user79</cp:lastModifiedBy>
  <cp:revision>4</cp:revision>
  <dcterms:created xsi:type="dcterms:W3CDTF">2015-02-10T17:14:34Z</dcterms:created>
  <dcterms:modified xsi:type="dcterms:W3CDTF">2015-02-10T18:28:00Z</dcterms:modified>
</cp:coreProperties>
</file>