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7" r:id="rId3"/>
    <p:sldId id="278" r:id="rId4"/>
    <p:sldId id="288" r:id="rId5"/>
    <p:sldId id="280" r:id="rId6"/>
    <p:sldId id="265" r:id="rId7"/>
    <p:sldId id="264" r:id="rId8"/>
    <p:sldId id="304" r:id="rId9"/>
    <p:sldId id="290" r:id="rId10"/>
    <p:sldId id="302" r:id="rId11"/>
    <p:sldId id="271" r:id="rId12"/>
    <p:sldId id="303" r:id="rId13"/>
    <p:sldId id="286" r:id="rId14"/>
    <p:sldId id="297" r:id="rId15"/>
    <p:sldId id="301" r:id="rId16"/>
    <p:sldId id="28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64" autoAdjust="0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856AB8-B540-4F3E-A4E4-FFE43EDDEBF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9CA131-6CE2-4D22-9E2C-64C9A8CBD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BC2E63-5389-4898-9E4B-BA5FD3CE260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5FE8-9CAE-4D7B-9F9B-47AD653BF325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F3D3-1E3C-4D27-9D19-05A258568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3D02-F09B-4292-859F-8CA41478F4F3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F61A-B369-4657-91EB-3244A12BB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5DE3-3DC0-4BAD-B58D-C3603F72EC41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8B45C-67E8-4AD8-9274-9CF250074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3D3A-3D39-4615-861C-130F8AE1B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D7E1-A379-4AD0-96B0-90188D4EA6D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845A-8B66-4720-98BF-FAACAE2883E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C07-3EC8-427B-BF01-34F8FAC01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A0E2-1491-46F8-B243-6E4A3D2D57D8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F5C5-263E-41A1-AE79-E7024DE77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20D0-43FA-4CDF-9936-874AF677B46E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D4DEB-169E-4CC2-95F9-7CA7D0F38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FD1E-DE25-4AA2-986D-7A7B0575AC75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DDF23-DCD8-43E0-BB12-99722E0EE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2E3BF-4718-4AD8-A8FC-433D1255172C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0C595-997C-4E00-A26C-6B885B088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8B65-0446-4EE6-B033-4836D079D06D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C7C5-A08A-4063-AF4A-8D27A8EFD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EE6B5-2E4A-4CAD-B919-F7FB8029D1CE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AA50F-5B56-4910-8A01-1181768E9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7E7C-781C-4B7E-A8A7-0EF88C4F1FB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7760-9114-4009-85A8-47E88467E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5DC9-6CDA-41D4-A5DA-4673F803EE2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5D0A-EC83-487E-85F5-924B00441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B07836-D5A8-41DC-8B87-784801D0C07C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B3DD7D-9E92-4F4C-B44A-E3E154C0D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  <p:sldLayoutId id="2147483664" r:id="rId13"/>
    <p:sldLayoutId id="214748365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7920037" cy="6337300"/>
          </a:xfrm>
          <a:ln w="28575">
            <a:solidFill>
              <a:srgbClr val="000099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МБОУ Первомайская СШ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400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 </a:t>
            </a:r>
            <a:r>
              <a:rPr lang="ru-RU" sz="2400" b="1" i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Исследовательская работа по теме</a:t>
            </a:r>
            <a:r>
              <a:rPr lang="en-US" sz="2400" b="1" i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:</a:t>
            </a:r>
            <a:endParaRPr lang="ru-RU" sz="2400" b="1" i="1" smtClean="0">
              <a:solidFill>
                <a:schemeClr val="folHlink"/>
              </a:solidFill>
              <a:latin typeface="Arial CYR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solidFill>
                <a:schemeClr val="folHlink"/>
              </a:solidFill>
              <a:latin typeface="Arial CYR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Определение качества молока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как пищевого продукта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 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Работу выполнил: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Кондорла Ульяна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4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 </a:t>
            </a: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 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Руководитель:</a:t>
            </a:r>
            <a:endParaRPr lang="ru-RU" sz="1800" b="1" smtClean="0">
              <a:solidFill>
                <a:schemeClr val="folHlink"/>
              </a:solidFill>
              <a:latin typeface="Arial CYR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учитель химии</a:t>
            </a:r>
            <a:endParaRPr lang="ru-RU" sz="1800" b="1" smtClean="0">
              <a:solidFill>
                <a:schemeClr val="folHlink"/>
              </a:solidFill>
              <a:latin typeface="Arial CYR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solidFill>
                  <a:schemeClr val="folHlink"/>
                </a:solidFill>
                <a:latin typeface="Arial CYR"/>
              </a:rPr>
              <a:t>Починова Т.В.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chemeClr val="folHlink"/>
                </a:solidFill>
                <a:latin typeface="Arial CYR"/>
              </a:rPr>
              <a:t>         </a:t>
            </a:r>
            <a:r>
              <a:rPr lang="ru-RU" sz="1800" b="1" smtClean="0">
                <a:solidFill>
                  <a:schemeClr val="folHlink"/>
                </a:solidFill>
                <a:latin typeface="Arial CYR"/>
                <a:cs typeface="Times New Roman" pitchFamily="18" charset="0"/>
              </a:rPr>
              <a:t> Ульяновск, 2015 </a:t>
            </a:r>
            <a:endParaRPr lang="ru-RU" sz="1800" b="1" smtClean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800" b="1" smtClean="0">
              <a:solidFill>
                <a:schemeClr val="folHlink"/>
              </a:solidFill>
              <a:latin typeface="Arial CYR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1400" smtClean="0">
                <a:latin typeface="Arial CYR"/>
                <a:cs typeface="Times New Roman" pitchFamily="18" charset="0"/>
              </a:rPr>
              <a:t>  </a:t>
            </a:r>
          </a:p>
        </p:txBody>
      </p:sp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141663"/>
            <a:ext cx="36004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smtClean="0">
                <a:solidFill>
                  <a:schemeClr val="accent2"/>
                </a:solidFill>
                <a:latin typeface="Times New Roman" pitchFamily="18" charset="0"/>
              </a:rPr>
              <a:t>Физико-химический анализ</a:t>
            </a:r>
            <a:br>
              <a:rPr lang="ru-RU" sz="2000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1800" smtClean="0">
                <a:solidFill>
                  <a:schemeClr val="folHlink"/>
                </a:solidFill>
                <a:latin typeface="Times New Roman" pitchFamily="18" charset="0"/>
              </a:rPr>
              <a:t>Кислотность </a:t>
            </a:r>
            <a:br>
              <a:rPr lang="ru-RU" sz="180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1800" smtClean="0">
                <a:solidFill>
                  <a:schemeClr val="folHlink"/>
                </a:solidFill>
                <a:latin typeface="Times New Roman" pitchFamily="18" charset="0"/>
              </a:rPr>
              <a:t>Степень чистоты (наличие примесей</a:t>
            </a:r>
            <a:r>
              <a:rPr lang="ru-RU" sz="1800" smtClean="0"/>
              <a:t>)</a:t>
            </a:r>
            <a:br>
              <a:rPr lang="ru-RU" sz="1800" smtClean="0"/>
            </a:br>
            <a:endParaRPr lang="ru-RU" sz="1800" smtClean="0"/>
          </a:p>
        </p:txBody>
      </p:sp>
      <p:pic>
        <p:nvPicPr>
          <p:cNvPr id="27650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68388" y="1600200"/>
            <a:ext cx="2814637" cy="2185988"/>
          </a:xfrm>
        </p:spPr>
      </p:pic>
      <p:pic>
        <p:nvPicPr>
          <p:cNvPr id="27651" name="Picture 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081088" y="3938588"/>
            <a:ext cx="2790825" cy="2187575"/>
          </a:xfrm>
        </p:spPr>
      </p:pic>
      <p:pic>
        <p:nvPicPr>
          <p:cNvPr id="27652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557338"/>
            <a:ext cx="4038600" cy="2159000"/>
          </a:xfrm>
        </p:spPr>
      </p:pic>
      <p:pic>
        <p:nvPicPr>
          <p:cNvPr id="2765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1638" y="4221163"/>
            <a:ext cx="46863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accent2"/>
                </a:solidFill>
                <a:latin typeface="Times New Roman" pitchFamily="18" charset="0"/>
              </a:rPr>
              <a:t>Результаты анализа по определению кислотности молока</a:t>
            </a:r>
          </a:p>
        </p:txBody>
      </p:sp>
      <p:graphicFrame>
        <p:nvGraphicFramePr>
          <p:cNvPr id="28692" name="Group 20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002588" cy="4945063"/>
        </p:xfrm>
        <a:graphic>
          <a:graphicData uri="http://schemas.openxmlformats.org/drawingml/2006/table">
            <a:tbl>
              <a:tblPr/>
              <a:tblGrid>
                <a:gridCol w="3671888"/>
                <a:gridCol w="2147887"/>
                <a:gridCol w="2182813"/>
              </a:tblGrid>
              <a:tr h="102235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Молочные продукты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опыте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94025">
                <a:tc>
                  <a:txBody>
                    <a:bodyPr/>
                    <a:lstStyle/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Молоко:</a:t>
                      </a: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натуральное </a:t>
                      </a: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Кошкинское </a:t>
                      </a: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Домик  в деревне</a:t>
                      </a: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Простоквашино </a:t>
                      </a: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6,3</a:t>
                      </a: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143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1143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 свежем молоке - 6,68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Фальсификация</a:t>
            </a:r>
          </a:p>
        </p:txBody>
      </p:sp>
      <p:sp>
        <p:nvSpPr>
          <p:cNvPr id="29698" name="Rectangle 5"/>
          <p:cNvSpPr>
            <a:spLocks noGrp="1"/>
          </p:cNvSpPr>
          <p:nvPr>
            <p:ph sz="half" idx="4294967295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r>
              <a:rPr lang="ru-RU" sz="2800" smtClean="0">
                <a:solidFill>
                  <a:schemeClr val="folHlink"/>
                </a:solidFill>
              </a:rPr>
              <a:t>Наличие соды</a:t>
            </a:r>
          </a:p>
          <a:p>
            <a:r>
              <a:rPr lang="ru-RU" sz="2800" smtClean="0">
                <a:solidFill>
                  <a:schemeClr val="folHlink"/>
                </a:solidFill>
              </a:rPr>
              <a:t>Наличие крахмала</a:t>
            </a:r>
          </a:p>
          <a:p>
            <a:endParaRPr lang="ru-RU" sz="2800" smtClean="0"/>
          </a:p>
        </p:txBody>
      </p:sp>
      <p:pic>
        <p:nvPicPr>
          <p:cNvPr id="29699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708400" y="1700213"/>
            <a:ext cx="4973638" cy="4465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611188" y="1196975"/>
            <a:ext cx="8072437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accent2"/>
                </a:solidFill>
                <a:latin typeface="Calibri" pitchFamily="34" charset="0"/>
              </a:rPr>
              <a:t>     </a:t>
            </a:r>
            <a:r>
              <a:rPr lang="ru-RU" sz="2400" b="1">
                <a:solidFill>
                  <a:schemeClr val="accent2"/>
                </a:solidFill>
                <a:latin typeface="Calibri" pitchFamily="34" charset="0"/>
              </a:rPr>
              <a:t>ВЫВОДЫ</a:t>
            </a:r>
          </a:p>
          <a:p>
            <a:pPr algn="ctr"/>
            <a:endParaRPr lang="ru-RU" sz="240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ru-RU" sz="2400">
                <a:solidFill>
                  <a:schemeClr val="folHlink"/>
                </a:solidFill>
                <a:latin typeface="Calibri" pitchFamily="34" charset="0"/>
              </a:rPr>
              <a:t>- </a:t>
            </a:r>
            <a:r>
              <a:rPr lang="ru-RU" sz="1600">
                <a:solidFill>
                  <a:schemeClr val="folHlink"/>
                </a:solidFill>
                <a:latin typeface="Calibri" pitchFamily="34" charset="0"/>
              </a:rPr>
              <a:t>В </a:t>
            </a:r>
            <a:r>
              <a:rPr lang="ru-RU">
                <a:solidFill>
                  <a:schemeClr val="folHlink"/>
                </a:solidFill>
                <a:latin typeface="Times New Roman" pitchFamily="18" charset="0"/>
              </a:rPr>
              <a:t>Первомайской СШ среди 1-11 классов 80%  учеников употребляют молоко, 20% не употребляют;</a:t>
            </a:r>
          </a:p>
          <a:p>
            <a:r>
              <a:rPr lang="ru-RU">
                <a:solidFill>
                  <a:schemeClr val="folHlink"/>
                </a:solidFill>
                <a:latin typeface="Times New Roman" pitchFamily="18" charset="0"/>
              </a:rPr>
              <a:t>- Домашнее молоко показало наилучшие результаты по всем показателям; </a:t>
            </a:r>
          </a:p>
          <a:p>
            <a:endParaRPr lang="ru-RU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>
                <a:solidFill>
                  <a:schemeClr val="folHlink"/>
                </a:solidFill>
                <a:latin typeface="Times New Roman" pitchFamily="18" charset="0"/>
              </a:rPr>
              <a:t>Все пробы молока по кислотности относятся к первому сорту.</a:t>
            </a:r>
          </a:p>
          <a:p>
            <a:pPr>
              <a:buFontTx/>
              <a:buChar char="-"/>
            </a:pPr>
            <a:endParaRPr lang="ru-RU">
              <a:solidFill>
                <a:schemeClr val="folHlink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>
                <a:solidFill>
                  <a:schemeClr val="folHlink"/>
                </a:solidFill>
                <a:latin typeface="Times New Roman" pitchFamily="18" charset="0"/>
              </a:rPr>
              <a:t>Все пробы молока по органолептическим показателям соответствуют санитарным нормам и требованиям.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b="1" i="1">
                <a:solidFill>
                  <a:schemeClr val="folHlink"/>
                </a:solidFill>
                <a:latin typeface="Times New Roman" pitchFamily="18" charset="0"/>
              </a:rPr>
              <a:t>Цели и задачи,</a:t>
            </a:r>
            <a:r>
              <a:rPr lang="ru-RU">
                <a:solidFill>
                  <a:schemeClr val="folHlink"/>
                </a:solidFill>
                <a:latin typeface="Times New Roman" pitchFamily="18" charset="0"/>
              </a:rPr>
              <a:t> поставленные в начале работы, достигнуты. Опытным путем мы установили, что пробы молока выбранных торговых марок по изученным показателям соответствуют качеству и могут быть использованы в пищевых     целях. </a:t>
            </a:r>
          </a:p>
          <a:p>
            <a:endParaRPr lang="ru-RU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304800"/>
            <a:ext cx="4110038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Arial" charset="0"/>
                <a:cs typeface="Arial" charset="0"/>
              </a:rPr>
              <a:t>	</a:t>
            </a:r>
            <a:r>
              <a:rPr lang="ru-RU" sz="2800" b="1" u="sng" smtClean="0">
                <a:solidFill>
                  <a:schemeClr val="folHlink"/>
                </a:solidFill>
                <a:latin typeface="Times New Roman" pitchFamily="18" charset="0"/>
                <a:cs typeface="Arial" charset="0"/>
              </a:rPr>
              <a:t>МОЛОКО</a:t>
            </a: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Arial" charset="0"/>
              </a:rPr>
              <a:t> —</a:t>
            </a: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полноценный и полезный продукт питания. Оно содержит все необходимые для жизни питательные вещества, нужные для построения организма. В молоке собраны буквально все полезные элементы необходимые организму.</a:t>
            </a:r>
          </a:p>
        </p:txBody>
      </p:sp>
      <p:pic>
        <p:nvPicPr>
          <p:cNvPr id="5127" name="Picture 7" descr="x_5ad438a5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620713"/>
            <a:ext cx="3810000" cy="54864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549275"/>
            <a:ext cx="3529012" cy="5286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200" b="1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Ученые считают, что в рационе взрослого человека, и особенно ребенка, обязательно должно присутствовать молоко. Идеальным будет употребление одного стакана молока в день, или 150-200 мл любого кисломолочного продукта. </a:t>
            </a:r>
          </a:p>
        </p:txBody>
      </p:sp>
      <p:pic>
        <p:nvPicPr>
          <p:cNvPr id="8197" name="Picture 5" descr="x_bd91f56e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851275" y="404813"/>
            <a:ext cx="4968875" cy="504031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1" descr="260826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ПЕЙТЕ ЛЮДИ МОЛОКО – БУДЕТЕ ЗДОРОВЫ!</a:t>
            </a:r>
            <a:endParaRPr lang="ru-RU" dirty="0"/>
          </a:p>
        </p:txBody>
      </p:sp>
      <p:sp>
        <p:nvSpPr>
          <p:cNvPr id="33795" name="Rectangle 5"/>
          <p:cNvSpPr>
            <a:spLocks noGrp="1"/>
          </p:cNvSpPr>
          <p:nvPr>
            <p:ph idx="4294967295"/>
          </p:nvPr>
        </p:nvSpPr>
        <p:spPr>
          <a:xfrm>
            <a:off x="395288" y="4005263"/>
            <a:ext cx="8229600" cy="37338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600" b="1" smtClean="0">
                <a:solidFill>
                  <a:schemeClr val="bg2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75" y="938213"/>
            <a:ext cx="72866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Задачи: </a:t>
            </a:r>
          </a:p>
          <a:p>
            <a:pPr indent="450850" algn="just"/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indent="450850" algn="ctr" eaLnBrk="0" hangingPunct="0">
              <a:buFontTx/>
              <a:buChar char="-"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Провести опрос учащихся в школе, </a:t>
            </a:r>
          </a:p>
          <a:p>
            <a:pPr indent="450850" algn="ctr" eaLnBrk="0" hangingPunct="0">
              <a:buFontTx/>
              <a:buChar char="-"/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indent="450850" algn="ctr" eaLnBrk="0" hangingPunct="0">
              <a:buFontTx/>
              <a:buChar char="-"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Изучить методику определения качества молока, </a:t>
            </a:r>
          </a:p>
          <a:p>
            <a:pPr indent="450850" algn="ctr" eaLnBrk="0" hangingPunct="0">
              <a:buFontTx/>
              <a:buChar char="-"/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indent="450850" algn="ctr" eaLnBrk="0" hangingPunct="0">
              <a:buFontTx/>
              <a:buChar char="-"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Выполнить эксперимент,  </a:t>
            </a:r>
          </a:p>
          <a:p>
            <a:pPr indent="450850" algn="ctr" eaLnBrk="0" hangingPunct="0"/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 </a:t>
            </a:r>
          </a:p>
          <a:p>
            <a:pPr indent="450850" algn="ctr" eaLnBrk="0" hangingPunct="0"/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- Сравнить различные марки молока  по показателям качества, </a:t>
            </a:r>
          </a:p>
          <a:p>
            <a:pPr indent="450850" algn="ctr" eaLnBrk="0" hangingPunct="0"/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indent="450850" algn="ctr" eaLnBrk="0" hangingPunct="0"/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- Сделать соответствующие выводы.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813" y="665163"/>
            <a:ext cx="728662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 b="1" i="1">
                <a:solidFill>
                  <a:schemeClr val="folHlink"/>
                </a:solidFill>
                <a:latin typeface="Times New Roman" pitchFamily="18" charset="0"/>
              </a:rPr>
              <a:t>Этапы исследования:</a:t>
            </a:r>
          </a:p>
          <a:p>
            <a:pPr indent="450850" algn="just"/>
            <a:endParaRPr lang="ru-RU" sz="2400" i="1">
              <a:solidFill>
                <a:schemeClr val="folHlink"/>
              </a:solidFill>
              <a:latin typeface="Times New Roman" pitchFamily="18" charset="0"/>
            </a:endParaRPr>
          </a:p>
          <a:p>
            <a:pPr indent="450850" algn="just" eaLnBrk="0" hangingPunct="0"/>
            <a:r>
              <a:rPr lang="ru-RU" sz="24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1-й  э т а п. Изучение и анализ литературы </a:t>
            </a:r>
          </a:p>
          <a:p>
            <a:pPr indent="450850" algn="just" eaLnBrk="0" hangingPunct="0"/>
            <a:endParaRPr lang="ru-RU" sz="2400" b="1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4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2-й  э т а п. Создание модели проведения эксперимента</a:t>
            </a:r>
          </a:p>
          <a:p>
            <a:pPr indent="450850" algn="just" eaLnBrk="0" hangingPunct="0"/>
            <a:endParaRPr lang="ru-RU" sz="2400" b="1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4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3-й  э т а п. Проведение экспериментов, систематизация работы, анализ результатов  </a:t>
            </a:r>
          </a:p>
          <a:p>
            <a:pPr indent="450850" algn="just" eaLnBrk="0" hangingPunct="0"/>
            <a:endParaRPr lang="ru-RU" sz="2400" b="1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4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4-й  э т а п. Написание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288" y="833438"/>
            <a:ext cx="8001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 b="1">
                <a:solidFill>
                  <a:schemeClr val="folHlink"/>
                </a:solidFill>
              </a:rPr>
              <a:t>База исследования:</a:t>
            </a:r>
          </a:p>
          <a:p>
            <a:pPr indent="450850" algn="just"/>
            <a:endParaRPr lang="ru-RU" sz="2400">
              <a:solidFill>
                <a:schemeClr val="folHlink"/>
              </a:solidFill>
            </a:endParaRPr>
          </a:p>
          <a:p>
            <a:pPr indent="450850" algn="ctr" eaLnBrk="0" hangingPunct="0"/>
            <a:r>
              <a:rPr lang="ru-RU" sz="2400" b="1">
                <a:solidFill>
                  <a:schemeClr val="folHlink"/>
                </a:solidFill>
              </a:rPr>
              <a:t> </a:t>
            </a:r>
            <a:r>
              <a:rPr lang="ru-RU" sz="2400">
                <a:solidFill>
                  <a:schemeClr val="folHlink"/>
                </a:solidFill>
              </a:rPr>
              <a:t>Исследования проводились в </a:t>
            </a:r>
          </a:p>
          <a:p>
            <a:pPr indent="450850" algn="ctr" eaLnBrk="0" hangingPunct="0"/>
            <a:r>
              <a:rPr lang="ru-RU" sz="2400">
                <a:solidFill>
                  <a:schemeClr val="folHlink"/>
                </a:solidFill>
              </a:rPr>
              <a:t>МБОУ Первомайская СШ</a:t>
            </a:r>
          </a:p>
          <a:p>
            <a:pPr indent="450850" algn="ctr" eaLnBrk="0" hangingPunct="0"/>
            <a:endParaRPr lang="ru-RU" sz="2400">
              <a:solidFill>
                <a:schemeClr val="folHlink"/>
              </a:solidFill>
            </a:endParaRPr>
          </a:p>
          <a:p>
            <a:pPr indent="450850" algn="ctr" eaLnBrk="0" hangingPunct="0"/>
            <a:r>
              <a:rPr lang="ru-RU" sz="2400">
                <a:solidFill>
                  <a:schemeClr val="folHlink"/>
                </a:solidFill>
              </a:rPr>
              <a:t>Было проведено 4 опыта</a:t>
            </a:r>
          </a:p>
          <a:p>
            <a:pPr indent="450850" algn="ctr" eaLnBrk="0" hangingPunct="0"/>
            <a:endParaRPr lang="ru-RU" sz="2400">
              <a:solidFill>
                <a:schemeClr val="folHlink"/>
              </a:solidFill>
            </a:endParaRPr>
          </a:p>
          <a:p>
            <a:pPr indent="450850" algn="just" eaLnBrk="0" hangingPunct="0"/>
            <a:r>
              <a:rPr lang="ru-RU" sz="2400">
                <a:solidFill>
                  <a:schemeClr val="folHlink"/>
                </a:solidFill>
              </a:rPr>
              <a:t>Практическая значимость исследования заключается в том, что проведен анализ качества молока предпочитаемых марок потребителя  и можно рекомендовать молоко наилучшего качества  для потребления.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07" name="Group 79"/>
          <p:cNvGraphicFramePr>
            <a:graphicFrameLocks noGrp="1"/>
          </p:cNvGraphicFramePr>
          <p:nvPr/>
        </p:nvGraphicFramePr>
        <p:xfrm>
          <a:off x="323850" y="549275"/>
          <a:ext cx="8640763" cy="6157913"/>
        </p:xfrm>
        <a:graphic>
          <a:graphicData uri="http://schemas.openxmlformats.org/drawingml/2006/table">
            <a:tbl>
              <a:tblPr/>
              <a:tblGrid>
                <a:gridCol w="2259013"/>
                <a:gridCol w="3502025"/>
                <a:gridCol w="2879725"/>
              </a:tblGrid>
              <a:tr h="12573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Предпочтение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 употреблении молока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Результат опроса,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количество учащихся - 60 человек(%)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</a:tr>
              <a:tr h="468313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Разновидности молока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Домашнее молоко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(50 %)-1 место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 Простоквашино»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 ( 34 %)-2 место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«Домик в деревне»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 (10 %)-3 место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«Кошкинское»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( 6 %)-4 место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Количество стаканов в день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30(50 %)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1-2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 (40 %)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Более 3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 (10 %)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Отношение к молоку</a:t>
                      </a:r>
                    </a:p>
                  </a:txBody>
                  <a:tcPr marL="28575" marR="28575" marT="28575" marB="285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Употребляют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45(75 %)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 употребляют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 (25 %)</a:t>
                      </a:r>
                    </a:p>
                  </a:txBody>
                  <a:tcPr marL="28575" marR="28575" marT="28575" marB="285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2" name="Rectangle 1"/>
          <p:cNvSpPr>
            <a:spLocks noChangeArrowheads="1"/>
          </p:cNvSpPr>
          <p:nvPr/>
        </p:nvSpPr>
        <p:spPr bwMode="auto">
          <a:xfrm>
            <a:off x="0" y="4763"/>
            <a:ext cx="8426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r>
              <a:rPr lang="ru-RU" sz="3200" b="1">
                <a:solidFill>
                  <a:schemeClr val="folHlink"/>
                </a:solidFill>
              </a:rPr>
              <a:t>Отношение учащихся школы к молоку</a:t>
            </a:r>
            <a:endParaRPr lang="ru-RU" sz="3200">
              <a:solidFill>
                <a:schemeClr val="folHlink"/>
              </a:solidFill>
            </a:endParaRPr>
          </a:p>
          <a:p>
            <a:pPr indent="450850" eaLnBrk="0" hangingPunct="0"/>
            <a:endParaRPr lang="ru-RU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90550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ru-RU" i="1" smtClean="0">
                <a:solidFill>
                  <a:schemeClr val="folHlink"/>
                </a:solidFill>
                <a:latin typeface="Times New Roman" pitchFamily="18" charset="0"/>
              </a:rPr>
              <a:t>Для экспериментального определения качества молока были взяты следующие показатели:</a:t>
            </a:r>
            <a:endParaRPr lang="ru-RU" b="1" i="1" u="sng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eaLnBrk="1" hangingPunct="1"/>
            <a:r>
              <a:rPr lang="ru-RU" b="1" i="1" u="sng" smtClean="0">
                <a:solidFill>
                  <a:schemeClr val="accent2"/>
                </a:solidFill>
                <a:latin typeface="Times New Roman" pitchFamily="18" charset="0"/>
              </a:rPr>
              <a:t>Органолептические</a:t>
            </a:r>
            <a:r>
              <a:rPr lang="ru-RU" b="1" i="1" u="sng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i="1" smtClean="0">
                <a:solidFill>
                  <a:schemeClr val="folHlink"/>
                </a:solidFill>
                <a:latin typeface="Times New Roman" pitchFamily="18" charset="0"/>
              </a:rPr>
              <a:t>– внешний вид, цвет, вкус, запах, консистенция</a:t>
            </a:r>
            <a:r>
              <a:rPr lang="ru-RU" i="1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b="1" i="1" u="sng" smtClean="0">
              <a:latin typeface="Times New Roman" pitchFamily="18" charset="0"/>
            </a:endParaRPr>
          </a:p>
          <a:p>
            <a:pPr eaLnBrk="1" hangingPunct="1"/>
            <a:r>
              <a:rPr lang="ru-RU" b="1" i="1" u="sng" smtClean="0">
                <a:solidFill>
                  <a:schemeClr val="accent2"/>
                </a:solidFill>
                <a:latin typeface="Times New Roman" pitchFamily="18" charset="0"/>
              </a:rPr>
              <a:t>Физико-химические</a:t>
            </a:r>
            <a:r>
              <a:rPr lang="ru-RU" i="1" smtClean="0">
                <a:solidFill>
                  <a:schemeClr val="accent2"/>
                </a:solidFill>
                <a:latin typeface="Times New Roman" pitchFamily="18" charset="0"/>
              </a:rPr>
              <a:t> –</a:t>
            </a:r>
            <a:r>
              <a:rPr lang="ru-RU" i="1" smtClean="0">
                <a:solidFill>
                  <a:schemeClr val="folHlink"/>
                </a:solidFill>
                <a:latin typeface="Times New Roman" pitchFamily="18" charset="0"/>
              </a:rPr>
              <a:t> степень чистоты, кислотность, </a:t>
            </a:r>
          </a:p>
          <a:p>
            <a:pPr eaLnBrk="1" hangingPunct="1"/>
            <a:r>
              <a:rPr lang="ru-RU" b="1" i="1" u="sng" smtClean="0">
                <a:solidFill>
                  <a:schemeClr val="accent2"/>
                </a:solidFill>
                <a:latin typeface="Times New Roman" pitchFamily="18" charset="0"/>
              </a:rPr>
              <a:t>Фальсификации молока</a:t>
            </a:r>
            <a:r>
              <a:rPr lang="ru-RU" i="1" smtClean="0">
                <a:solidFill>
                  <a:schemeClr val="folHlink"/>
                </a:solidFill>
                <a:latin typeface="Times New Roman" pitchFamily="18" charset="0"/>
              </a:rPr>
              <a:t> – наличие соды и крахмала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278813" cy="5762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u="sng" smtClean="0">
                <a:solidFill>
                  <a:srgbClr val="000099"/>
                </a:solidFill>
              </a:rPr>
              <a:t>Виды молока, </a:t>
            </a:r>
          </a:p>
          <a:p>
            <a:pPr algn="ctr" eaLnBrk="1" hangingPunct="1">
              <a:buFontTx/>
              <a:buNone/>
            </a:pPr>
            <a:r>
              <a:rPr lang="ru-RU" b="1" u="sng" smtClean="0">
                <a:solidFill>
                  <a:srgbClr val="000099"/>
                </a:solidFill>
              </a:rPr>
              <a:t>отобранные для исследования:</a:t>
            </a:r>
          </a:p>
          <a:p>
            <a:pPr algn="ctr" eaLnBrk="1" hangingPunct="1">
              <a:buFontTx/>
              <a:buNone/>
            </a:pPr>
            <a:endParaRPr lang="ru-RU" b="1" u="sng" smtClean="0">
              <a:solidFill>
                <a:srgbClr val="000099"/>
              </a:solidFill>
            </a:endParaRPr>
          </a:p>
          <a:p>
            <a:pPr algn="ctr" eaLnBrk="1" hangingPunct="1"/>
            <a:r>
              <a:rPr lang="ru-RU" b="1" smtClean="0">
                <a:solidFill>
                  <a:schemeClr val="accent1"/>
                </a:solidFill>
              </a:rPr>
              <a:t>«Кошкинское» марка №1</a:t>
            </a:r>
          </a:p>
          <a:p>
            <a:pPr algn="ctr" eaLnBrk="1" hangingPunct="1"/>
            <a:r>
              <a:rPr lang="ru-RU" b="1" smtClean="0">
                <a:solidFill>
                  <a:schemeClr val="accent1"/>
                </a:solidFill>
              </a:rPr>
              <a:t>“Домик в деревне» марка №2</a:t>
            </a:r>
          </a:p>
          <a:p>
            <a:pPr algn="ctr" eaLnBrk="1" hangingPunct="1"/>
            <a:r>
              <a:rPr lang="ru-RU" b="1" smtClean="0">
                <a:solidFill>
                  <a:schemeClr val="accent1"/>
                </a:solidFill>
              </a:rPr>
              <a:t>“Простоквашино”</a:t>
            </a:r>
            <a:r>
              <a:rPr lang="ru-RU" smtClean="0">
                <a:solidFill>
                  <a:schemeClr val="accent1"/>
                </a:solidFill>
              </a:rPr>
              <a:t>  </a:t>
            </a:r>
            <a:r>
              <a:rPr lang="ru-RU" b="1" smtClean="0">
                <a:solidFill>
                  <a:schemeClr val="accent1"/>
                </a:solidFill>
              </a:rPr>
              <a:t>марка №3</a:t>
            </a:r>
          </a:p>
          <a:p>
            <a:pPr algn="ctr" eaLnBrk="1" hangingPunct="1"/>
            <a:r>
              <a:rPr lang="ru-RU" b="1" smtClean="0">
                <a:solidFill>
                  <a:schemeClr val="accent1"/>
                </a:solidFill>
              </a:rPr>
              <a:t>Домашние -контроль</a:t>
            </a:r>
          </a:p>
          <a:p>
            <a:pPr algn="ctr" eaLnBrk="1" hangingPunct="1">
              <a:buFontTx/>
              <a:buNone/>
            </a:pPr>
            <a:endParaRPr lang="ru-RU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Органолептический анализ</a:t>
            </a:r>
            <a:r>
              <a:rPr lang="ru-RU" smtClean="0"/>
              <a:t> </a:t>
            </a:r>
          </a:p>
        </p:txBody>
      </p:sp>
      <p:pic>
        <p:nvPicPr>
          <p:cNvPr id="25602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1268413"/>
            <a:ext cx="3235325" cy="2185987"/>
          </a:xfrm>
        </p:spPr>
      </p:pic>
      <p:pic>
        <p:nvPicPr>
          <p:cNvPr id="25603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196975"/>
            <a:ext cx="2420938" cy="2187575"/>
          </a:xfrm>
        </p:spPr>
      </p:pic>
      <p:pic>
        <p:nvPicPr>
          <p:cNvPr id="25604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364163" y="3357563"/>
            <a:ext cx="2178050" cy="2185987"/>
          </a:xfrm>
        </p:spPr>
      </p:pic>
      <p:pic>
        <p:nvPicPr>
          <p:cNvPr id="25605" name="Picture 1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68313" y="3789363"/>
            <a:ext cx="2233612" cy="1655762"/>
          </a:xfrm>
        </p:spPr>
      </p:pic>
      <p:pic>
        <p:nvPicPr>
          <p:cNvPr id="25606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7313" y="2133600"/>
            <a:ext cx="25923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08800" y="4508500"/>
            <a:ext cx="2235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43775" y="1341438"/>
            <a:ext cx="18002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65" name="Group 41"/>
          <p:cNvGraphicFramePr>
            <a:graphicFrameLocks noGrp="1"/>
          </p:cNvGraphicFramePr>
          <p:nvPr/>
        </p:nvGraphicFramePr>
        <p:xfrm>
          <a:off x="571500" y="692150"/>
          <a:ext cx="8248650" cy="5919788"/>
        </p:xfrm>
        <a:graphic>
          <a:graphicData uri="http://schemas.openxmlformats.org/drawingml/2006/table">
            <a:tbl>
              <a:tblPr/>
              <a:tblGrid>
                <a:gridCol w="1549400"/>
                <a:gridCol w="1592263"/>
                <a:gridCol w="1916112"/>
                <a:gridCol w="1598613"/>
                <a:gridCol w="1592262"/>
              </a:tblGrid>
              <a:tr h="120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Пробы молока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Консистенция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Запах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Вкус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Кошкинское 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Белый, оттенок слегка желтоватый</a:t>
                      </a:r>
                    </a:p>
                  </a:txBody>
                  <a:tcPr marL="65314" marR="653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Однородная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Запах натурального молока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Сладковатый. Похож на пломбир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2 Домик в деревне 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Белый с лёгким синеватым оттенком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Однородная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Запах начинающего прокисать молока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Немного пресный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3 Постоквашино 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Белый</a:t>
                      </a:r>
                    </a:p>
                  </a:txBody>
                  <a:tcPr marL="65314" marR="6531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Однородная, жидковатая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Специфический, ярко выражен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Сладкий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Домашние 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Белый с лёгким желтоватый оттенком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Однородная, жидкая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Запах натурального молока, ярко выражен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выражен, немного сладкий </a:t>
                      </a:r>
                    </a:p>
                  </a:txBody>
                  <a:tcPr marL="65314" marR="6531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3" name="Rectangle 1"/>
          <p:cNvSpPr>
            <a:spLocks noChangeArrowheads="1"/>
          </p:cNvSpPr>
          <p:nvPr/>
        </p:nvSpPr>
        <p:spPr bwMode="auto">
          <a:xfrm>
            <a:off x="0" y="3175"/>
            <a:ext cx="7580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666750"/>
            <a:r>
              <a:rPr lang="ru-RU" sz="2400" b="1" i="1">
                <a:solidFill>
                  <a:schemeClr val="accent2"/>
                </a:solidFill>
                <a:cs typeface="Times New Roman" pitchFamily="18" charset="0"/>
              </a:rPr>
              <a:t>Определение органолептических свойств молока</a:t>
            </a:r>
            <a:endParaRPr lang="ru-RU" sz="2400" b="1">
              <a:solidFill>
                <a:schemeClr val="accent2"/>
              </a:solidFill>
            </a:endParaRPr>
          </a:p>
          <a:p>
            <a:pPr indent="666750" eaLnBrk="0" hangingPunct="0"/>
            <a:endParaRPr lang="ru-RU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469</Words>
  <PresentationFormat>Экран (4:3)</PresentationFormat>
  <Paragraphs>152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Arial CYR</vt:lpstr>
      <vt:lpstr>Times New Roman</vt:lpstr>
      <vt:lpstr>Wingdings</vt:lpstr>
      <vt:lpstr>Verdana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Органолептический анализ </vt:lpstr>
      <vt:lpstr>Слайд 9</vt:lpstr>
      <vt:lpstr>Физико-химический анализ Кислотность  Степень чистоты (наличие примесей) </vt:lpstr>
      <vt:lpstr>Результаты анализа по определению кислотности молока</vt:lpstr>
      <vt:lpstr>Фальсификация</vt:lpstr>
      <vt:lpstr>Слайд 13</vt:lpstr>
      <vt:lpstr>Слайд 14</vt:lpstr>
      <vt:lpstr>Слайд 15</vt:lpstr>
      <vt:lpstr>ПЕЙТЕ ЛЮДИ МОЛОКО – БУДЕТЕ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Ульяна</cp:lastModifiedBy>
  <cp:revision>21</cp:revision>
  <dcterms:modified xsi:type="dcterms:W3CDTF">2015-02-25T06:19:08Z</dcterms:modified>
</cp:coreProperties>
</file>